
<file path=[Content_Types].xml><?xml version="1.0" encoding="utf-8"?>
<Types xmlns="http://schemas.openxmlformats.org/package/2006/content-types">
  <Override PartName="/ppt/slides/slide47.xml" ContentType="application/vnd.openxmlformats-officedocument.presentationml.slide+xml"/>
  <Override PartName="/ppt/theme/theme5.xml" ContentType="application/vnd.openxmlformats-officedocument.them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41.xml" ContentType="application/vnd.openxmlformats-officedocument.presentationml.notesSlide+xml"/>
  <Override PartName="/ppt/slideMasters/slideMaster8.xml" ContentType="application/vnd.openxmlformats-officedocument.presentationml.slideMaster+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slideLayouts/slideLayout87.xml" ContentType="application/vnd.openxmlformats-officedocument.presentationml.slideLayout+xml"/>
  <Override PartName="/ppt/diagrams/colors4.xml" ContentType="application/vnd.openxmlformats-officedocument.drawingml.diagramColors+xml"/>
  <Default Extension="png" ContentType="image/png"/>
  <Override PartName="/ppt/slides/slide19.xml" ContentType="application/vnd.openxmlformats-officedocument.presentationml.slide+xml"/>
  <Override PartName="/ppt/slides/slide66.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diagrams/quickStyle3.xml" ContentType="application/vnd.openxmlformats-officedocument.drawingml.diagramStyle+xml"/>
  <Default Extension="emf" ContentType="image/x-emf"/>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diagrams/colors1.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notesSlides/notesSlide53.xml" ContentType="application/vnd.openxmlformats-officedocument.presentationml.notesSlide+xml"/>
  <Default Extension="wdp" ContentType="image/vnd.ms-photo"/>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Layouts/slideLayout88.xml" ContentType="application/vnd.openxmlformats-officedocument.presentationml.slideLayou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notesSlides/notesSlide47.xml" ContentType="application/vnd.openxmlformats-officedocument.presentationml.notesSlide+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Default Extension="jpeg" ContentType="image/jpeg"/>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diagrams/quickStyle1.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charts/chart6.xml" ContentType="application/vnd.openxmlformats-officedocument.drawingml.chart+xml"/>
  <Override PartName="/ppt/diagrams/data5.xml" ContentType="application/vnd.openxmlformats-officedocument.drawingml.diagramData+xml"/>
  <Default Extension="jpg" ContentType="image/jpeg"/>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49.xml" ContentType="application/vnd.openxmlformats-officedocument.presentationml.notesSlide+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diagrams/drawing3.xml" ContentType="application/vnd.ms-office.drawingml.diagramDrawing+xml"/>
  <Override PartName="/customXml/itemProps2.xml" ContentType="application/vnd.openxmlformats-officedocument.customXmlProperties+xml"/>
  <Override PartName="/ppt/slides/slide5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9" r:id="rId4"/>
    <p:sldMasterId id="2147483701" r:id="rId5"/>
    <p:sldMasterId id="2147483713" r:id="rId6"/>
    <p:sldMasterId id="2147483725" r:id="rId7"/>
    <p:sldMasterId id="2147483736" r:id="rId8"/>
  </p:sldMasterIdLst>
  <p:notesMasterIdLst>
    <p:notesMasterId r:id="rId86"/>
  </p:notesMasterIdLst>
  <p:sldIdLst>
    <p:sldId id="256" r:id="rId9"/>
    <p:sldId id="271"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72"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73"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274"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theme" Target="theme/theme1.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90" Type="http://schemas.openxmlformats.org/officeDocument/2006/relationships/tableStyles" Target="tableStyles.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customXml" Target="../customXml/item2.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presProps" Target="presProps.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Existing</c:v>
                </c:pt>
              </c:strCache>
            </c:strRef>
          </c:tx>
          <c:invertIfNegative val="0"/>
          <c:cat>
            <c:strRef>
              <c:f>Sheet1!$A$2</c:f>
              <c:strCache>
                <c:ptCount val="1"/>
                <c:pt idx="0">
                  <c:v>Annual Energy Consumption (KWH)</c:v>
                </c:pt>
              </c:strCache>
            </c:strRef>
          </c:cat>
          <c:val>
            <c:numRef>
              <c:f>Sheet1!$B$2</c:f>
              <c:numCache>
                <c:formatCode>General</c:formatCode>
                <c:ptCount val="1"/>
                <c:pt idx="0">
                  <c:v>124000</c:v>
                </c:pt>
              </c:numCache>
            </c:numRef>
          </c:val>
        </c:ser>
        <c:ser>
          <c:idx val="1"/>
          <c:order val="1"/>
          <c:tx>
            <c:strRef>
              <c:f>Sheet1!$C$1</c:f>
              <c:strCache>
                <c:ptCount val="1"/>
                <c:pt idx="0">
                  <c:v>Typical</c:v>
                </c:pt>
              </c:strCache>
            </c:strRef>
          </c:tx>
          <c:invertIfNegative val="0"/>
          <c:cat>
            <c:strRef>
              <c:f>Sheet1!$A$2</c:f>
              <c:strCache>
                <c:ptCount val="1"/>
                <c:pt idx="0">
                  <c:v>Annual Energy Consumption (KWH)</c:v>
                </c:pt>
              </c:strCache>
            </c:strRef>
          </c:cat>
          <c:val>
            <c:numRef>
              <c:f>Sheet1!$C$2</c:f>
              <c:numCache>
                <c:formatCode>General</c:formatCode>
                <c:ptCount val="1"/>
                <c:pt idx="0">
                  <c:v>234000</c:v>
                </c:pt>
              </c:numCache>
            </c:numRef>
          </c:val>
        </c:ser>
        <c:ser>
          <c:idx val="2"/>
          <c:order val="2"/>
          <c:tx>
            <c:strRef>
              <c:f>Sheet1!$D$1</c:f>
              <c:strCache>
                <c:ptCount val="1"/>
                <c:pt idx="0">
                  <c:v>Green</c:v>
                </c:pt>
              </c:strCache>
            </c:strRef>
          </c:tx>
          <c:invertIfNegative val="0"/>
          <c:cat>
            <c:strRef>
              <c:f>Sheet1!$A$2</c:f>
              <c:strCache>
                <c:ptCount val="1"/>
                <c:pt idx="0">
                  <c:v>Annual Energy Consumption (KWH)</c:v>
                </c:pt>
              </c:strCache>
            </c:strRef>
          </c:cat>
          <c:val>
            <c:numRef>
              <c:f>Sheet1!$D$2</c:f>
              <c:numCache>
                <c:formatCode>General</c:formatCode>
                <c:ptCount val="1"/>
                <c:pt idx="0">
                  <c:v>116000</c:v>
                </c:pt>
              </c:numCache>
            </c:numRef>
          </c:val>
        </c:ser>
        <c:dLbls>
          <c:showLegendKey val="0"/>
          <c:showVal val="0"/>
          <c:showCatName val="0"/>
          <c:showSerName val="0"/>
          <c:showPercent val="0"/>
          <c:showBubbleSize val="0"/>
        </c:dLbls>
        <c:gapWidth val="150"/>
        <c:axId val="91884544"/>
        <c:axId val="91886336"/>
      </c:barChart>
      <c:catAx>
        <c:axId val="91884544"/>
        <c:scaling>
          <c:orientation val="minMax"/>
        </c:scaling>
        <c:delete val="0"/>
        <c:axPos val="b"/>
        <c:majorTickMark val="out"/>
        <c:minorTickMark val="none"/>
        <c:tickLblPos val="nextTo"/>
        <c:crossAx val="91886336"/>
        <c:crosses val="autoZero"/>
        <c:auto val="1"/>
        <c:lblAlgn val="ctr"/>
        <c:lblOffset val="100"/>
        <c:noMultiLvlLbl val="0"/>
      </c:catAx>
      <c:valAx>
        <c:axId val="91886336"/>
        <c:scaling>
          <c:orientation val="minMax"/>
        </c:scaling>
        <c:delete val="0"/>
        <c:axPos val="l"/>
        <c:majorGridlines/>
        <c:numFmt formatCode="General" sourceLinked="1"/>
        <c:majorTickMark val="out"/>
        <c:minorTickMark val="none"/>
        <c:tickLblPos val="nextTo"/>
        <c:crossAx val="9188454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Sheet1!$B$1</c:f>
              <c:strCache>
                <c:ptCount val="1"/>
                <c:pt idx="0">
                  <c:v>Customer Acquisition</c:v>
                </c:pt>
              </c:strCache>
            </c:strRef>
          </c:tx>
          <c:spPr>
            <a:solidFill>
              <a:schemeClr val="accent1">
                <a:lumMod val="75000"/>
              </a:schemeClr>
            </a:solidFill>
          </c:spPr>
          <c:invertIfNegative val="0"/>
          <c:dPt>
            <c:idx val="1"/>
            <c:invertIfNegative val="0"/>
            <c:bubble3D val="0"/>
            <c:spPr>
              <a:solidFill>
                <a:schemeClr val="tx2">
                  <a:lumMod val="75000"/>
                </a:schemeClr>
              </a:solidFill>
            </c:spPr>
          </c:dPt>
          <c:cat>
            <c:strRef>
              <c:f>Sheet1!$A$2:$A$3</c:f>
              <c:strCache>
                <c:ptCount val="2"/>
                <c:pt idx="0">
                  <c:v>US</c:v>
                </c:pt>
                <c:pt idx="1">
                  <c:v>Germany</c:v>
                </c:pt>
              </c:strCache>
            </c:strRef>
          </c:cat>
          <c:val>
            <c:numRef>
              <c:f>Sheet1!$B$2:$B$3</c:f>
              <c:numCache>
                <c:formatCode>_("$"* #,##0.00_);_("$"* \(#,##0.00\);_("$"* "-"??_);_(@_)</c:formatCode>
                <c:ptCount val="2"/>
                <c:pt idx="0">
                  <c:v>0.69000000000000139</c:v>
                </c:pt>
                <c:pt idx="1">
                  <c:v>7.0000000000000021E-2</c:v>
                </c:pt>
              </c:numCache>
            </c:numRef>
          </c:val>
        </c:ser>
        <c:dLbls>
          <c:showLegendKey val="0"/>
          <c:showVal val="0"/>
          <c:showCatName val="0"/>
          <c:showSerName val="0"/>
          <c:showPercent val="0"/>
          <c:showBubbleSize val="0"/>
        </c:dLbls>
        <c:gapWidth val="150"/>
        <c:axId val="116962816"/>
        <c:axId val="116964352"/>
      </c:barChart>
      <c:catAx>
        <c:axId val="116962816"/>
        <c:scaling>
          <c:orientation val="minMax"/>
        </c:scaling>
        <c:delete val="0"/>
        <c:axPos val="b"/>
        <c:majorTickMark val="out"/>
        <c:minorTickMark val="none"/>
        <c:tickLblPos val="nextTo"/>
        <c:crossAx val="116964352"/>
        <c:crosses val="autoZero"/>
        <c:auto val="1"/>
        <c:lblAlgn val="ctr"/>
        <c:lblOffset val="100"/>
        <c:noMultiLvlLbl val="0"/>
      </c:catAx>
      <c:valAx>
        <c:axId val="116964352"/>
        <c:scaling>
          <c:orientation val="minMax"/>
        </c:scaling>
        <c:delete val="0"/>
        <c:axPos val="l"/>
        <c:majorGridlines/>
        <c:title>
          <c:tx>
            <c:rich>
              <a:bodyPr rot="-5400000" vert="horz"/>
              <a:lstStyle/>
              <a:p>
                <a:pPr>
                  <a:defRPr/>
                </a:pPr>
                <a:r>
                  <a:rPr lang="en-US" dirty="0" smtClean="0"/>
                  <a:t>Cost per</a:t>
                </a:r>
                <a:r>
                  <a:rPr lang="en-US" baseline="0" dirty="0" smtClean="0"/>
                  <a:t> Watt</a:t>
                </a:r>
                <a:endParaRPr lang="en-US" dirty="0"/>
              </a:p>
            </c:rich>
          </c:tx>
          <c:overlay val="0"/>
        </c:title>
        <c:numFmt formatCode="_(&quot;$&quot;* #,##0.00_);_(&quot;$&quot;* \(#,##0.00\);_(&quot;$&quot;* &quot;-&quot;??_);_(@_)" sourceLinked="1"/>
        <c:majorTickMark val="out"/>
        <c:minorTickMark val="none"/>
        <c:tickLblPos val="nextTo"/>
        <c:crossAx val="116962816"/>
        <c:crosses val="autoZero"/>
        <c:crossBetween val="between"/>
      </c:valAx>
    </c:plotArea>
    <c:plotVisOnly val="1"/>
    <c:dispBlanksAs val="gap"/>
    <c:showDLblsOverMax val="0"/>
  </c:chart>
  <c:txPr>
    <a:bodyPr/>
    <a:lstStyle/>
    <a:p>
      <a:pPr>
        <a:defRPr sz="1800">
          <a:latin typeface="Gill Sans MT"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Dollars</a:t>
            </a:r>
            <a:endParaRPr lang="en-US" dirty="0"/>
          </a:p>
        </c:rich>
      </c:tx>
      <c:overlay val="0"/>
    </c:title>
    <c:autoTitleDeleted val="0"/>
    <c:plotArea>
      <c:layout/>
      <c:barChart>
        <c:barDir val="col"/>
        <c:grouping val="clustered"/>
        <c:varyColors val="0"/>
        <c:ser>
          <c:idx val="0"/>
          <c:order val="0"/>
          <c:tx>
            <c:strRef>
              <c:f>Sheet1!$B$1</c:f>
              <c:strCache>
                <c:ptCount val="1"/>
                <c:pt idx="0">
                  <c:v>Existing</c:v>
                </c:pt>
              </c:strCache>
            </c:strRef>
          </c:tx>
          <c:invertIfNegative val="0"/>
          <c:dLbls>
            <c:dLbl>
              <c:idx val="0"/>
              <c:tx>
                <c:rich>
                  <a:bodyPr/>
                  <a:lstStyle/>
                  <a:p>
                    <a:r>
                      <a:rPr lang="en-US" dirty="0" smtClean="0"/>
                      <a:t>18,000</a:t>
                    </a:r>
                    <a:endParaRPr lang="en-US" dirty="0"/>
                  </a:p>
                </c:rich>
              </c:tx>
              <c:showLegendKey val="0"/>
              <c:showVal val="1"/>
              <c:showCatName val="0"/>
              <c:showSerName val="0"/>
              <c:showPercent val="0"/>
              <c:showBubbleSize val="0"/>
            </c:dLbl>
            <c:showLegendKey val="0"/>
            <c:showVal val="0"/>
            <c:showCatName val="0"/>
            <c:showSerName val="0"/>
            <c:showPercent val="0"/>
            <c:showBubbleSize val="0"/>
          </c:dLbls>
          <c:cat>
            <c:strRef>
              <c:f>Sheet1!$A$2</c:f>
              <c:strCache>
                <c:ptCount val="1"/>
                <c:pt idx="0">
                  <c:v>Annual Station Operating &amp; Maintenance Cost</c:v>
                </c:pt>
              </c:strCache>
            </c:strRef>
          </c:cat>
          <c:val>
            <c:numRef>
              <c:f>Sheet1!$B$2</c:f>
              <c:numCache>
                <c:formatCode>General</c:formatCode>
                <c:ptCount val="1"/>
                <c:pt idx="0">
                  <c:v>18000</c:v>
                </c:pt>
              </c:numCache>
            </c:numRef>
          </c:val>
        </c:ser>
        <c:ser>
          <c:idx val="1"/>
          <c:order val="1"/>
          <c:tx>
            <c:strRef>
              <c:f>Sheet1!$C$1</c:f>
              <c:strCache>
                <c:ptCount val="1"/>
                <c:pt idx="0">
                  <c:v>Typical</c:v>
                </c:pt>
              </c:strCache>
            </c:strRef>
          </c:tx>
          <c:invertIfNegative val="0"/>
          <c:dLbls>
            <c:dLbl>
              <c:idx val="0"/>
              <c:tx>
                <c:rich>
                  <a:bodyPr/>
                  <a:lstStyle/>
                  <a:p>
                    <a:r>
                      <a:rPr lang="en-US" smtClean="0"/>
                      <a:t>34,000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Annual Station Operating &amp; Maintenance Cost</c:v>
                </c:pt>
              </c:strCache>
            </c:strRef>
          </c:cat>
          <c:val>
            <c:numRef>
              <c:f>Sheet1!$C$2</c:f>
              <c:numCache>
                <c:formatCode>General</c:formatCode>
                <c:ptCount val="1"/>
                <c:pt idx="0">
                  <c:v>34000</c:v>
                </c:pt>
              </c:numCache>
            </c:numRef>
          </c:val>
        </c:ser>
        <c:ser>
          <c:idx val="2"/>
          <c:order val="2"/>
          <c:tx>
            <c:strRef>
              <c:f>Sheet1!$D$1</c:f>
              <c:strCache>
                <c:ptCount val="1"/>
                <c:pt idx="0">
                  <c:v>Green</c:v>
                </c:pt>
              </c:strCache>
            </c:strRef>
          </c:tx>
          <c:invertIfNegative val="0"/>
          <c:dLbls>
            <c:dLbl>
              <c:idx val="0"/>
              <c:tx>
                <c:rich>
                  <a:bodyPr/>
                  <a:lstStyle/>
                  <a:p>
                    <a:r>
                      <a:rPr lang="en-US" smtClean="0"/>
                      <a:t>10,000</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c:f>
              <c:strCache>
                <c:ptCount val="1"/>
                <c:pt idx="0">
                  <c:v>Annual Station Operating &amp; Maintenance Cost</c:v>
                </c:pt>
              </c:strCache>
            </c:strRef>
          </c:cat>
          <c:val>
            <c:numRef>
              <c:f>Sheet1!$D$2</c:f>
              <c:numCache>
                <c:formatCode>General</c:formatCode>
                <c:ptCount val="1"/>
                <c:pt idx="0">
                  <c:v>10000</c:v>
                </c:pt>
              </c:numCache>
            </c:numRef>
          </c:val>
        </c:ser>
        <c:dLbls>
          <c:showLegendKey val="0"/>
          <c:showVal val="0"/>
          <c:showCatName val="0"/>
          <c:showSerName val="0"/>
          <c:showPercent val="0"/>
          <c:showBubbleSize val="0"/>
        </c:dLbls>
        <c:gapWidth val="75"/>
        <c:overlap val="-25"/>
        <c:axId val="84428672"/>
        <c:axId val="84429824"/>
      </c:barChart>
      <c:catAx>
        <c:axId val="84428672"/>
        <c:scaling>
          <c:orientation val="minMax"/>
        </c:scaling>
        <c:delete val="0"/>
        <c:axPos val="b"/>
        <c:majorTickMark val="none"/>
        <c:minorTickMark val="none"/>
        <c:tickLblPos val="nextTo"/>
        <c:crossAx val="84429824"/>
        <c:crosses val="autoZero"/>
        <c:auto val="1"/>
        <c:lblAlgn val="ctr"/>
        <c:lblOffset val="100"/>
        <c:noMultiLvlLbl val="0"/>
      </c:catAx>
      <c:valAx>
        <c:axId val="84429824"/>
        <c:scaling>
          <c:orientation val="minMax"/>
        </c:scaling>
        <c:delete val="0"/>
        <c:axPos val="l"/>
        <c:majorGridlines/>
        <c:numFmt formatCode="&quot;$&quot;#,##0" sourceLinked="0"/>
        <c:majorTickMark val="none"/>
        <c:minorTickMark val="none"/>
        <c:tickLblPos val="nextTo"/>
        <c:spPr>
          <a:ln w="5000">
            <a:noFill/>
          </a:ln>
        </c:spPr>
        <c:crossAx val="84428672"/>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dirty="0" smtClean="0"/>
              <a:t>Top 5 Countries Solar </a:t>
            </a:r>
            <a:r>
              <a:rPr lang="en-US" dirty="0"/>
              <a:t>Operating </a:t>
            </a:r>
            <a:r>
              <a:rPr lang="en-US" dirty="0" smtClean="0"/>
              <a:t>Capacity</a:t>
            </a:r>
            <a:endParaRPr lang="en-US" dirty="0"/>
          </a:p>
        </c:rich>
      </c:tx>
      <c:overlay val="0"/>
    </c:title>
    <c:autoTitleDeleted val="0"/>
    <c:plotArea>
      <c:layout/>
      <c:pieChart>
        <c:varyColors val="1"/>
        <c:ser>
          <c:idx val="0"/>
          <c:order val="0"/>
          <c:tx>
            <c:strRef>
              <c:f>Sheet1!$B$1</c:f>
              <c:strCache>
                <c:ptCount val="1"/>
                <c:pt idx="0">
                  <c:v>Solar Operating Capacity</c:v>
                </c:pt>
              </c:strCache>
            </c:strRef>
          </c:tx>
          <c:dPt>
            <c:idx val="0"/>
            <c:bubble3D val="0"/>
            <c:spPr>
              <a:solidFill>
                <a:schemeClr val="accent1">
                  <a:lumMod val="75000"/>
                </a:schemeClr>
              </a:solidFill>
            </c:spPr>
          </c:dPt>
          <c:dPt>
            <c:idx val="1"/>
            <c:bubble3D val="0"/>
            <c:spPr>
              <a:solidFill>
                <a:schemeClr val="accent1"/>
              </a:solidFill>
            </c:spPr>
          </c:dPt>
          <c:dPt>
            <c:idx val="2"/>
            <c:bubble3D val="0"/>
            <c:spPr>
              <a:solidFill>
                <a:schemeClr val="accent1">
                  <a:lumMod val="60000"/>
                  <a:lumOff val="40000"/>
                </a:schemeClr>
              </a:solidFill>
            </c:spPr>
          </c:dPt>
          <c:dPt>
            <c:idx val="3"/>
            <c:bubble3D val="0"/>
            <c:spPr>
              <a:solidFill>
                <a:schemeClr val="accent1">
                  <a:lumMod val="40000"/>
                  <a:lumOff val="60000"/>
                </a:schemeClr>
              </a:solidFill>
            </c:spPr>
          </c:dPt>
          <c:dPt>
            <c:idx val="4"/>
            <c:bubble3D val="0"/>
            <c:spPr>
              <a:solidFill>
                <a:schemeClr val="tx2">
                  <a:lumMod val="75000"/>
                </a:schemeClr>
              </a:solidFill>
            </c:spPr>
          </c:dPt>
          <c:dPt>
            <c:idx val="5"/>
            <c:bubble3D val="0"/>
            <c:spPr>
              <a:solidFill>
                <a:schemeClr val="tx2">
                  <a:lumMod val="20000"/>
                  <a:lumOff val="80000"/>
                </a:schemeClr>
              </a:solidFill>
            </c:spPr>
          </c:dPt>
          <c:cat>
            <c:strRef>
              <c:f>Sheet1!$A$2:$A$11</c:f>
              <c:strCache>
                <c:ptCount val="6"/>
                <c:pt idx="0">
                  <c:v>Germany</c:v>
                </c:pt>
                <c:pt idx="1">
                  <c:v>Italy</c:v>
                </c:pt>
                <c:pt idx="2">
                  <c:v>Japan</c:v>
                </c:pt>
                <c:pt idx="3">
                  <c:v>Spain</c:v>
                </c:pt>
                <c:pt idx="4">
                  <c:v>USA</c:v>
                </c:pt>
                <c:pt idx="5">
                  <c:v>Rest of World</c:v>
                </c:pt>
              </c:strCache>
            </c:strRef>
          </c:cat>
          <c:val>
            <c:numRef>
              <c:f>Sheet1!$B$2:$B$11</c:f>
              <c:numCache>
                <c:formatCode>0.0%</c:formatCode>
                <c:ptCount val="10"/>
                <c:pt idx="0">
                  <c:v>0.35600000000000032</c:v>
                </c:pt>
                <c:pt idx="1">
                  <c:v>0.18300000000000041</c:v>
                </c:pt>
                <c:pt idx="2">
                  <c:v>7.1000000000000021E-2</c:v>
                </c:pt>
                <c:pt idx="3">
                  <c:v>6.500000000000003E-2</c:v>
                </c:pt>
                <c:pt idx="4">
                  <c:v>5.7000000000000037E-2</c:v>
                </c:pt>
                <c:pt idx="5">
                  <c:v>0.26800000000000002</c:v>
                </c:pt>
              </c:numCache>
            </c:numRef>
          </c:val>
        </c:ser>
        <c:dLbls>
          <c:showLegendKey val="0"/>
          <c:showVal val="0"/>
          <c:showCatName val="0"/>
          <c:showSerName val="0"/>
          <c:showPercent val="0"/>
          <c:showBubbleSize val="0"/>
          <c:showLeaderLines val="1"/>
        </c:dLbls>
        <c:firstSliceAng val="0"/>
      </c:pieChart>
    </c:plotArea>
    <c:legend>
      <c:legendPos val="r"/>
      <c:legendEntry>
        <c:idx val="6"/>
        <c:delete val="1"/>
      </c:legendEntry>
      <c:legendEntry>
        <c:idx val="7"/>
        <c:delete val="1"/>
      </c:legendEntry>
      <c:legendEntry>
        <c:idx val="8"/>
        <c:delete val="1"/>
      </c:legendEntry>
      <c:legendEntry>
        <c:idx val="9"/>
        <c:delete val="1"/>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Comparison of US and German Solar Costs </a:t>
            </a:r>
          </a:p>
        </c:rich>
      </c:tx>
      <c:overlay val="0"/>
    </c:title>
    <c:autoTitleDeleted val="0"/>
    <c:plotArea>
      <c:layout>
        <c:manualLayout>
          <c:layoutTarget val="inner"/>
          <c:xMode val="edge"/>
          <c:yMode val="edge"/>
          <c:x val="0.15267136685837981"/>
          <c:y val="0.12509523455128937"/>
          <c:w val="0.57402964775080378"/>
          <c:h val="0.77770395155294669"/>
        </c:manualLayout>
      </c:layout>
      <c:barChart>
        <c:barDir val="col"/>
        <c:grouping val="stacked"/>
        <c:varyColors val="0"/>
        <c:ser>
          <c:idx val="0"/>
          <c:order val="0"/>
          <c:tx>
            <c:strRef>
              <c:f>Sheet1!$B$1</c:f>
              <c:strCache>
                <c:ptCount val="1"/>
                <c:pt idx="0">
                  <c:v>Total Installed Cost</c:v>
                </c:pt>
              </c:strCache>
            </c:strRef>
          </c:tx>
          <c:spPr>
            <a:solidFill>
              <a:schemeClr val="tx2"/>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6.1899999999999995</c:v>
                </c:pt>
                <c:pt idx="1">
                  <c:v>3</c:v>
                </c:pt>
              </c:numCache>
            </c:numRef>
          </c:val>
        </c:ser>
        <c:dLbls>
          <c:showLegendKey val="0"/>
          <c:showVal val="0"/>
          <c:showCatName val="0"/>
          <c:showSerName val="0"/>
          <c:showPercent val="0"/>
          <c:showBubbleSize val="0"/>
        </c:dLbls>
        <c:gapWidth val="150"/>
        <c:overlap val="100"/>
        <c:axId val="116577024"/>
        <c:axId val="116578560"/>
      </c:barChart>
      <c:catAx>
        <c:axId val="116577024"/>
        <c:scaling>
          <c:orientation val="minMax"/>
        </c:scaling>
        <c:delete val="0"/>
        <c:axPos val="b"/>
        <c:majorTickMark val="out"/>
        <c:minorTickMark val="none"/>
        <c:tickLblPos val="nextTo"/>
        <c:crossAx val="116578560"/>
        <c:crosses val="autoZero"/>
        <c:auto val="1"/>
        <c:lblAlgn val="ctr"/>
        <c:lblOffset val="100"/>
        <c:noMultiLvlLbl val="0"/>
      </c:catAx>
      <c:valAx>
        <c:axId val="116578560"/>
        <c:scaling>
          <c:orientation val="minMax"/>
        </c:scaling>
        <c:delete val="0"/>
        <c:axPos val="l"/>
        <c:majorGridlines/>
        <c:title>
          <c:tx>
            <c:rich>
              <a:bodyPr rot="-5400000" vert="horz"/>
              <a:lstStyle/>
              <a:p>
                <a:pPr>
                  <a:defRPr/>
                </a:pPr>
                <a:r>
                  <a:rPr lang="en-US"/>
                  <a:t>$ per Watt</a:t>
                </a:r>
              </a:p>
            </c:rich>
          </c:tx>
          <c:overlay val="0"/>
        </c:title>
        <c:numFmt formatCode="_(&quot;$&quot;* #,##0.00_);_(&quot;$&quot;* \(#,##0.00\);_(&quot;$&quot;* &quot;-&quot;??_);_(@_)" sourceLinked="1"/>
        <c:majorTickMark val="out"/>
        <c:minorTickMark val="none"/>
        <c:tickLblPos val="nextTo"/>
        <c:crossAx val="11657702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Comparison of US and German Solar Costs </a:t>
            </a:r>
          </a:p>
        </c:rich>
      </c:tx>
      <c:overlay val="0"/>
    </c:title>
    <c:autoTitleDeleted val="0"/>
    <c:plotArea>
      <c:layout/>
      <c:barChart>
        <c:barDir val="col"/>
        <c:grouping val="stacked"/>
        <c:varyColors val="0"/>
        <c:ser>
          <c:idx val="0"/>
          <c:order val="0"/>
          <c:tx>
            <c:strRef>
              <c:f>Sheet1!$B$1</c:f>
              <c:strCache>
                <c:ptCount val="1"/>
                <c:pt idx="0">
                  <c:v>Hardware Cost</c:v>
                </c:pt>
              </c:strCache>
            </c:strRef>
          </c:tx>
          <c:spPr>
            <a:solidFill>
              <a:schemeClr val="tx2"/>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2.8499999999999988</c:v>
                </c:pt>
                <c:pt idx="1">
                  <c:v>2.38</c:v>
                </c:pt>
              </c:numCache>
            </c:numRef>
          </c:val>
        </c:ser>
        <c:ser>
          <c:idx val="1"/>
          <c:order val="1"/>
          <c:tx>
            <c:strRef>
              <c:f>Sheet1!$C$1</c:f>
              <c:strCache>
                <c:ptCount val="1"/>
                <c:pt idx="0">
                  <c:v>Non-Hardware Cost</c:v>
                </c:pt>
              </c:strCache>
            </c:strRef>
          </c:tx>
          <c:spPr>
            <a:solidFill>
              <a:schemeClr val="accent1">
                <a:lumMod val="75000"/>
              </a:schemeClr>
            </a:solidFill>
          </c:spPr>
          <c:invertIfNegative val="0"/>
          <c:cat>
            <c:strRef>
              <c:f>Sheet1!$A$2:$A$3</c:f>
              <c:strCache>
                <c:ptCount val="2"/>
                <c:pt idx="0">
                  <c:v>US Solar Cost</c:v>
                </c:pt>
                <c:pt idx="1">
                  <c:v>German Solar Cost</c:v>
                </c:pt>
              </c:strCache>
            </c:strRef>
          </c:cat>
          <c:val>
            <c:numRef>
              <c:f>Sheet1!$C$2:$C$3</c:f>
              <c:numCache>
                <c:formatCode>_("$"* #,##0.00_);_("$"* \(#,##0.00\);_("$"* "-"??_);_(@_)</c:formatCode>
                <c:ptCount val="2"/>
                <c:pt idx="0">
                  <c:v>3.34</c:v>
                </c:pt>
                <c:pt idx="1">
                  <c:v>0.62000000000000155</c:v>
                </c:pt>
              </c:numCache>
            </c:numRef>
          </c:val>
        </c:ser>
        <c:dLbls>
          <c:showLegendKey val="0"/>
          <c:showVal val="0"/>
          <c:showCatName val="0"/>
          <c:showSerName val="0"/>
          <c:showPercent val="0"/>
          <c:showBubbleSize val="0"/>
        </c:dLbls>
        <c:gapWidth val="150"/>
        <c:overlap val="100"/>
        <c:axId val="116500352"/>
        <c:axId val="116501888"/>
      </c:barChart>
      <c:catAx>
        <c:axId val="116500352"/>
        <c:scaling>
          <c:orientation val="minMax"/>
        </c:scaling>
        <c:delete val="0"/>
        <c:axPos val="b"/>
        <c:majorTickMark val="out"/>
        <c:minorTickMark val="none"/>
        <c:tickLblPos val="nextTo"/>
        <c:crossAx val="116501888"/>
        <c:crosses val="autoZero"/>
        <c:auto val="1"/>
        <c:lblAlgn val="ctr"/>
        <c:lblOffset val="100"/>
        <c:noMultiLvlLbl val="0"/>
      </c:catAx>
      <c:valAx>
        <c:axId val="116501888"/>
        <c:scaling>
          <c:orientation val="minMax"/>
        </c:scaling>
        <c:delete val="0"/>
        <c:axPos val="l"/>
        <c:majorGridlines/>
        <c:title>
          <c:tx>
            <c:rich>
              <a:bodyPr rot="-5400000" vert="horz"/>
              <a:lstStyle/>
              <a:p>
                <a:pPr>
                  <a:defRPr/>
                </a:pPr>
                <a:r>
                  <a:rPr lang="en-US"/>
                  <a:t>$ per Watt</a:t>
                </a:r>
              </a:p>
            </c:rich>
          </c:tx>
          <c:overlay val="0"/>
        </c:title>
        <c:numFmt formatCode="_(&quot;$&quot;* #,##0.00_);_(&quot;$&quot;* \(#,##0.00\);_(&quot;$&quot;* &quot;-&quot;??_);_(@_)" sourceLinked="1"/>
        <c:majorTickMark val="out"/>
        <c:minorTickMark val="none"/>
        <c:tickLblPos val="nextTo"/>
        <c:crossAx val="11650035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Comparison of US and German Solar Costs </a:t>
            </a:r>
          </a:p>
        </c:rich>
      </c:tx>
      <c:overlay val="0"/>
    </c:title>
    <c:autoTitleDeleted val="0"/>
    <c:plotArea>
      <c:layout/>
      <c:barChart>
        <c:barDir val="col"/>
        <c:grouping val="stacked"/>
        <c:varyColors val="0"/>
        <c:ser>
          <c:idx val="0"/>
          <c:order val="0"/>
          <c:tx>
            <c:strRef>
              <c:f>Sheet1!$B$1</c:f>
              <c:strCache>
                <c:ptCount val="1"/>
                <c:pt idx="0">
                  <c:v>Hardware Cost</c:v>
                </c:pt>
              </c:strCache>
            </c:strRef>
          </c:tx>
          <c:spPr>
            <a:solidFill>
              <a:schemeClr val="tx2">
                <a:lumMod val="20000"/>
                <a:lumOff val="80000"/>
              </a:schemeClr>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2.8499999999999988</c:v>
                </c:pt>
                <c:pt idx="1">
                  <c:v>2.38</c:v>
                </c:pt>
              </c:numCache>
            </c:numRef>
          </c:val>
        </c:ser>
        <c:ser>
          <c:idx val="1"/>
          <c:order val="1"/>
          <c:tx>
            <c:strRef>
              <c:f>Sheet1!$C$1</c:f>
              <c:strCache>
                <c:ptCount val="1"/>
                <c:pt idx="0">
                  <c:v>Non-Hardware Cost</c:v>
                </c:pt>
              </c:strCache>
            </c:strRef>
          </c:tx>
          <c:spPr>
            <a:solidFill>
              <a:schemeClr val="accent1">
                <a:lumMod val="75000"/>
              </a:schemeClr>
            </a:solidFill>
          </c:spPr>
          <c:invertIfNegative val="0"/>
          <c:dPt>
            <c:idx val="1"/>
            <c:invertIfNegative val="0"/>
            <c:bubble3D val="0"/>
            <c:spPr>
              <a:solidFill>
                <a:schemeClr val="bg2">
                  <a:lumMod val="40000"/>
                  <a:lumOff val="60000"/>
                </a:schemeClr>
              </a:solidFill>
            </c:spPr>
          </c:dPt>
          <c:cat>
            <c:strRef>
              <c:f>Sheet1!$A$2:$A$3</c:f>
              <c:strCache>
                <c:ptCount val="2"/>
                <c:pt idx="0">
                  <c:v>US Solar Cost</c:v>
                </c:pt>
                <c:pt idx="1">
                  <c:v>German Solar Cost</c:v>
                </c:pt>
              </c:strCache>
            </c:strRef>
          </c:cat>
          <c:val>
            <c:numRef>
              <c:f>Sheet1!$C$2:$C$3</c:f>
              <c:numCache>
                <c:formatCode>_("$"* #,##0.00_);_("$"* \(#,##0.00\);_("$"* "-"??_);_(@_)</c:formatCode>
                <c:ptCount val="2"/>
                <c:pt idx="0">
                  <c:v>3.34</c:v>
                </c:pt>
                <c:pt idx="1">
                  <c:v>0.62000000000000133</c:v>
                </c:pt>
              </c:numCache>
            </c:numRef>
          </c:val>
        </c:ser>
        <c:dLbls>
          <c:showLegendKey val="0"/>
          <c:showVal val="0"/>
          <c:showCatName val="0"/>
          <c:showSerName val="0"/>
          <c:showPercent val="0"/>
          <c:showBubbleSize val="0"/>
        </c:dLbls>
        <c:gapWidth val="150"/>
        <c:overlap val="100"/>
        <c:axId val="116623616"/>
        <c:axId val="116629504"/>
      </c:barChart>
      <c:catAx>
        <c:axId val="116623616"/>
        <c:scaling>
          <c:orientation val="minMax"/>
        </c:scaling>
        <c:delete val="0"/>
        <c:axPos val="b"/>
        <c:majorTickMark val="out"/>
        <c:minorTickMark val="none"/>
        <c:tickLblPos val="nextTo"/>
        <c:crossAx val="116629504"/>
        <c:crosses val="autoZero"/>
        <c:auto val="1"/>
        <c:lblAlgn val="ctr"/>
        <c:lblOffset val="100"/>
        <c:noMultiLvlLbl val="0"/>
      </c:catAx>
      <c:valAx>
        <c:axId val="116629504"/>
        <c:scaling>
          <c:orientation val="minMax"/>
        </c:scaling>
        <c:delete val="0"/>
        <c:axPos val="l"/>
        <c:majorGridlines/>
        <c:title>
          <c:tx>
            <c:rich>
              <a:bodyPr rot="-5400000" vert="horz"/>
              <a:lstStyle/>
              <a:p>
                <a:pPr>
                  <a:defRPr/>
                </a:pPr>
                <a:r>
                  <a:rPr lang="en-US"/>
                  <a:t>$ per Watt</a:t>
                </a:r>
              </a:p>
            </c:rich>
          </c:tx>
          <c:overlay val="0"/>
        </c:title>
        <c:numFmt formatCode="_(&quot;$&quot;* #,##0.00_);_(&quot;$&quot;* \(#,##0.00\);_(&quot;$&quot;* &quot;-&quot;??_);_(@_)" sourceLinked="1"/>
        <c:majorTickMark val="out"/>
        <c:minorTickMark val="none"/>
        <c:tickLblPos val="nextTo"/>
        <c:crossAx val="116623616"/>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solidFill>
                  <a:schemeClr val="tx2">
                    <a:lumMod val="40000"/>
                    <a:lumOff val="60000"/>
                  </a:schemeClr>
                </a:solidFill>
              </a:defRPr>
            </a:pPr>
            <a:r>
              <a:rPr lang="en-US">
                <a:solidFill>
                  <a:schemeClr val="tx2">
                    <a:lumMod val="40000"/>
                    <a:lumOff val="60000"/>
                  </a:schemeClr>
                </a:solidFill>
              </a:rPr>
              <a:t>Comparison of US and German Solar Costs </a:t>
            </a:r>
          </a:p>
        </c:rich>
      </c:tx>
      <c:overlay val="0"/>
    </c:title>
    <c:autoTitleDeleted val="0"/>
    <c:plotArea>
      <c:layout/>
      <c:barChart>
        <c:barDir val="col"/>
        <c:grouping val="stacked"/>
        <c:varyColors val="0"/>
        <c:ser>
          <c:idx val="0"/>
          <c:order val="0"/>
          <c:tx>
            <c:strRef>
              <c:f>Sheet1!$B$1</c:f>
              <c:strCache>
                <c:ptCount val="1"/>
                <c:pt idx="0">
                  <c:v>Hardware Cost</c:v>
                </c:pt>
              </c:strCache>
            </c:strRef>
          </c:tx>
          <c:spPr>
            <a:solidFill>
              <a:schemeClr val="tx2">
                <a:lumMod val="20000"/>
                <a:lumOff val="80000"/>
              </a:schemeClr>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2.8499999999999988</c:v>
                </c:pt>
                <c:pt idx="1">
                  <c:v>2.38</c:v>
                </c:pt>
              </c:numCache>
            </c:numRef>
          </c:val>
        </c:ser>
        <c:ser>
          <c:idx val="1"/>
          <c:order val="1"/>
          <c:tx>
            <c:strRef>
              <c:f>Sheet1!$C$1</c:f>
              <c:strCache>
                <c:ptCount val="1"/>
                <c:pt idx="0">
                  <c:v>Non-Hardware Cost</c:v>
                </c:pt>
              </c:strCache>
            </c:strRef>
          </c:tx>
          <c:spPr>
            <a:solidFill>
              <a:schemeClr val="bg2">
                <a:lumMod val="40000"/>
                <a:lumOff val="60000"/>
              </a:schemeClr>
            </a:solidFill>
            <a:effectLst/>
          </c:spPr>
          <c:invertIfNegative val="0"/>
          <c:dPt>
            <c:idx val="0"/>
            <c:invertIfNegative val="0"/>
            <c:bubble3D val="0"/>
            <c:spPr>
              <a:solidFill>
                <a:schemeClr val="tx2">
                  <a:lumMod val="75000"/>
                </a:schemeClr>
              </a:solidFill>
              <a:effectLst/>
            </c:spPr>
          </c:dPt>
          <c:cat>
            <c:strRef>
              <c:f>Sheet1!$A$2:$A$3</c:f>
              <c:strCache>
                <c:ptCount val="2"/>
                <c:pt idx="0">
                  <c:v>US Solar Cost</c:v>
                </c:pt>
                <c:pt idx="1">
                  <c:v>German Solar Cost</c:v>
                </c:pt>
              </c:strCache>
            </c:strRef>
          </c:cat>
          <c:val>
            <c:numRef>
              <c:f>Sheet1!$C$2:$C$3</c:f>
              <c:numCache>
                <c:formatCode>_("$"* #,##0.00_);_("$"* \(#,##0.00\);_("$"* "-"??_);_(@_)</c:formatCode>
                <c:ptCount val="2"/>
                <c:pt idx="0">
                  <c:v>1.82</c:v>
                </c:pt>
                <c:pt idx="1">
                  <c:v>0.62000000000000133</c:v>
                </c:pt>
              </c:numCache>
            </c:numRef>
          </c:val>
        </c:ser>
        <c:ser>
          <c:idx val="2"/>
          <c:order val="2"/>
          <c:tx>
            <c:strRef>
              <c:f>Sheet1!$D$1</c:f>
              <c:strCache>
                <c:ptCount val="1"/>
                <c:pt idx="0">
                  <c:v>Column1</c:v>
                </c:pt>
              </c:strCache>
            </c:strRef>
          </c:tx>
          <c:invertIfNegative val="0"/>
          <c:dPt>
            <c:idx val="0"/>
            <c:invertIfNegative val="0"/>
            <c:bubble3D val="0"/>
            <c:spPr>
              <a:solidFill>
                <a:schemeClr val="accent1">
                  <a:lumMod val="75000"/>
                </a:schemeClr>
              </a:solidFill>
            </c:spPr>
          </c:dPt>
          <c:cat>
            <c:strRef>
              <c:f>Sheet1!$A$2:$A$3</c:f>
              <c:strCache>
                <c:ptCount val="2"/>
                <c:pt idx="0">
                  <c:v>US Solar Cost</c:v>
                </c:pt>
                <c:pt idx="1">
                  <c:v>German Solar Cost</c:v>
                </c:pt>
              </c:strCache>
            </c:strRef>
          </c:cat>
          <c:val>
            <c:numRef>
              <c:f>Sheet1!$D$2:$D$3</c:f>
              <c:numCache>
                <c:formatCode>General</c:formatCode>
                <c:ptCount val="2"/>
                <c:pt idx="0" formatCode="_(&quot;$&quot;* #,##0.00_);_(&quot;$&quot;* \(#,##0.00\);_(&quot;$&quot;* &quot;-&quot;??_);_(@_)">
                  <c:v>1.5199999999999958</c:v>
                </c:pt>
              </c:numCache>
            </c:numRef>
          </c:val>
        </c:ser>
        <c:dLbls>
          <c:showLegendKey val="0"/>
          <c:showVal val="0"/>
          <c:showCatName val="0"/>
          <c:showSerName val="0"/>
          <c:showPercent val="0"/>
          <c:showBubbleSize val="0"/>
        </c:dLbls>
        <c:gapWidth val="150"/>
        <c:overlap val="100"/>
        <c:axId val="116785536"/>
        <c:axId val="116787072"/>
      </c:barChart>
      <c:catAx>
        <c:axId val="116785536"/>
        <c:scaling>
          <c:orientation val="minMax"/>
        </c:scaling>
        <c:delete val="0"/>
        <c:axPos val="b"/>
        <c:majorTickMark val="out"/>
        <c:minorTickMark val="none"/>
        <c:tickLblPos val="nextTo"/>
        <c:txPr>
          <a:bodyPr/>
          <a:lstStyle/>
          <a:p>
            <a:pPr>
              <a:defRPr>
                <a:solidFill>
                  <a:schemeClr val="tx2">
                    <a:lumMod val="40000"/>
                    <a:lumOff val="60000"/>
                  </a:schemeClr>
                </a:solidFill>
              </a:defRPr>
            </a:pPr>
            <a:endParaRPr lang="en-US"/>
          </a:p>
        </c:txPr>
        <c:crossAx val="116787072"/>
        <c:crosses val="autoZero"/>
        <c:auto val="1"/>
        <c:lblAlgn val="ctr"/>
        <c:lblOffset val="100"/>
        <c:noMultiLvlLbl val="0"/>
      </c:catAx>
      <c:valAx>
        <c:axId val="116787072"/>
        <c:scaling>
          <c:orientation val="minMax"/>
        </c:scaling>
        <c:delete val="0"/>
        <c:axPos val="l"/>
        <c:majorGridlines/>
        <c:title>
          <c:tx>
            <c:rich>
              <a:bodyPr rot="-5400000" vert="horz"/>
              <a:lstStyle/>
              <a:p>
                <a:pPr>
                  <a:defRPr>
                    <a:solidFill>
                      <a:schemeClr val="tx2">
                        <a:lumMod val="40000"/>
                        <a:lumOff val="60000"/>
                      </a:schemeClr>
                    </a:solidFill>
                  </a:defRPr>
                </a:pPr>
                <a:r>
                  <a:rPr lang="en-US">
                    <a:solidFill>
                      <a:schemeClr val="tx2">
                        <a:lumMod val="40000"/>
                        <a:lumOff val="60000"/>
                      </a:schemeClr>
                    </a:solidFill>
                  </a:rPr>
                  <a:t>$ per Watt</a:t>
                </a:r>
              </a:p>
            </c:rich>
          </c:tx>
          <c:overlay val="0"/>
        </c:title>
        <c:numFmt formatCode="_(&quot;$&quot;* #,##0.00_);_(&quot;$&quot;* \(#,##0.00\);_(&quot;$&quot;* &quot;-&quot;??_);_(@_)" sourceLinked="1"/>
        <c:majorTickMark val="out"/>
        <c:minorTickMark val="none"/>
        <c:tickLblPos val="nextTo"/>
        <c:txPr>
          <a:bodyPr/>
          <a:lstStyle/>
          <a:p>
            <a:pPr>
              <a:defRPr>
                <a:solidFill>
                  <a:schemeClr val="tx2">
                    <a:lumMod val="40000"/>
                    <a:lumOff val="60000"/>
                  </a:schemeClr>
                </a:solidFill>
              </a:defRPr>
            </a:pPr>
            <a:endParaRPr lang="en-US"/>
          </a:p>
        </c:txPr>
        <c:crossAx val="116785536"/>
        <c:crosses val="autoZero"/>
        <c:crossBetween val="between"/>
      </c:valAx>
      <c:spPr>
        <a:noFill/>
        <a:ln w="25400">
          <a:noFill/>
        </a:ln>
      </c:spPr>
    </c:plotArea>
    <c:legend>
      <c:legendPos val="r"/>
      <c:overlay val="0"/>
      <c:txPr>
        <a:bodyPr/>
        <a:lstStyle/>
        <a:p>
          <a:pPr>
            <a:defRPr>
              <a:solidFill>
                <a:schemeClr val="tx2">
                  <a:lumMod val="40000"/>
                  <a:lumOff val="6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solidFill>
                  <a:schemeClr val="tx2">
                    <a:lumMod val="40000"/>
                    <a:lumOff val="60000"/>
                  </a:schemeClr>
                </a:solidFill>
              </a:defRPr>
            </a:pPr>
            <a:r>
              <a:rPr lang="en-US">
                <a:solidFill>
                  <a:schemeClr val="tx2">
                    <a:lumMod val="40000"/>
                    <a:lumOff val="60000"/>
                  </a:schemeClr>
                </a:solidFill>
              </a:rPr>
              <a:t>Comparison of US and German Solar Costs </a:t>
            </a:r>
          </a:p>
        </c:rich>
      </c:tx>
      <c:overlay val="0"/>
    </c:title>
    <c:autoTitleDeleted val="0"/>
    <c:plotArea>
      <c:layout/>
      <c:barChart>
        <c:barDir val="col"/>
        <c:grouping val="stacked"/>
        <c:varyColors val="0"/>
        <c:ser>
          <c:idx val="0"/>
          <c:order val="0"/>
          <c:tx>
            <c:strRef>
              <c:f>Sheet1!$B$1</c:f>
              <c:strCache>
                <c:ptCount val="1"/>
                <c:pt idx="0">
                  <c:v>Hardware Cost</c:v>
                </c:pt>
              </c:strCache>
            </c:strRef>
          </c:tx>
          <c:spPr>
            <a:solidFill>
              <a:schemeClr val="tx2">
                <a:lumMod val="20000"/>
                <a:lumOff val="80000"/>
              </a:schemeClr>
            </a:solidFill>
          </c:spPr>
          <c:invertIfNegative val="0"/>
          <c:cat>
            <c:strRef>
              <c:f>Sheet1!$A$2:$A$3</c:f>
              <c:strCache>
                <c:ptCount val="2"/>
                <c:pt idx="0">
                  <c:v>US Solar Cost</c:v>
                </c:pt>
                <c:pt idx="1">
                  <c:v>German Solar Cost</c:v>
                </c:pt>
              </c:strCache>
            </c:strRef>
          </c:cat>
          <c:val>
            <c:numRef>
              <c:f>Sheet1!$B$2:$B$3</c:f>
              <c:numCache>
                <c:formatCode>_("$"* #,##0.00_);_("$"* \(#,##0.00\);_("$"* "-"??_);_(@_)</c:formatCode>
                <c:ptCount val="2"/>
                <c:pt idx="0">
                  <c:v>2.8499999999999988</c:v>
                </c:pt>
                <c:pt idx="1">
                  <c:v>2.38</c:v>
                </c:pt>
              </c:numCache>
            </c:numRef>
          </c:val>
        </c:ser>
        <c:ser>
          <c:idx val="1"/>
          <c:order val="1"/>
          <c:tx>
            <c:strRef>
              <c:f>Sheet1!$C$1</c:f>
              <c:strCache>
                <c:ptCount val="1"/>
                <c:pt idx="0">
                  <c:v>Non-Hardware Cost</c:v>
                </c:pt>
              </c:strCache>
            </c:strRef>
          </c:tx>
          <c:spPr>
            <a:solidFill>
              <a:schemeClr val="tx2">
                <a:lumMod val="20000"/>
                <a:lumOff val="80000"/>
              </a:schemeClr>
            </a:solidFill>
            <a:effectLst/>
          </c:spPr>
          <c:invertIfNegative val="0"/>
          <c:cat>
            <c:strRef>
              <c:f>Sheet1!$A$2:$A$3</c:f>
              <c:strCache>
                <c:ptCount val="2"/>
                <c:pt idx="0">
                  <c:v>US Solar Cost</c:v>
                </c:pt>
                <c:pt idx="1">
                  <c:v>German Solar Cost</c:v>
                </c:pt>
              </c:strCache>
            </c:strRef>
          </c:cat>
          <c:val>
            <c:numRef>
              <c:f>Sheet1!$C$2:$C$3</c:f>
              <c:numCache>
                <c:formatCode>_("$"* #,##0.00_);_("$"* \(#,##0.00\);_("$"* "-"??_);_(@_)</c:formatCode>
                <c:ptCount val="2"/>
                <c:pt idx="0">
                  <c:v>1.82</c:v>
                </c:pt>
                <c:pt idx="1">
                  <c:v>0.62000000000000144</c:v>
                </c:pt>
              </c:numCache>
            </c:numRef>
          </c:val>
        </c:ser>
        <c:ser>
          <c:idx val="2"/>
          <c:order val="2"/>
          <c:tx>
            <c:strRef>
              <c:f>Sheet1!$D$1</c:f>
              <c:strCache>
                <c:ptCount val="1"/>
                <c:pt idx="0">
                  <c:v>Column1</c:v>
                </c:pt>
              </c:strCache>
            </c:strRef>
          </c:tx>
          <c:invertIfNegative val="0"/>
          <c:dPt>
            <c:idx val="0"/>
            <c:invertIfNegative val="0"/>
            <c:bubble3D val="0"/>
            <c:spPr>
              <a:solidFill>
                <a:schemeClr val="accent1">
                  <a:lumMod val="75000"/>
                </a:schemeClr>
              </a:solidFill>
            </c:spPr>
          </c:dPt>
          <c:cat>
            <c:strRef>
              <c:f>Sheet1!$A$2:$A$3</c:f>
              <c:strCache>
                <c:ptCount val="2"/>
                <c:pt idx="0">
                  <c:v>US Solar Cost</c:v>
                </c:pt>
                <c:pt idx="1">
                  <c:v>German Solar Cost</c:v>
                </c:pt>
              </c:strCache>
            </c:strRef>
          </c:cat>
          <c:val>
            <c:numRef>
              <c:f>Sheet1!$D$2:$D$3</c:f>
              <c:numCache>
                <c:formatCode>General</c:formatCode>
                <c:ptCount val="2"/>
                <c:pt idx="0" formatCode="_(&quot;$&quot;* #,##0.00_);_(&quot;$&quot;* \(#,##0.00\);_(&quot;$&quot;* &quot;-&quot;??_);_(@_)">
                  <c:v>1.5199999999999956</c:v>
                </c:pt>
              </c:numCache>
            </c:numRef>
          </c:val>
        </c:ser>
        <c:dLbls>
          <c:showLegendKey val="0"/>
          <c:showVal val="0"/>
          <c:showCatName val="0"/>
          <c:showSerName val="0"/>
          <c:showPercent val="0"/>
          <c:showBubbleSize val="0"/>
        </c:dLbls>
        <c:gapWidth val="150"/>
        <c:overlap val="100"/>
        <c:axId val="116845568"/>
        <c:axId val="116851456"/>
      </c:barChart>
      <c:catAx>
        <c:axId val="116845568"/>
        <c:scaling>
          <c:orientation val="minMax"/>
        </c:scaling>
        <c:delete val="0"/>
        <c:axPos val="b"/>
        <c:majorTickMark val="out"/>
        <c:minorTickMark val="none"/>
        <c:tickLblPos val="nextTo"/>
        <c:txPr>
          <a:bodyPr/>
          <a:lstStyle/>
          <a:p>
            <a:pPr>
              <a:defRPr>
                <a:solidFill>
                  <a:schemeClr val="tx2">
                    <a:lumMod val="40000"/>
                    <a:lumOff val="60000"/>
                  </a:schemeClr>
                </a:solidFill>
              </a:defRPr>
            </a:pPr>
            <a:endParaRPr lang="en-US"/>
          </a:p>
        </c:txPr>
        <c:crossAx val="116851456"/>
        <c:crosses val="autoZero"/>
        <c:auto val="1"/>
        <c:lblAlgn val="ctr"/>
        <c:lblOffset val="100"/>
        <c:noMultiLvlLbl val="0"/>
      </c:catAx>
      <c:valAx>
        <c:axId val="116851456"/>
        <c:scaling>
          <c:orientation val="minMax"/>
        </c:scaling>
        <c:delete val="0"/>
        <c:axPos val="l"/>
        <c:majorGridlines/>
        <c:title>
          <c:tx>
            <c:rich>
              <a:bodyPr rot="-5400000" vert="horz"/>
              <a:lstStyle/>
              <a:p>
                <a:pPr>
                  <a:defRPr>
                    <a:solidFill>
                      <a:schemeClr val="tx2">
                        <a:lumMod val="40000"/>
                        <a:lumOff val="60000"/>
                      </a:schemeClr>
                    </a:solidFill>
                  </a:defRPr>
                </a:pPr>
                <a:r>
                  <a:rPr lang="en-US">
                    <a:solidFill>
                      <a:schemeClr val="tx2">
                        <a:lumMod val="40000"/>
                        <a:lumOff val="60000"/>
                      </a:schemeClr>
                    </a:solidFill>
                  </a:rPr>
                  <a:t>$ per Watt</a:t>
                </a:r>
              </a:p>
            </c:rich>
          </c:tx>
          <c:overlay val="0"/>
        </c:title>
        <c:numFmt formatCode="_(&quot;$&quot;* #,##0.00_);_(&quot;$&quot;* \(#,##0.00\);_(&quot;$&quot;* &quot;-&quot;??_);_(@_)" sourceLinked="1"/>
        <c:majorTickMark val="out"/>
        <c:minorTickMark val="none"/>
        <c:tickLblPos val="nextTo"/>
        <c:txPr>
          <a:bodyPr/>
          <a:lstStyle/>
          <a:p>
            <a:pPr>
              <a:defRPr>
                <a:solidFill>
                  <a:schemeClr val="tx2">
                    <a:lumMod val="40000"/>
                    <a:lumOff val="60000"/>
                  </a:schemeClr>
                </a:solidFill>
              </a:defRPr>
            </a:pPr>
            <a:endParaRPr lang="en-US"/>
          </a:p>
        </c:txPr>
        <c:crossAx val="116845568"/>
        <c:crosses val="autoZero"/>
        <c:crossBetween val="between"/>
      </c:valAx>
      <c:spPr>
        <a:noFill/>
        <a:ln w="25400">
          <a:noFill/>
        </a:ln>
      </c:spPr>
    </c:plotArea>
    <c:legend>
      <c:legendPos val="r"/>
      <c:overlay val="0"/>
      <c:txPr>
        <a:bodyPr/>
        <a:lstStyle/>
        <a:p>
          <a:pPr>
            <a:defRPr>
              <a:solidFill>
                <a:schemeClr val="tx2">
                  <a:lumMod val="40000"/>
                  <a:lumOff val="6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22120553896280221"/>
          <c:y val="3.2970699196389272E-2"/>
          <c:w val="0.26003810634781782"/>
          <c:h val="0.93405860160722143"/>
        </c:manualLayout>
      </c:layout>
      <c:barChart>
        <c:barDir val="col"/>
        <c:grouping val="stacked"/>
        <c:varyColors val="0"/>
        <c:ser>
          <c:idx val="0"/>
          <c:order val="0"/>
          <c:tx>
            <c:strRef>
              <c:f>Sheet1!$B$1</c:f>
              <c:strCache>
                <c:ptCount val="1"/>
                <c:pt idx="0">
                  <c:v>Customer Acquisition</c:v>
                </c:pt>
              </c:strCache>
            </c:strRef>
          </c:tx>
          <c:invertIfNegative val="0"/>
          <c:cat>
            <c:strRef>
              <c:f>Sheet1!$A$2</c:f>
              <c:strCache>
                <c:ptCount val="1"/>
                <c:pt idx="0">
                  <c:v>Soft Costs</c:v>
                </c:pt>
              </c:strCache>
            </c:strRef>
          </c:cat>
          <c:val>
            <c:numRef>
              <c:f>Sheet1!$B$2</c:f>
              <c:numCache>
                <c:formatCode>"$"#,##0.00</c:formatCode>
                <c:ptCount val="1"/>
                <c:pt idx="0">
                  <c:v>0.69000000000000061</c:v>
                </c:pt>
              </c:numCache>
            </c:numRef>
          </c:val>
        </c:ser>
        <c:ser>
          <c:idx val="1"/>
          <c:order val="1"/>
          <c:tx>
            <c:strRef>
              <c:f>Sheet1!$C$1</c:f>
              <c:strCache>
                <c:ptCount val="1"/>
                <c:pt idx="0">
                  <c:v>Installation Labor</c:v>
                </c:pt>
              </c:strCache>
            </c:strRef>
          </c:tx>
          <c:invertIfNegative val="0"/>
          <c:cat>
            <c:strRef>
              <c:f>Sheet1!$A$2</c:f>
              <c:strCache>
                <c:ptCount val="1"/>
                <c:pt idx="0">
                  <c:v>Soft Costs</c:v>
                </c:pt>
              </c:strCache>
            </c:strRef>
          </c:cat>
          <c:val>
            <c:numRef>
              <c:f>Sheet1!$C$2</c:f>
              <c:numCache>
                <c:formatCode>"$"#,##0.00</c:formatCode>
                <c:ptCount val="1"/>
                <c:pt idx="0">
                  <c:v>0.59</c:v>
                </c:pt>
              </c:numCache>
            </c:numRef>
          </c:val>
        </c:ser>
        <c:ser>
          <c:idx val="2"/>
          <c:order val="2"/>
          <c:tx>
            <c:strRef>
              <c:f>Sheet1!$D$1</c:f>
              <c:strCache>
                <c:ptCount val="1"/>
                <c:pt idx="0">
                  <c:v>Permitting</c:v>
                </c:pt>
              </c:strCache>
            </c:strRef>
          </c:tx>
          <c:invertIfNegative val="0"/>
          <c:cat>
            <c:strRef>
              <c:f>Sheet1!$A$2</c:f>
              <c:strCache>
                <c:ptCount val="1"/>
                <c:pt idx="0">
                  <c:v>Soft Costs</c:v>
                </c:pt>
              </c:strCache>
            </c:strRef>
          </c:cat>
          <c:val>
            <c:numRef>
              <c:f>Sheet1!$D$2</c:f>
              <c:numCache>
                <c:formatCode>"$"#,##0.00</c:formatCode>
                <c:ptCount val="1"/>
                <c:pt idx="0">
                  <c:v>0.21000000000000021</c:v>
                </c:pt>
              </c:numCache>
            </c:numRef>
          </c:val>
        </c:ser>
        <c:ser>
          <c:idx val="3"/>
          <c:order val="3"/>
          <c:tx>
            <c:strRef>
              <c:f>Sheet1!$E$1</c:f>
              <c:strCache>
                <c:ptCount val="1"/>
                <c:pt idx="0">
                  <c:v>Other Paperwork</c:v>
                </c:pt>
              </c:strCache>
            </c:strRef>
          </c:tx>
          <c:invertIfNegative val="0"/>
          <c:cat>
            <c:strRef>
              <c:f>Sheet1!$A$2</c:f>
              <c:strCache>
                <c:ptCount val="1"/>
                <c:pt idx="0">
                  <c:v>Soft Costs</c:v>
                </c:pt>
              </c:strCache>
            </c:strRef>
          </c:cat>
          <c:val>
            <c:numRef>
              <c:f>Sheet1!$E$2</c:f>
              <c:numCache>
                <c:formatCode>"$"#,##0.00</c:formatCode>
                <c:ptCount val="1"/>
                <c:pt idx="0">
                  <c:v>3.0000000000000002E-2</c:v>
                </c:pt>
              </c:numCache>
            </c:numRef>
          </c:val>
        </c:ser>
        <c:dLbls>
          <c:showLegendKey val="0"/>
          <c:showVal val="0"/>
          <c:showCatName val="0"/>
          <c:showSerName val="0"/>
          <c:showPercent val="0"/>
          <c:showBubbleSize val="0"/>
        </c:dLbls>
        <c:gapWidth val="150"/>
        <c:overlap val="100"/>
        <c:axId val="116919680"/>
        <c:axId val="116925568"/>
      </c:barChart>
      <c:catAx>
        <c:axId val="116919680"/>
        <c:scaling>
          <c:orientation val="minMax"/>
        </c:scaling>
        <c:delete val="1"/>
        <c:axPos val="b"/>
        <c:majorTickMark val="out"/>
        <c:minorTickMark val="none"/>
        <c:tickLblPos val="none"/>
        <c:crossAx val="116925568"/>
        <c:crosses val="autoZero"/>
        <c:auto val="1"/>
        <c:lblAlgn val="ctr"/>
        <c:lblOffset val="100"/>
        <c:noMultiLvlLbl val="0"/>
      </c:catAx>
      <c:valAx>
        <c:axId val="116925568"/>
        <c:scaling>
          <c:orientation val="minMax"/>
          <c:max val="1.6"/>
          <c:min val="0"/>
        </c:scaling>
        <c:delete val="0"/>
        <c:axPos val="l"/>
        <c:title>
          <c:tx>
            <c:rich>
              <a:bodyPr rot="-5400000" vert="horz"/>
              <a:lstStyle/>
              <a:p>
                <a:pPr>
                  <a:defRPr/>
                </a:pPr>
                <a:r>
                  <a:rPr lang="en-US" dirty="0" smtClean="0"/>
                  <a:t>$ per Watt</a:t>
                </a:r>
                <a:endParaRPr lang="en-US" dirty="0"/>
              </a:p>
            </c:rich>
          </c:tx>
          <c:layout>
            <c:manualLayout>
              <c:xMode val="edge"/>
              <c:yMode val="edge"/>
              <c:x val="1.6545154077962768E-2"/>
              <c:y val="0.37484903791000046"/>
            </c:manualLayout>
          </c:layout>
          <c:overlay val="0"/>
        </c:title>
        <c:numFmt formatCode="&quot;$&quot;#,##0.00" sourceLinked="1"/>
        <c:majorTickMark val="out"/>
        <c:minorTickMark val="none"/>
        <c:tickLblPos val="nextTo"/>
        <c:txPr>
          <a:bodyPr/>
          <a:lstStyle/>
          <a:p>
            <a:pPr>
              <a:defRPr sz="1600">
                <a:latin typeface="Gill Sans MT" pitchFamily="34" charset="0"/>
              </a:defRPr>
            </a:pPr>
            <a:endParaRPr lang="en-US"/>
          </a:p>
        </c:txPr>
        <c:crossAx val="116919680"/>
        <c:crosses val="autoZero"/>
        <c:crossBetween val="between"/>
      </c:valAx>
    </c:plotArea>
    <c:legend>
      <c:legendPos val="r"/>
      <c:layout>
        <c:manualLayout>
          <c:xMode val="edge"/>
          <c:yMode val="edge"/>
          <c:x val="0.46727667662231881"/>
          <c:y val="0.1247788770306863"/>
          <c:w val="0.51730895707002145"/>
          <c:h val="0.75044200724159893"/>
        </c:manualLayout>
      </c:layout>
      <c:overlay val="0"/>
      <c:txPr>
        <a:bodyPr/>
        <a:lstStyle/>
        <a:p>
          <a:pPr>
            <a:defRPr sz="2000">
              <a:latin typeface="Gill Sans MT"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FCCCB-A4B3-4BC9-ACEE-2051662F3646}"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D03AE4-5D7A-4DDB-8E33-20B1763D79DD}">
      <dgm:prSet phldrT="[Text]"/>
      <dgm:spPr>
        <a:solidFill>
          <a:schemeClr val="bg2">
            <a:lumMod val="75000"/>
          </a:schemeClr>
        </a:solidFill>
        <a:ln>
          <a:solidFill>
            <a:schemeClr val="bg1"/>
          </a:solidFill>
        </a:ln>
      </dgm:spPr>
      <dgm:t>
        <a:bodyPr/>
        <a:lstStyle/>
        <a:p>
          <a:r>
            <a:rPr lang="en-US" dirty="0" smtClean="0">
              <a:latin typeface="Gill Sans MT" pitchFamily="34" charset="0"/>
            </a:rPr>
            <a:t>Engage Leadership and Identify Employers</a:t>
          </a:r>
          <a:endParaRPr lang="en-US" dirty="0">
            <a:latin typeface="Gill Sans MT" pitchFamily="34" charset="0"/>
          </a:endParaRPr>
        </a:p>
      </dgm:t>
    </dgm:pt>
    <dgm:pt modelId="{462C29C3-3CBF-4E42-8DC5-1817F4364D1E}" type="parTrans" cxnId="{E304CCC9-2B95-4771-8E67-038B5154CA05}">
      <dgm:prSet/>
      <dgm:spPr/>
      <dgm:t>
        <a:bodyPr/>
        <a:lstStyle/>
        <a:p>
          <a:endParaRPr lang="en-US">
            <a:latin typeface="Gill Sans MT" pitchFamily="34" charset="0"/>
          </a:endParaRPr>
        </a:p>
      </dgm:t>
    </dgm:pt>
    <dgm:pt modelId="{989FDF22-3520-4019-B908-51D3B59ECB34}" type="sibTrans" cxnId="{E304CCC9-2B95-4771-8E67-038B5154CA05}">
      <dgm:prSet/>
      <dgm:spPr/>
      <dgm:t>
        <a:bodyPr/>
        <a:lstStyle/>
        <a:p>
          <a:endParaRPr lang="en-US">
            <a:latin typeface="Gill Sans MT" pitchFamily="34" charset="0"/>
          </a:endParaRPr>
        </a:p>
      </dgm:t>
    </dgm:pt>
    <dgm:pt modelId="{40E63134-F0B8-4876-A41D-5BF79C75FB53}">
      <dgm:prSet phldrT="[Text]"/>
      <dgm:spPr>
        <a:solidFill>
          <a:schemeClr val="tx2"/>
        </a:solidFill>
        <a:ln>
          <a:solidFill>
            <a:schemeClr val="bg2"/>
          </a:solidFill>
        </a:ln>
      </dgm:spPr>
      <dgm:t>
        <a:bodyPr/>
        <a:lstStyle/>
        <a:p>
          <a:r>
            <a:rPr lang="en-US" dirty="0" smtClean="0">
              <a:latin typeface="Gill Sans MT" pitchFamily="34" charset="0"/>
            </a:rPr>
            <a:t>Marketing,  Workshops, &amp; Enrollment</a:t>
          </a:r>
          <a:endParaRPr lang="en-US" dirty="0">
            <a:latin typeface="Gill Sans MT" pitchFamily="34" charset="0"/>
          </a:endParaRPr>
        </a:p>
      </dgm:t>
    </dgm:pt>
    <dgm:pt modelId="{88097EA1-C385-4AE5-914B-9FC14CF09FD2}" type="parTrans" cxnId="{A8C68D2A-255E-451C-8660-EB7A570FBDAA}">
      <dgm:prSet/>
      <dgm:spPr/>
      <dgm:t>
        <a:bodyPr/>
        <a:lstStyle/>
        <a:p>
          <a:endParaRPr lang="en-US">
            <a:latin typeface="Gill Sans MT" pitchFamily="34" charset="0"/>
          </a:endParaRPr>
        </a:p>
      </dgm:t>
    </dgm:pt>
    <dgm:pt modelId="{1EF23B83-954A-4113-9043-67E9BCBD63DF}" type="sibTrans" cxnId="{A8C68D2A-255E-451C-8660-EB7A570FBDAA}">
      <dgm:prSet/>
      <dgm:spPr/>
      <dgm:t>
        <a:bodyPr/>
        <a:lstStyle/>
        <a:p>
          <a:endParaRPr lang="en-US">
            <a:latin typeface="Gill Sans MT" pitchFamily="34" charset="0"/>
          </a:endParaRPr>
        </a:p>
      </dgm:t>
    </dgm:pt>
    <dgm:pt modelId="{E332FEFE-FCEC-4FD7-B9EF-1E470B5B7961}">
      <dgm:prSet phldrT="[Text]"/>
      <dgm:spPr>
        <a:solidFill>
          <a:schemeClr val="tx2"/>
        </a:solidFill>
        <a:ln>
          <a:solidFill>
            <a:schemeClr val="bg2"/>
          </a:solidFill>
        </a:ln>
      </dgm:spPr>
      <dgm:t>
        <a:bodyPr/>
        <a:lstStyle/>
        <a:p>
          <a:r>
            <a:rPr lang="en-US" dirty="0" smtClean="0">
              <a:latin typeface="Gill Sans MT" pitchFamily="34" charset="0"/>
            </a:rPr>
            <a:t>Site Assessments and Contracting</a:t>
          </a:r>
          <a:endParaRPr lang="en-US" dirty="0">
            <a:latin typeface="Gill Sans MT" pitchFamily="34" charset="0"/>
          </a:endParaRPr>
        </a:p>
      </dgm:t>
    </dgm:pt>
    <dgm:pt modelId="{C09E3ACA-D188-46D4-A673-C210AD07B4E3}" type="parTrans" cxnId="{8BF05BF4-1B5F-4DFB-A8BA-3E1368030EBD}">
      <dgm:prSet/>
      <dgm:spPr/>
      <dgm:t>
        <a:bodyPr/>
        <a:lstStyle/>
        <a:p>
          <a:endParaRPr lang="en-US">
            <a:latin typeface="Gill Sans MT" pitchFamily="34" charset="0"/>
          </a:endParaRPr>
        </a:p>
      </dgm:t>
    </dgm:pt>
    <dgm:pt modelId="{41FD87AF-294A-47B2-BC5D-E3D0FA2F117E}" type="sibTrans" cxnId="{8BF05BF4-1B5F-4DFB-A8BA-3E1368030EBD}">
      <dgm:prSet/>
      <dgm:spPr/>
      <dgm:t>
        <a:bodyPr/>
        <a:lstStyle/>
        <a:p>
          <a:endParaRPr lang="en-US">
            <a:latin typeface="Gill Sans MT" pitchFamily="34" charset="0"/>
          </a:endParaRPr>
        </a:p>
      </dgm:t>
    </dgm:pt>
    <dgm:pt modelId="{EAE60A60-5E1E-4CEC-B055-CE3707B729D5}">
      <dgm:prSet phldrT="[Text]"/>
      <dgm:spPr>
        <a:solidFill>
          <a:schemeClr val="tx2"/>
        </a:solidFill>
        <a:ln>
          <a:solidFill>
            <a:schemeClr val="bg2"/>
          </a:solidFill>
        </a:ln>
      </dgm:spPr>
      <dgm:t>
        <a:bodyPr/>
        <a:lstStyle/>
        <a:p>
          <a:r>
            <a:rPr lang="en-US" dirty="0" smtClean="0">
              <a:latin typeface="Gill Sans MT" pitchFamily="34" charset="0"/>
            </a:rPr>
            <a:t>Installation</a:t>
          </a:r>
          <a:endParaRPr lang="en-US" dirty="0">
            <a:latin typeface="Gill Sans MT" pitchFamily="34" charset="0"/>
          </a:endParaRPr>
        </a:p>
      </dgm:t>
    </dgm:pt>
    <dgm:pt modelId="{48CDAFBB-FC42-40DE-924E-A30ECECDCBD2}" type="parTrans" cxnId="{15D330EE-BD91-4272-992B-A44B7C41A0C8}">
      <dgm:prSet/>
      <dgm:spPr/>
      <dgm:t>
        <a:bodyPr/>
        <a:lstStyle/>
        <a:p>
          <a:endParaRPr lang="en-US">
            <a:latin typeface="Gill Sans MT" pitchFamily="34" charset="0"/>
          </a:endParaRPr>
        </a:p>
      </dgm:t>
    </dgm:pt>
    <dgm:pt modelId="{1E16E742-13D6-4007-B459-51A97D65F3DD}" type="sibTrans" cxnId="{15D330EE-BD91-4272-992B-A44B7C41A0C8}">
      <dgm:prSet/>
      <dgm:spPr/>
      <dgm:t>
        <a:bodyPr/>
        <a:lstStyle/>
        <a:p>
          <a:endParaRPr lang="en-US">
            <a:latin typeface="Gill Sans MT" pitchFamily="34" charset="0"/>
          </a:endParaRPr>
        </a:p>
      </dgm:t>
    </dgm:pt>
    <dgm:pt modelId="{7F0375A9-CA64-46E8-B745-CC9B916CA54C}">
      <dgm:prSet phldrT="[Text]"/>
      <dgm:spPr>
        <a:solidFill>
          <a:srgbClr val="6B737B"/>
        </a:solidFill>
        <a:ln>
          <a:solidFill>
            <a:schemeClr val="bg2"/>
          </a:solidFill>
        </a:ln>
      </dgm:spPr>
      <dgm:t>
        <a:bodyPr/>
        <a:lstStyle/>
        <a:p>
          <a:r>
            <a:rPr lang="en-US" dirty="0" smtClean="0">
              <a:latin typeface="Gill Sans MT" pitchFamily="34" charset="0"/>
            </a:rPr>
            <a:t>Select Installer</a:t>
          </a:r>
          <a:endParaRPr lang="en-US" dirty="0">
            <a:latin typeface="Gill Sans MT" pitchFamily="34" charset="0"/>
          </a:endParaRPr>
        </a:p>
      </dgm:t>
    </dgm:pt>
    <dgm:pt modelId="{36F3EFE6-30FB-4C99-9E4D-0E988A8B7C80}" type="parTrans" cxnId="{A8F95DFB-E2D2-4B5D-9931-BB3ACBA147A7}">
      <dgm:prSet/>
      <dgm:spPr/>
      <dgm:t>
        <a:bodyPr/>
        <a:lstStyle/>
        <a:p>
          <a:endParaRPr lang="en-US"/>
        </a:p>
      </dgm:t>
    </dgm:pt>
    <dgm:pt modelId="{7D1736AA-BA14-4F1E-80CF-A5373102C0B5}" type="sibTrans" cxnId="{A8F95DFB-E2D2-4B5D-9931-BB3ACBA147A7}">
      <dgm:prSet/>
      <dgm:spPr/>
      <dgm:t>
        <a:bodyPr/>
        <a:lstStyle/>
        <a:p>
          <a:endParaRPr lang="en-US"/>
        </a:p>
      </dgm:t>
    </dgm:pt>
    <dgm:pt modelId="{EEC656E1-1C25-4B47-A6A9-6168EEA6C962}" type="pres">
      <dgm:prSet presAssocID="{449FCCCB-A4B3-4BC9-ACEE-2051662F3646}" presName="CompostProcess" presStyleCnt="0">
        <dgm:presLayoutVars>
          <dgm:dir/>
          <dgm:resizeHandles val="exact"/>
        </dgm:presLayoutVars>
      </dgm:prSet>
      <dgm:spPr/>
    </dgm:pt>
    <dgm:pt modelId="{207B59BC-6043-4C68-BA38-A0F8C1089E75}" type="pres">
      <dgm:prSet presAssocID="{449FCCCB-A4B3-4BC9-ACEE-2051662F3646}" presName="arrow" presStyleLbl="bgShp" presStyleIdx="0" presStyleCnt="1"/>
      <dgm:spPr/>
    </dgm:pt>
    <dgm:pt modelId="{0A4CD917-0108-4F78-9B47-C5185AD8007D}" type="pres">
      <dgm:prSet presAssocID="{449FCCCB-A4B3-4BC9-ACEE-2051662F3646}" presName="linearProcess" presStyleCnt="0"/>
      <dgm:spPr/>
    </dgm:pt>
    <dgm:pt modelId="{2EE186AB-98FA-4389-A6F6-ABA03E8FD547}" type="pres">
      <dgm:prSet presAssocID="{03D03AE4-5D7A-4DDB-8E33-20B1763D79DD}" presName="textNode" presStyleLbl="node1" presStyleIdx="0" presStyleCnt="5">
        <dgm:presLayoutVars>
          <dgm:bulletEnabled val="1"/>
        </dgm:presLayoutVars>
      </dgm:prSet>
      <dgm:spPr/>
      <dgm:t>
        <a:bodyPr/>
        <a:lstStyle/>
        <a:p>
          <a:endParaRPr lang="en-US"/>
        </a:p>
      </dgm:t>
    </dgm:pt>
    <dgm:pt modelId="{F41F5DA4-8329-4D4D-B293-F9102AC1AD20}" type="pres">
      <dgm:prSet presAssocID="{989FDF22-3520-4019-B908-51D3B59ECB34}" presName="sibTrans" presStyleCnt="0"/>
      <dgm:spPr/>
    </dgm:pt>
    <dgm:pt modelId="{43D4EDBC-3618-40B4-AAAC-A4037410A3C1}" type="pres">
      <dgm:prSet presAssocID="{7F0375A9-CA64-46E8-B745-CC9B916CA54C}" presName="textNode" presStyleLbl="node1" presStyleIdx="1" presStyleCnt="5">
        <dgm:presLayoutVars>
          <dgm:bulletEnabled val="1"/>
        </dgm:presLayoutVars>
      </dgm:prSet>
      <dgm:spPr/>
      <dgm:t>
        <a:bodyPr/>
        <a:lstStyle/>
        <a:p>
          <a:endParaRPr lang="en-US"/>
        </a:p>
      </dgm:t>
    </dgm:pt>
    <dgm:pt modelId="{D723BBF4-BD7A-4C98-BE77-EF991DF7CDC2}" type="pres">
      <dgm:prSet presAssocID="{7D1736AA-BA14-4F1E-80CF-A5373102C0B5}" presName="sibTrans" presStyleCnt="0"/>
      <dgm:spPr/>
    </dgm:pt>
    <dgm:pt modelId="{11B25333-91F6-4FD6-BA94-8C7D019E3E98}" type="pres">
      <dgm:prSet presAssocID="{40E63134-F0B8-4876-A41D-5BF79C75FB53}" presName="textNode" presStyleLbl="node1" presStyleIdx="2" presStyleCnt="5">
        <dgm:presLayoutVars>
          <dgm:bulletEnabled val="1"/>
        </dgm:presLayoutVars>
      </dgm:prSet>
      <dgm:spPr/>
      <dgm:t>
        <a:bodyPr/>
        <a:lstStyle/>
        <a:p>
          <a:endParaRPr lang="en-US"/>
        </a:p>
      </dgm:t>
    </dgm:pt>
    <dgm:pt modelId="{7B0423AE-FBAF-4081-9EF0-A68F181A04BC}" type="pres">
      <dgm:prSet presAssocID="{1EF23B83-954A-4113-9043-67E9BCBD63DF}" presName="sibTrans" presStyleCnt="0"/>
      <dgm:spPr/>
    </dgm:pt>
    <dgm:pt modelId="{CBB2DC6C-ABE7-4375-AA34-230186E162AF}" type="pres">
      <dgm:prSet presAssocID="{E332FEFE-FCEC-4FD7-B9EF-1E470B5B7961}" presName="textNode" presStyleLbl="node1" presStyleIdx="3" presStyleCnt="5">
        <dgm:presLayoutVars>
          <dgm:bulletEnabled val="1"/>
        </dgm:presLayoutVars>
      </dgm:prSet>
      <dgm:spPr/>
      <dgm:t>
        <a:bodyPr/>
        <a:lstStyle/>
        <a:p>
          <a:endParaRPr lang="en-US"/>
        </a:p>
      </dgm:t>
    </dgm:pt>
    <dgm:pt modelId="{8494ED6B-FE8B-4932-81E0-A8D55C578429}" type="pres">
      <dgm:prSet presAssocID="{41FD87AF-294A-47B2-BC5D-E3D0FA2F117E}" presName="sibTrans" presStyleCnt="0"/>
      <dgm:spPr/>
    </dgm:pt>
    <dgm:pt modelId="{84E84F26-3121-44F0-A45B-049FE8E0167E}" type="pres">
      <dgm:prSet presAssocID="{EAE60A60-5E1E-4CEC-B055-CE3707B729D5}" presName="textNode" presStyleLbl="node1" presStyleIdx="4" presStyleCnt="5">
        <dgm:presLayoutVars>
          <dgm:bulletEnabled val="1"/>
        </dgm:presLayoutVars>
      </dgm:prSet>
      <dgm:spPr/>
      <dgm:t>
        <a:bodyPr/>
        <a:lstStyle/>
        <a:p>
          <a:endParaRPr lang="en-US"/>
        </a:p>
      </dgm:t>
    </dgm:pt>
  </dgm:ptLst>
  <dgm:cxnLst>
    <dgm:cxn modelId="{15D330EE-BD91-4272-992B-A44B7C41A0C8}" srcId="{449FCCCB-A4B3-4BC9-ACEE-2051662F3646}" destId="{EAE60A60-5E1E-4CEC-B055-CE3707B729D5}" srcOrd="4" destOrd="0" parTransId="{48CDAFBB-FC42-40DE-924E-A30ECECDCBD2}" sibTransId="{1E16E742-13D6-4007-B459-51A97D65F3DD}"/>
    <dgm:cxn modelId="{E304CCC9-2B95-4771-8E67-038B5154CA05}" srcId="{449FCCCB-A4B3-4BC9-ACEE-2051662F3646}" destId="{03D03AE4-5D7A-4DDB-8E33-20B1763D79DD}" srcOrd="0" destOrd="0" parTransId="{462C29C3-3CBF-4E42-8DC5-1817F4364D1E}" sibTransId="{989FDF22-3520-4019-B908-51D3B59ECB34}"/>
    <dgm:cxn modelId="{C32DF72A-58C4-4E06-9DE1-721C22B116C6}" type="presOf" srcId="{03D03AE4-5D7A-4DDB-8E33-20B1763D79DD}" destId="{2EE186AB-98FA-4389-A6F6-ABA03E8FD547}" srcOrd="0" destOrd="0" presId="urn:microsoft.com/office/officeart/2005/8/layout/hProcess9"/>
    <dgm:cxn modelId="{A8F95DFB-E2D2-4B5D-9931-BB3ACBA147A7}" srcId="{449FCCCB-A4B3-4BC9-ACEE-2051662F3646}" destId="{7F0375A9-CA64-46E8-B745-CC9B916CA54C}" srcOrd="1" destOrd="0" parTransId="{36F3EFE6-30FB-4C99-9E4D-0E988A8B7C80}" sibTransId="{7D1736AA-BA14-4F1E-80CF-A5373102C0B5}"/>
    <dgm:cxn modelId="{0145759D-AF01-4F85-91BA-AA292AC98D71}" type="presOf" srcId="{449FCCCB-A4B3-4BC9-ACEE-2051662F3646}" destId="{EEC656E1-1C25-4B47-A6A9-6168EEA6C962}" srcOrd="0" destOrd="0" presId="urn:microsoft.com/office/officeart/2005/8/layout/hProcess9"/>
    <dgm:cxn modelId="{4B32F96A-AD14-4DF7-A311-CCB44CE84D37}" type="presOf" srcId="{EAE60A60-5E1E-4CEC-B055-CE3707B729D5}" destId="{84E84F26-3121-44F0-A45B-049FE8E0167E}" srcOrd="0" destOrd="0" presId="urn:microsoft.com/office/officeart/2005/8/layout/hProcess9"/>
    <dgm:cxn modelId="{A8C68D2A-255E-451C-8660-EB7A570FBDAA}" srcId="{449FCCCB-A4B3-4BC9-ACEE-2051662F3646}" destId="{40E63134-F0B8-4876-A41D-5BF79C75FB53}" srcOrd="2" destOrd="0" parTransId="{88097EA1-C385-4AE5-914B-9FC14CF09FD2}" sibTransId="{1EF23B83-954A-4113-9043-67E9BCBD63DF}"/>
    <dgm:cxn modelId="{E095D4BC-6E43-4E1D-981D-78E1B26FC1BF}" type="presOf" srcId="{40E63134-F0B8-4876-A41D-5BF79C75FB53}" destId="{11B25333-91F6-4FD6-BA94-8C7D019E3E98}" srcOrd="0" destOrd="0" presId="urn:microsoft.com/office/officeart/2005/8/layout/hProcess9"/>
    <dgm:cxn modelId="{4F0BB44F-1B1F-4C05-BA23-3599E48040DF}" type="presOf" srcId="{E332FEFE-FCEC-4FD7-B9EF-1E470B5B7961}" destId="{CBB2DC6C-ABE7-4375-AA34-230186E162AF}" srcOrd="0" destOrd="0" presId="urn:microsoft.com/office/officeart/2005/8/layout/hProcess9"/>
    <dgm:cxn modelId="{1901A050-63A0-4058-B0FD-F919D6799ED2}" type="presOf" srcId="{7F0375A9-CA64-46E8-B745-CC9B916CA54C}" destId="{43D4EDBC-3618-40B4-AAAC-A4037410A3C1}" srcOrd="0" destOrd="0" presId="urn:microsoft.com/office/officeart/2005/8/layout/hProcess9"/>
    <dgm:cxn modelId="{8BF05BF4-1B5F-4DFB-A8BA-3E1368030EBD}" srcId="{449FCCCB-A4B3-4BC9-ACEE-2051662F3646}" destId="{E332FEFE-FCEC-4FD7-B9EF-1E470B5B7961}" srcOrd="3" destOrd="0" parTransId="{C09E3ACA-D188-46D4-A673-C210AD07B4E3}" sibTransId="{41FD87AF-294A-47B2-BC5D-E3D0FA2F117E}"/>
    <dgm:cxn modelId="{70B74FB0-F1CA-4630-B0DC-07F7F4964214}" type="presParOf" srcId="{EEC656E1-1C25-4B47-A6A9-6168EEA6C962}" destId="{207B59BC-6043-4C68-BA38-A0F8C1089E75}" srcOrd="0" destOrd="0" presId="urn:microsoft.com/office/officeart/2005/8/layout/hProcess9"/>
    <dgm:cxn modelId="{BE8C299D-713B-469F-91D0-D913BEE5F878}" type="presParOf" srcId="{EEC656E1-1C25-4B47-A6A9-6168EEA6C962}" destId="{0A4CD917-0108-4F78-9B47-C5185AD8007D}" srcOrd="1" destOrd="0" presId="urn:microsoft.com/office/officeart/2005/8/layout/hProcess9"/>
    <dgm:cxn modelId="{5FA2E306-800E-4854-AB33-B8BE13304A0E}" type="presParOf" srcId="{0A4CD917-0108-4F78-9B47-C5185AD8007D}" destId="{2EE186AB-98FA-4389-A6F6-ABA03E8FD547}" srcOrd="0" destOrd="0" presId="urn:microsoft.com/office/officeart/2005/8/layout/hProcess9"/>
    <dgm:cxn modelId="{C84E7819-ACF3-4BDB-89EF-F66346722677}" type="presParOf" srcId="{0A4CD917-0108-4F78-9B47-C5185AD8007D}" destId="{F41F5DA4-8329-4D4D-B293-F9102AC1AD20}" srcOrd="1" destOrd="0" presId="urn:microsoft.com/office/officeart/2005/8/layout/hProcess9"/>
    <dgm:cxn modelId="{A8677B2E-8ECB-425D-8FB8-3A236B39A68E}" type="presParOf" srcId="{0A4CD917-0108-4F78-9B47-C5185AD8007D}" destId="{43D4EDBC-3618-40B4-AAAC-A4037410A3C1}" srcOrd="2" destOrd="0" presId="urn:microsoft.com/office/officeart/2005/8/layout/hProcess9"/>
    <dgm:cxn modelId="{10D0DA10-4AE6-4C74-A455-9ADB6DFD8E24}" type="presParOf" srcId="{0A4CD917-0108-4F78-9B47-C5185AD8007D}" destId="{D723BBF4-BD7A-4C98-BE77-EF991DF7CDC2}" srcOrd="3" destOrd="0" presId="urn:microsoft.com/office/officeart/2005/8/layout/hProcess9"/>
    <dgm:cxn modelId="{34695C88-4F9F-4A54-A960-9190DE297496}" type="presParOf" srcId="{0A4CD917-0108-4F78-9B47-C5185AD8007D}" destId="{11B25333-91F6-4FD6-BA94-8C7D019E3E98}" srcOrd="4" destOrd="0" presId="urn:microsoft.com/office/officeart/2005/8/layout/hProcess9"/>
    <dgm:cxn modelId="{26B8D47A-F14D-4616-AD7B-5672A6EEE6D2}" type="presParOf" srcId="{0A4CD917-0108-4F78-9B47-C5185AD8007D}" destId="{7B0423AE-FBAF-4081-9EF0-A68F181A04BC}" srcOrd="5" destOrd="0" presId="urn:microsoft.com/office/officeart/2005/8/layout/hProcess9"/>
    <dgm:cxn modelId="{C0D6FD3A-DF10-4B53-8AEF-1AE9CE9AB19A}" type="presParOf" srcId="{0A4CD917-0108-4F78-9B47-C5185AD8007D}" destId="{CBB2DC6C-ABE7-4375-AA34-230186E162AF}" srcOrd="6" destOrd="0" presId="urn:microsoft.com/office/officeart/2005/8/layout/hProcess9"/>
    <dgm:cxn modelId="{6A9B3DF6-BE3E-494A-A01E-B406435BD6B4}" type="presParOf" srcId="{0A4CD917-0108-4F78-9B47-C5185AD8007D}" destId="{8494ED6B-FE8B-4932-81E0-A8D55C578429}" srcOrd="7" destOrd="0" presId="urn:microsoft.com/office/officeart/2005/8/layout/hProcess9"/>
    <dgm:cxn modelId="{D2D794FB-2672-4417-B278-D5BC1A8F6B02}" type="presParOf" srcId="{0A4CD917-0108-4F78-9B47-C5185AD8007D}" destId="{84E84F26-3121-44F0-A45B-049FE8E0167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FCCCB-A4B3-4BC9-ACEE-2051662F3646}"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D03AE4-5D7A-4DDB-8E33-20B1763D79DD}">
      <dgm:prSet phldrT="[Text]"/>
      <dgm:spPr>
        <a:solidFill>
          <a:srgbClr val="6B737B"/>
        </a:solidFill>
        <a:ln>
          <a:solidFill>
            <a:schemeClr val="bg1"/>
          </a:solidFill>
        </a:ln>
      </dgm:spPr>
      <dgm:t>
        <a:bodyPr/>
        <a:lstStyle/>
        <a:p>
          <a:r>
            <a:rPr lang="en-US" dirty="0" smtClean="0">
              <a:latin typeface="Gill Sans MT" pitchFamily="34" charset="0"/>
            </a:rPr>
            <a:t>Engage Leadership and Identify Employers</a:t>
          </a:r>
          <a:endParaRPr lang="en-US" dirty="0">
            <a:latin typeface="Gill Sans MT" pitchFamily="34" charset="0"/>
          </a:endParaRPr>
        </a:p>
      </dgm:t>
    </dgm:pt>
    <dgm:pt modelId="{462C29C3-3CBF-4E42-8DC5-1817F4364D1E}" type="parTrans" cxnId="{E304CCC9-2B95-4771-8E67-038B5154CA05}">
      <dgm:prSet/>
      <dgm:spPr/>
      <dgm:t>
        <a:bodyPr/>
        <a:lstStyle/>
        <a:p>
          <a:endParaRPr lang="en-US">
            <a:latin typeface="Gill Sans MT" pitchFamily="34" charset="0"/>
          </a:endParaRPr>
        </a:p>
      </dgm:t>
    </dgm:pt>
    <dgm:pt modelId="{989FDF22-3520-4019-B908-51D3B59ECB34}" type="sibTrans" cxnId="{E304CCC9-2B95-4771-8E67-038B5154CA05}">
      <dgm:prSet/>
      <dgm:spPr/>
      <dgm:t>
        <a:bodyPr/>
        <a:lstStyle/>
        <a:p>
          <a:endParaRPr lang="en-US">
            <a:latin typeface="Gill Sans MT" pitchFamily="34" charset="0"/>
          </a:endParaRPr>
        </a:p>
      </dgm:t>
    </dgm:pt>
    <dgm:pt modelId="{40E63134-F0B8-4876-A41D-5BF79C75FB53}">
      <dgm:prSet phldrT="[Text]"/>
      <dgm:spPr>
        <a:solidFill>
          <a:schemeClr val="tx2"/>
        </a:solidFill>
        <a:ln>
          <a:solidFill>
            <a:schemeClr val="bg2"/>
          </a:solidFill>
        </a:ln>
      </dgm:spPr>
      <dgm:t>
        <a:bodyPr/>
        <a:lstStyle/>
        <a:p>
          <a:r>
            <a:rPr lang="en-US" dirty="0" smtClean="0">
              <a:latin typeface="Gill Sans MT" pitchFamily="34" charset="0"/>
            </a:rPr>
            <a:t>Marketing,  Workshops, &amp; Enrollment</a:t>
          </a:r>
          <a:endParaRPr lang="en-US" dirty="0">
            <a:latin typeface="Gill Sans MT" pitchFamily="34" charset="0"/>
          </a:endParaRPr>
        </a:p>
      </dgm:t>
    </dgm:pt>
    <dgm:pt modelId="{88097EA1-C385-4AE5-914B-9FC14CF09FD2}" type="parTrans" cxnId="{A8C68D2A-255E-451C-8660-EB7A570FBDAA}">
      <dgm:prSet/>
      <dgm:spPr/>
      <dgm:t>
        <a:bodyPr/>
        <a:lstStyle/>
        <a:p>
          <a:endParaRPr lang="en-US">
            <a:latin typeface="Gill Sans MT" pitchFamily="34" charset="0"/>
          </a:endParaRPr>
        </a:p>
      </dgm:t>
    </dgm:pt>
    <dgm:pt modelId="{1EF23B83-954A-4113-9043-67E9BCBD63DF}" type="sibTrans" cxnId="{A8C68D2A-255E-451C-8660-EB7A570FBDAA}">
      <dgm:prSet/>
      <dgm:spPr/>
      <dgm:t>
        <a:bodyPr/>
        <a:lstStyle/>
        <a:p>
          <a:endParaRPr lang="en-US">
            <a:latin typeface="Gill Sans MT" pitchFamily="34" charset="0"/>
          </a:endParaRPr>
        </a:p>
      </dgm:t>
    </dgm:pt>
    <dgm:pt modelId="{E332FEFE-FCEC-4FD7-B9EF-1E470B5B7961}">
      <dgm:prSet phldrT="[Text]"/>
      <dgm:spPr>
        <a:solidFill>
          <a:schemeClr val="tx2"/>
        </a:solidFill>
        <a:ln>
          <a:solidFill>
            <a:schemeClr val="bg2"/>
          </a:solidFill>
        </a:ln>
      </dgm:spPr>
      <dgm:t>
        <a:bodyPr/>
        <a:lstStyle/>
        <a:p>
          <a:r>
            <a:rPr lang="en-US" dirty="0" smtClean="0">
              <a:latin typeface="Gill Sans MT" pitchFamily="34" charset="0"/>
            </a:rPr>
            <a:t>Site Assessments and Contracting</a:t>
          </a:r>
          <a:endParaRPr lang="en-US" dirty="0">
            <a:latin typeface="Gill Sans MT" pitchFamily="34" charset="0"/>
          </a:endParaRPr>
        </a:p>
      </dgm:t>
    </dgm:pt>
    <dgm:pt modelId="{C09E3ACA-D188-46D4-A673-C210AD07B4E3}" type="parTrans" cxnId="{8BF05BF4-1B5F-4DFB-A8BA-3E1368030EBD}">
      <dgm:prSet/>
      <dgm:spPr/>
      <dgm:t>
        <a:bodyPr/>
        <a:lstStyle/>
        <a:p>
          <a:endParaRPr lang="en-US">
            <a:latin typeface="Gill Sans MT" pitchFamily="34" charset="0"/>
          </a:endParaRPr>
        </a:p>
      </dgm:t>
    </dgm:pt>
    <dgm:pt modelId="{41FD87AF-294A-47B2-BC5D-E3D0FA2F117E}" type="sibTrans" cxnId="{8BF05BF4-1B5F-4DFB-A8BA-3E1368030EBD}">
      <dgm:prSet/>
      <dgm:spPr/>
      <dgm:t>
        <a:bodyPr/>
        <a:lstStyle/>
        <a:p>
          <a:endParaRPr lang="en-US">
            <a:latin typeface="Gill Sans MT" pitchFamily="34" charset="0"/>
          </a:endParaRPr>
        </a:p>
      </dgm:t>
    </dgm:pt>
    <dgm:pt modelId="{EAE60A60-5E1E-4CEC-B055-CE3707B729D5}">
      <dgm:prSet phldrT="[Text]"/>
      <dgm:spPr>
        <a:solidFill>
          <a:schemeClr val="tx2"/>
        </a:solidFill>
        <a:ln>
          <a:solidFill>
            <a:schemeClr val="bg2"/>
          </a:solidFill>
        </a:ln>
      </dgm:spPr>
      <dgm:t>
        <a:bodyPr/>
        <a:lstStyle/>
        <a:p>
          <a:r>
            <a:rPr lang="en-US" dirty="0" smtClean="0">
              <a:latin typeface="Gill Sans MT" pitchFamily="34" charset="0"/>
            </a:rPr>
            <a:t>Installation</a:t>
          </a:r>
          <a:endParaRPr lang="en-US" dirty="0">
            <a:latin typeface="Gill Sans MT" pitchFamily="34" charset="0"/>
          </a:endParaRPr>
        </a:p>
      </dgm:t>
    </dgm:pt>
    <dgm:pt modelId="{48CDAFBB-FC42-40DE-924E-A30ECECDCBD2}" type="parTrans" cxnId="{15D330EE-BD91-4272-992B-A44B7C41A0C8}">
      <dgm:prSet/>
      <dgm:spPr/>
      <dgm:t>
        <a:bodyPr/>
        <a:lstStyle/>
        <a:p>
          <a:endParaRPr lang="en-US">
            <a:latin typeface="Gill Sans MT" pitchFamily="34" charset="0"/>
          </a:endParaRPr>
        </a:p>
      </dgm:t>
    </dgm:pt>
    <dgm:pt modelId="{1E16E742-13D6-4007-B459-51A97D65F3DD}" type="sibTrans" cxnId="{15D330EE-BD91-4272-992B-A44B7C41A0C8}">
      <dgm:prSet/>
      <dgm:spPr/>
      <dgm:t>
        <a:bodyPr/>
        <a:lstStyle/>
        <a:p>
          <a:endParaRPr lang="en-US">
            <a:latin typeface="Gill Sans MT" pitchFamily="34" charset="0"/>
          </a:endParaRPr>
        </a:p>
      </dgm:t>
    </dgm:pt>
    <dgm:pt modelId="{7F0375A9-CA64-46E8-B745-CC9B916CA54C}">
      <dgm:prSet phldrT="[Text]"/>
      <dgm:spPr>
        <a:solidFill>
          <a:schemeClr val="bg2">
            <a:lumMod val="75000"/>
          </a:schemeClr>
        </a:solidFill>
        <a:ln>
          <a:solidFill>
            <a:schemeClr val="bg2"/>
          </a:solidFill>
        </a:ln>
      </dgm:spPr>
      <dgm:t>
        <a:bodyPr/>
        <a:lstStyle/>
        <a:p>
          <a:r>
            <a:rPr lang="en-US" dirty="0" smtClean="0">
              <a:latin typeface="Gill Sans MT" pitchFamily="34" charset="0"/>
            </a:rPr>
            <a:t>Select Installer</a:t>
          </a:r>
          <a:endParaRPr lang="en-US" dirty="0">
            <a:latin typeface="Gill Sans MT" pitchFamily="34" charset="0"/>
          </a:endParaRPr>
        </a:p>
      </dgm:t>
    </dgm:pt>
    <dgm:pt modelId="{36F3EFE6-30FB-4C99-9E4D-0E988A8B7C80}" type="parTrans" cxnId="{A8F95DFB-E2D2-4B5D-9931-BB3ACBA147A7}">
      <dgm:prSet/>
      <dgm:spPr/>
      <dgm:t>
        <a:bodyPr/>
        <a:lstStyle/>
        <a:p>
          <a:endParaRPr lang="en-US"/>
        </a:p>
      </dgm:t>
    </dgm:pt>
    <dgm:pt modelId="{7D1736AA-BA14-4F1E-80CF-A5373102C0B5}" type="sibTrans" cxnId="{A8F95DFB-E2D2-4B5D-9931-BB3ACBA147A7}">
      <dgm:prSet/>
      <dgm:spPr/>
      <dgm:t>
        <a:bodyPr/>
        <a:lstStyle/>
        <a:p>
          <a:endParaRPr lang="en-US"/>
        </a:p>
      </dgm:t>
    </dgm:pt>
    <dgm:pt modelId="{EEC656E1-1C25-4B47-A6A9-6168EEA6C962}" type="pres">
      <dgm:prSet presAssocID="{449FCCCB-A4B3-4BC9-ACEE-2051662F3646}" presName="CompostProcess" presStyleCnt="0">
        <dgm:presLayoutVars>
          <dgm:dir/>
          <dgm:resizeHandles val="exact"/>
        </dgm:presLayoutVars>
      </dgm:prSet>
      <dgm:spPr/>
    </dgm:pt>
    <dgm:pt modelId="{207B59BC-6043-4C68-BA38-A0F8C1089E75}" type="pres">
      <dgm:prSet presAssocID="{449FCCCB-A4B3-4BC9-ACEE-2051662F3646}" presName="arrow" presStyleLbl="bgShp" presStyleIdx="0" presStyleCnt="1"/>
      <dgm:spPr/>
    </dgm:pt>
    <dgm:pt modelId="{0A4CD917-0108-4F78-9B47-C5185AD8007D}" type="pres">
      <dgm:prSet presAssocID="{449FCCCB-A4B3-4BC9-ACEE-2051662F3646}" presName="linearProcess" presStyleCnt="0"/>
      <dgm:spPr/>
    </dgm:pt>
    <dgm:pt modelId="{2EE186AB-98FA-4389-A6F6-ABA03E8FD547}" type="pres">
      <dgm:prSet presAssocID="{03D03AE4-5D7A-4DDB-8E33-20B1763D79DD}" presName="textNode" presStyleLbl="node1" presStyleIdx="0" presStyleCnt="5">
        <dgm:presLayoutVars>
          <dgm:bulletEnabled val="1"/>
        </dgm:presLayoutVars>
      </dgm:prSet>
      <dgm:spPr/>
      <dgm:t>
        <a:bodyPr/>
        <a:lstStyle/>
        <a:p>
          <a:endParaRPr lang="en-US"/>
        </a:p>
      </dgm:t>
    </dgm:pt>
    <dgm:pt modelId="{F41F5DA4-8329-4D4D-B293-F9102AC1AD20}" type="pres">
      <dgm:prSet presAssocID="{989FDF22-3520-4019-B908-51D3B59ECB34}" presName="sibTrans" presStyleCnt="0"/>
      <dgm:spPr/>
    </dgm:pt>
    <dgm:pt modelId="{43D4EDBC-3618-40B4-AAAC-A4037410A3C1}" type="pres">
      <dgm:prSet presAssocID="{7F0375A9-CA64-46E8-B745-CC9B916CA54C}" presName="textNode" presStyleLbl="node1" presStyleIdx="1" presStyleCnt="5">
        <dgm:presLayoutVars>
          <dgm:bulletEnabled val="1"/>
        </dgm:presLayoutVars>
      </dgm:prSet>
      <dgm:spPr/>
      <dgm:t>
        <a:bodyPr/>
        <a:lstStyle/>
        <a:p>
          <a:endParaRPr lang="en-US"/>
        </a:p>
      </dgm:t>
    </dgm:pt>
    <dgm:pt modelId="{D723BBF4-BD7A-4C98-BE77-EF991DF7CDC2}" type="pres">
      <dgm:prSet presAssocID="{7D1736AA-BA14-4F1E-80CF-A5373102C0B5}" presName="sibTrans" presStyleCnt="0"/>
      <dgm:spPr/>
    </dgm:pt>
    <dgm:pt modelId="{11B25333-91F6-4FD6-BA94-8C7D019E3E98}" type="pres">
      <dgm:prSet presAssocID="{40E63134-F0B8-4876-A41D-5BF79C75FB53}" presName="textNode" presStyleLbl="node1" presStyleIdx="2" presStyleCnt="5">
        <dgm:presLayoutVars>
          <dgm:bulletEnabled val="1"/>
        </dgm:presLayoutVars>
      </dgm:prSet>
      <dgm:spPr/>
      <dgm:t>
        <a:bodyPr/>
        <a:lstStyle/>
        <a:p>
          <a:endParaRPr lang="en-US"/>
        </a:p>
      </dgm:t>
    </dgm:pt>
    <dgm:pt modelId="{7B0423AE-FBAF-4081-9EF0-A68F181A04BC}" type="pres">
      <dgm:prSet presAssocID="{1EF23B83-954A-4113-9043-67E9BCBD63DF}" presName="sibTrans" presStyleCnt="0"/>
      <dgm:spPr/>
    </dgm:pt>
    <dgm:pt modelId="{CBB2DC6C-ABE7-4375-AA34-230186E162AF}" type="pres">
      <dgm:prSet presAssocID="{E332FEFE-FCEC-4FD7-B9EF-1E470B5B7961}" presName="textNode" presStyleLbl="node1" presStyleIdx="3" presStyleCnt="5">
        <dgm:presLayoutVars>
          <dgm:bulletEnabled val="1"/>
        </dgm:presLayoutVars>
      </dgm:prSet>
      <dgm:spPr/>
      <dgm:t>
        <a:bodyPr/>
        <a:lstStyle/>
        <a:p>
          <a:endParaRPr lang="en-US"/>
        </a:p>
      </dgm:t>
    </dgm:pt>
    <dgm:pt modelId="{8494ED6B-FE8B-4932-81E0-A8D55C578429}" type="pres">
      <dgm:prSet presAssocID="{41FD87AF-294A-47B2-BC5D-E3D0FA2F117E}" presName="sibTrans" presStyleCnt="0"/>
      <dgm:spPr/>
    </dgm:pt>
    <dgm:pt modelId="{84E84F26-3121-44F0-A45B-049FE8E0167E}" type="pres">
      <dgm:prSet presAssocID="{EAE60A60-5E1E-4CEC-B055-CE3707B729D5}" presName="textNode" presStyleLbl="node1" presStyleIdx="4" presStyleCnt="5">
        <dgm:presLayoutVars>
          <dgm:bulletEnabled val="1"/>
        </dgm:presLayoutVars>
      </dgm:prSet>
      <dgm:spPr/>
      <dgm:t>
        <a:bodyPr/>
        <a:lstStyle/>
        <a:p>
          <a:endParaRPr lang="en-US"/>
        </a:p>
      </dgm:t>
    </dgm:pt>
  </dgm:ptLst>
  <dgm:cxnLst>
    <dgm:cxn modelId="{7B3D931F-3FF2-47AE-AE70-F4CE02ADFE4C}" type="presOf" srcId="{7F0375A9-CA64-46E8-B745-CC9B916CA54C}" destId="{43D4EDBC-3618-40B4-AAAC-A4037410A3C1}" srcOrd="0" destOrd="0" presId="urn:microsoft.com/office/officeart/2005/8/layout/hProcess9"/>
    <dgm:cxn modelId="{B686733B-2E72-43DE-8171-88450F4117DC}" type="presOf" srcId="{E332FEFE-FCEC-4FD7-B9EF-1E470B5B7961}" destId="{CBB2DC6C-ABE7-4375-AA34-230186E162AF}" srcOrd="0" destOrd="0" presId="urn:microsoft.com/office/officeart/2005/8/layout/hProcess9"/>
    <dgm:cxn modelId="{8BF05BF4-1B5F-4DFB-A8BA-3E1368030EBD}" srcId="{449FCCCB-A4B3-4BC9-ACEE-2051662F3646}" destId="{E332FEFE-FCEC-4FD7-B9EF-1E470B5B7961}" srcOrd="3" destOrd="0" parTransId="{C09E3ACA-D188-46D4-A673-C210AD07B4E3}" sibTransId="{41FD87AF-294A-47B2-BC5D-E3D0FA2F117E}"/>
    <dgm:cxn modelId="{F49544A7-F317-4845-AA7D-C0C722981CA7}" type="presOf" srcId="{449FCCCB-A4B3-4BC9-ACEE-2051662F3646}" destId="{EEC656E1-1C25-4B47-A6A9-6168EEA6C962}" srcOrd="0" destOrd="0" presId="urn:microsoft.com/office/officeart/2005/8/layout/hProcess9"/>
    <dgm:cxn modelId="{CA5A3EFA-496D-4433-A91B-BE866988C047}" type="presOf" srcId="{03D03AE4-5D7A-4DDB-8E33-20B1763D79DD}" destId="{2EE186AB-98FA-4389-A6F6-ABA03E8FD547}" srcOrd="0" destOrd="0" presId="urn:microsoft.com/office/officeart/2005/8/layout/hProcess9"/>
    <dgm:cxn modelId="{A77DFF2C-65BF-4364-9469-62000CF270A9}" type="presOf" srcId="{40E63134-F0B8-4876-A41D-5BF79C75FB53}" destId="{11B25333-91F6-4FD6-BA94-8C7D019E3E98}" srcOrd="0" destOrd="0" presId="urn:microsoft.com/office/officeart/2005/8/layout/hProcess9"/>
    <dgm:cxn modelId="{A8C68D2A-255E-451C-8660-EB7A570FBDAA}" srcId="{449FCCCB-A4B3-4BC9-ACEE-2051662F3646}" destId="{40E63134-F0B8-4876-A41D-5BF79C75FB53}" srcOrd="2" destOrd="0" parTransId="{88097EA1-C385-4AE5-914B-9FC14CF09FD2}" sibTransId="{1EF23B83-954A-4113-9043-67E9BCBD63DF}"/>
    <dgm:cxn modelId="{A8F95DFB-E2D2-4B5D-9931-BB3ACBA147A7}" srcId="{449FCCCB-A4B3-4BC9-ACEE-2051662F3646}" destId="{7F0375A9-CA64-46E8-B745-CC9B916CA54C}" srcOrd="1" destOrd="0" parTransId="{36F3EFE6-30FB-4C99-9E4D-0E988A8B7C80}" sibTransId="{7D1736AA-BA14-4F1E-80CF-A5373102C0B5}"/>
    <dgm:cxn modelId="{ECFC6CA8-3FB6-4707-A54D-462ED552E037}" type="presOf" srcId="{EAE60A60-5E1E-4CEC-B055-CE3707B729D5}" destId="{84E84F26-3121-44F0-A45B-049FE8E0167E}" srcOrd="0" destOrd="0" presId="urn:microsoft.com/office/officeart/2005/8/layout/hProcess9"/>
    <dgm:cxn modelId="{E304CCC9-2B95-4771-8E67-038B5154CA05}" srcId="{449FCCCB-A4B3-4BC9-ACEE-2051662F3646}" destId="{03D03AE4-5D7A-4DDB-8E33-20B1763D79DD}" srcOrd="0" destOrd="0" parTransId="{462C29C3-3CBF-4E42-8DC5-1817F4364D1E}" sibTransId="{989FDF22-3520-4019-B908-51D3B59ECB34}"/>
    <dgm:cxn modelId="{15D330EE-BD91-4272-992B-A44B7C41A0C8}" srcId="{449FCCCB-A4B3-4BC9-ACEE-2051662F3646}" destId="{EAE60A60-5E1E-4CEC-B055-CE3707B729D5}" srcOrd="4" destOrd="0" parTransId="{48CDAFBB-FC42-40DE-924E-A30ECECDCBD2}" sibTransId="{1E16E742-13D6-4007-B459-51A97D65F3DD}"/>
    <dgm:cxn modelId="{92EDD5F7-4A86-4298-A529-C189CC6FC8C5}" type="presParOf" srcId="{EEC656E1-1C25-4B47-A6A9-6168EEA6C962}" destId="{207B59BC-6043-4C68-BA38-A0F8C1089E75}" srcOrd="0" destOrd="0" presId="urn:microsoft.com/office/officeart/2005/8/layout/hProcess9"/>
    <dgm:cxn modelId="{815CD25F-5EDE-4F6F-AFE4-976E43D327A7}" type="presParOf" srcId="{EEC656E1-1C25-4B47-A6A9-6168EEA6C962}" destId="{0A4CD917-0108-4F78-9B47-C5185AD8007D}" srcOrd="1" destOrd="0" presId="urn:microsoft.com/office/officeart/2005/8/layout/hProcess9"/>
    <dgm:cxn modelId="{9B9CACA3-F5B8-4E15-9A00-3C05A33A78BD}" type="presParOf" srcId="{0A4CD917-0108-4F78-9B47-C5185AD8007D}" destId="{2EE186AB-98FA-4389-A6F6-ABA03E8FD547}" srcOrd="0" destOrd="0" presId="urn:microsoft.com/office/officeart/2005/8/layout/hProcess9"/>
    <dgm:cxn modelId="{8505E485-A2E1-4AF6-9349-5F326B2B3B6B}" type="presParOf" srcId="{0A4CD917-0108-4F78-9B47-C5185AD8007D}" destId="{F41F5DA4-8329-4D4D-B293-F9102AC1AD20}" srcOrd="1" destOrd="0" presId="urn:microsoft.com/office/officeart/2005/8/layout/hProcess9"/>
    <dgm:cxn modelId="{C64CB7FD-4C80-4C90-8EF1-926E6F5B8239}" type="presParOf" srcId="{0A4CD917-0108-4F78-9B47-C5185AD8007D}" destId="{43D4EDBC-3618-40B4-AAAC-A4037410A3C1}" srcOrd="2" destOrd="0" presId="urn:microsoft.com/office/officeart/2005/8/layout/hProcess9"/>
    <dgm:cxn modelId="{074C3C4B-22F6-4333-A8EC-E26297BB5975}" type="presParOf" srcId="{0A4CD917-0108-4F78-9B47-C5185AD8007D}" destId="{D723BBF4-BD7A-4C98-BE77-EF991DF7CDC2}" srcOrd="3" destOrd="0" presId="urn:microsoft.com/office/officeart/2005/8/layout/hProcess9"/>
    <dgm:cxn modelId="{C40BFAEB-791B-4604-97DB-DF04D8405D9A}" type="presParOf" srcId="{0A4CD917-0108-4F78-9B47-C5185AD8007D}" destId="{11B25333-91F6-4FD6-BA94-8C7D019E3E98}" srcOrd="4" destOrd="0" presId="urn:microsoft.com/office/officeart/2005/8/layout/hProcess9"/>
    <dgm:cxn modelId="{078ADA97-504F-45E0-ABF5-7EB7C5A55B2E}" type="presParOf" srcId="{0A4CD917-0108-4F78-9B47-C5185AD8007D}" destId="{7B0423AE-FBAF-4081-9EF0-A68F181A04BC}" srcOrd="5" destOrd="0" presId="urn:microsoft.com/office/officeart/2005/8/layout/hProcess9"/>
    <dgm:cxn modelId="{E516B9DF-A9A9-42CC-9AE2-1B6DD8EC0494}" type="presParOf" srcId="{0A4CD917-0108-4F78-9B47-C5185AD8007D}" destId="{CBB2DC6C-ABE7-4375-AA34-230186E162AF}" srcOrd="6" destOrd="0" presId="urn:microsoft.com/office/officeart/2005/8/layout/hProcess9"/>
    <dgm:cxn modelId="{B6680DFB-3D75-442D-BB05-3535BC9182BD}" type="presParOf" srcId="{0A4CD917-0108-4F78-9B47-C5185AD8007D}" destId="{8494ED6B-FE8B-4932-81E0-A8D55C578429}" srcOrd="7" destOrd="0" presId="urn:microsoft.com/office/officeart/2005/8/layout/hProcess9"/>
    <dgm:cxn modelId="{88F876AC-5F4F-4177-815B-34B6A44170A4}" type="presParOf" srcId="{0A4CD917-0108-4F78-9B47-C5185AD8007D}" destId="{84E84F26-3121-44F0-A45B-049FE8E0167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9FCCCB-A4B3-4BC9-ACEE-2051662F3646}"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D03AE4-5D7A-4DDB-8E33-20B1763D79DD}">
      <dgm:prSet phldrT="[Text]"/>
      <dgm:spPr>
        <a:solidFill>
          <a:srgbClr val="6B737B"/>
        </a:solidFill>
        <a:ln>
          <a:solidFill>
            <a:schemeClr val="bg1"/>
          </a:solidFill>
        </a:ln>
      </dgm:spPr>
      <dgm:t>
        <a:bodyPr/>
        <a:lstStyle/>
        <a:p>
          <a:r>
            <a:rPr lang="en-US" dirty="0" smtClean="0">
              <a:latin typeface="Gill Sans MT" pitchFamily="34" charset="0"/>
            </a:rPr>
            <a:t>Engage Leadership and Identify Employers</a:t>
          </a:r>
          <a:endParaRPr lang="en-US" dirty="0">
            <a:latin typeface="Gill Sans MT" pitchFamily="34" charset="0"/>
          </a:endParaRPr>
        </a:p>
      </dgm:t>
    </dgm:pt>
    <dgm:pt modelId="{462C29C3-3CBF-4E42-8DC5-1817F4364D1E}" type="parTrans" cxnId="{E304CCC9-2B95-4771-8E67-038B5154CA05}">
      <dgm:prSet/>
      <dgm:spPr/>
      <dgm:t>
        <a:bodyPr/>
        <a:lstStyle/>
        <a:p>
          <a:endParaRPr lang="en-US">
            <a:latin typeface="Gill Sans MT" pitchFamily="34" charset="0"/>
          </a:endParaRPr>
        </a:p>
      </dgm:t>
    </dgm:pt>
    <dgm:pt modelId="{989FDF22-3520-4019-B908-51D3B59ECB34}" type="sibTrans" cxnId="{E304CCC9-2B95-4771-8E67-038B5154CA05}">
      <dgm:prSet/>
      <dgm:spPr/>
      <dgm:t>
        <a:bodyPr/>
        <a:lstStyle/>
        <a:p>
          <a:endParaRPr lang="en-US">
            <a:latin typeface="Gill Sans MT" pitchFamily="34" charset="0"/>
          </a:endParaRPr>
        </a:p>
      </dgm:t>
    </dgm:pt>
    <dgm:pt modelId="{40E63134-F0B8-4876-A41D-5BF79C75FB53}">
      <dgm:prSet phldrT="[Text]"/>
      <dgm:spPr>
        <a:solidFill>
          <a:schemeClr val="bg2">
            <a:lumMod val="75000"/>
          </a:schemeClr>
        </a:solidFill>
        <a:ln>
          <a:solidFill>
            <a:schemeClr val="bg2"/>
          </a:solidFill>
        </a:ln>
      </dgm:spPr>
      <dgm:t>
        <a:bodyPr/>
        <a:lstStyle/>
        <a:p>
          <a:r>
            <a:rPr lang="en-US" dirty="0" smtClean="0">
              <a:latin typeface="Gill Sans MT" pitchFamily="34" charset="0"/>
            </a:rPr>
            <a:t>Marketing,  Workshops, &amp; Enrollment</a:t>
          </a:r>
          <a:endParaRPr lang="en-US" dirty="0">
            <a:latin typeface="Gill Sans MT" pitchFamily="34" charset="0"/>
          </a:endParaRPr>
        </a:p>
      </dgm:t>
    </dgm:pt>
    <dgm:pt modelId="{88097EA1-C385-4AE5-914B-9FC14CF09FD2}" type="parTrans" cxnId="{A8C68D2A-255E-451C-8660-EB7A570FBDAA}">
      <dgm:prSet/>
      <dgm:spPr/>
      <dgm:t>
        <a:bodyPr/>
        <a:lstStyle/>
        <a:p>
          <a:endParaRPr lang="en-US">
            <a:latin typeface="Gill Sans MT" pitchFamily="34" charset="0"/>
          </a:endParaRPr>
        </a:p>
      </dgm:t>
    </dgm:pt>
    <dgm:pt modelId="{1EF23B83-954A-4113-9043-67E9BCBD63DF}" type="sibTrans" cxnId="{A8C68D2A-255E-451C-8660-EB7A570FBDAA}">
      <dgm:prSet/>
      <dgm:spPr/>
      <dgm:t>
        <a:bodyPr/>
        <a:lstStyle/>
        <a:p>
          <a:endParaRPr lang="en-US">
            <a:latin typeface="Gill Sans MT" pitchFamily="34" charset="0"/>
          </a:endParaRPr>
        </a:p>
      </dgm:t>
    </dgm:pt>
    <dgm:pt modelId="{E332FEFE-FCEC-4FD7-B9EF-1E470B5B7961}">
      <dgm:prSet phldrT="[Text]"/>
      <dgm:spPr>
        <a:solidFill>
          <a:schemeClr val="tx2"/>
        </a:solidFill>
        <a:ln>
          <a:solidFill>
            <a:schemeClr val="bg2"/>
          </a:solidFill>
        </a:ln>
      </dgm:spPr>
      <dgm:t>
        <a:bodyPr/>
        <a:lstStyle/>
        <a:p>
          <a:r>
            <a:rPr lang="en-US" dirty="0" smtClean="0">
              <a:latin typeface="Gill Sans MT" pitchFamily="34" charset="0"/>
            </a:rPr>
            <a:t>Site Assessments and Contracting</a:t>
          </a:r>
          <a:endParaRPr lang="en-US" dirty="0">
            <a:latin typeface="Gill Sans MT" pitchFamily="34" charset="0"/>
          </a:endParaRPr>
        </a:p>
      </dgm:t>
    </dgm:pt>
    <dgm:pt modelId="{C09E3ACA-D188-46D4-A673-C210AD07B4E3}" type="parTrans" cxnId="{8BF05BF4-1B5F-4DFB-A8BA-3E1368030EBD}">
      <dgm:prSet/>
      <dgm:spPr/>
      <dgm:t>
        <a:bodyPr/>
        <a:lstStyle/>
        <a:p>
          <a:endParaRPr lang="en-US">
            <a:latin typeface="Gill Sans MT" pitchFamily="34" charset="0"/>
          </a:endParaRPr>
        </a:p>
      </dgm:t>
    </dgm:pt>
    <dgm:pt modelId="{41FD87AF-294A-47B2-BC5D-E3D0FA2F117E}" type="sibTrans" cxnId="{8BF05BF4-1B5F-4DFB-A8BA-3E1368030EBD}">
      <dgm:prSet/>
      <dgm:spPr/>
      <dgm:t>
        <a:bodyPr/>
        <a:lstStyle/>
        <a:p>
          <a:endParaRPr lang="en-US">
            <a:latin typeface="Gill Sans MT" pitchFamily="34" charset="0"/>
          </a:endParaRPr>
        </a:p>
      </dgm:t>
    </dgm:pt>
    <dgm:pt modelId="{EAE60A60-5E1E-4CEC-B055-CE3707B729D5}">
      <dgm:prSet phldrT="[Text]"/>
      <dgm:spPr>
        <a:solidFill>
          <a:schemeClr val="tx2"/>
        </a:solidFill>
        <a:ln>
          <a:solidFill>
            <a:schemeClr val="bg2"/>
          </a:solidFill>
        </a:ln>
      </dgm:spPr>
      <dgm:t>
        <a:bodyPr/>
        <a:lstStyle/>
        <a:p>
          <a:r>
            <a:rPr lang="en-US" dirty="0" smtClean="0">
              <a:latin typeface="Gill Sans MT" pitchFamily="34" charset="0"/>
            </a:rPr>
            <a:t>Installation</a:t>
          </a:r>
          <a:endParaRPr lang="en-US" dirty="0">
            <a:latin typeface="Gill Sans MT" pitchFamily="34" charset="0"/>
          </a:endParaRPr>
        </a:p>
      </dgm:t>
    </dgm:pt>
    <dgm:pt modelId="{48CDAFBB-FC42-40DE-924E-A30ECECDCBD2}" type="parTrans" cxnId="{15D330EE-BD91-4272-992B-A44B7C41A0C8}">
      <dgm:prSet/>
      <dgm:spPr/>
      <dgm:t>
        <a:bodyPr/>
        <a:lstStyle/>
        <a:p>
          <a:endParaRPr lang="en-US">
            <a:latin typeface="Gill Sans MT" pitchFamily="34" charset="0"/>
          </a:endParaRPr>
        </a:p>
      </dgm:t>
    </dgm:pt>
    <dgm:pt modelId="{1E16E742-13D6-4007-B459-51A97D65F3DD}" type="sibTrans" cxnId="{15D330EE-BD91-4272-992B-A44B7C41A0C8}">
      <dgm:prSet/>
      <dgm:spPr/>
      <dgm:t>
        <a:bodyPr/>
        <a:lstStyle/>
        <a:p>
          <a:endParaRPr lang="en-US">
            <a:latin typeface="Gill Sans MT" pitchFamily="34" charset="0"/>
          </a:endParaRPr>
        </a:p>
      </dgm:t>
    </dgm:pt>
    <dgm:pt modelId="{7F0375A9-CA64-46E8-B745-CC9B916CA54C}">
      <dgm:prSet phldrT="[Text]"/>
      <dgm:spPr>
        <a:solidFill>
          <a:srgbClr val="6B737B"/>
        </a:solidFill>
        <a:ln>
          <a:solidFill>
            <a:schemeClr val="bg2"/>
          </a:solidFill>
        </a:ln>
      </dgm:spPr>
      <dgm:t>
        <a:bodyPr/>
        <a:lstStyle/>
        <a:p>
          <a:r>
            <a:rPr lang="en-US" dirty="0" smtClean="0">
              <a:latin typeface="Gill Sans MT" pitchFamily="34" charset="0"/>
            </a:rPr>
            <a:t>Select Installer</a:t>
          </a:r>
          <a:endParaRPr lang="en-US" dirty="0">
            <a:latin typeface="Gill Sans MT" pitchFamily="34" charset="0"/>
          </a:endParaRPr>
        </a:p>
      </dgm:t>
    </dgm:pt>
    <dgm:pt modelId="{36F3EFE6-30FB-4C99-9E4D-0E988A8B7C80}" type="parTrans" cxnId="{A8F95DFB-E2D2-4B5D-9931-BB3ACBA147A7}">
      <dgm:prSet/>
      <dgm:spPr/>
      <dgm:t>
        <a:bodyPr/>
        <a:lstStyle/>
        <a:p>
          <a:endParaRPr lang="en-US"/>
        </a:p>
      </dgm:t>
    </dgm:pt>
    <dgm:pt modelId="{7D1736AA-BA14-4F1E-80CF-A5373102C0B5}" type="sibTrans" cxnId="{A8F95DFB-E2D2-4B5D-9931-BB3ACBA147A7}">
      <dgm:prSet/>
      <dgm:spPr/>
      <dgm:t>
        <a:bodyPr/>
        <a:lstStyle/>
        <a:p>
          <a:endParaRPr lang="en-US"/>
        </a:p>
      </dgm:t>
    </dgm:pt>
    <dgm:pt modelId="{EEC656E1-1C25-4B47-A6A9-6168EEA6C962}" type="pres">
      <dgm:prSet presAssocID="{449FCCCB-A4B3-4BC9-ACEE-2051662F3646}" presName="CompostProcess" presStyleCnt="0">
        <dgm:presLayoutVars>
          <dgm:dir/>
          <dgm:resizeHandles val="exact"/>
        </dgm:presLayoutVars>
      </dgm:prSet>
      <dgm:spPr/>
    </dgm:pt>
    <dgm:pt modelId="{207B59BC-6043-4C68-BA38-A0F8C1089E75}" type="pres">
      <dgm:prSet presAssocID="{449FCCCB-A4B3-4BC9-ACEE-2051662F3646}" presName="arrow" presStyleLbl="bgShp" presStyleIdx="0" presStyleCnt="1"/>
      <dgm:spPr/>
    </dgm:pt>
    <dgm:pt modelId="{0A4CD917-0108-4F78-9B47-C5185AD8007D}" type="pres">
      <dgm:prSet presAssocID="{449FCCCB-A4B3-4BC9-ACEE-2051662F3646}" presName="linearProcess" presStyleCnt="0"/>
      <dgm:spPr/>
    </dgm:pt>
    <dgm:pt modelId="{2EE186AB-98FA-4389-A6F6-ABA03E8FD547}" type="pres">
      <dgm:prSet presAssocID="{03D03AE4-5D7A-4DDB-8E33-20B1763D79DD}" presName="textNode" presStyleLbl="node1" presStyleIdx="0" presStyleCnt="5">
        <dgm:presLayoutVars>
          <dgm:bulletEnabled val="1"/>
        </dgm:presLayoutVars>
      </dgm:prSet>
      <dgm:spPr/>
      <dgm:t>
        <a:bodyPr/>
        <a:lstStyle/>
        <a:p>
          <a:endParaRPr lang="en-US"/>
        </a:p>
      </dgm:t>
    </dgm:pt>
    <dgm:pt modelId="{F41F5DA4-8329-4D4D-B293-F9102AC1AD20}" type="pres">
      <dgm:prSet presAssocID="{989FDF22-3520-4019-B908-51D3B59ECB34}" presName="sibTrans" presStyleCnt="0"/>
      <dgm:spPr/>
    </dgm:pt>
    <dgm:pt modelId="{43D4EDBC-3618-40B4-AAAC-A4037410A3C1}" type="pres">
      <dgm:prSet presAssocID="{7F0375A9-CA64-46E8-B745-CC9B916CA54C}" presName="textNode" presStyleLbl="node1" presStyleIdx="1" presStyleCnt="5">
        <dgm:presLayoutVars>
          <dgm:bulletEnabled val="1"/>
        </dgm:presLayoutVars>
      </dgm:prSet>
      <dgm:spPr/>
      <dgm:t>
        <a:bodyPr/>
        <a:lstStyle/>
        <a:p>
          <a:endParaRPr lang="en-US"/>
        </a:p>
      </dgm:t>
    </dgm:pt>
    <dgm:pt modelId="{D723BBF4-BD7A-4C98-BE77-EF991DF7CDC2}" type="pres">
      <dgm:prSet presAssocID="{7D1736AA-BA14-4F1E-80CF-A5373102C0B5}" presName="sibTrans" presStyleCnt="0"/>
      <dgm:spPr/>
    </dgm:pt>
    <dgm:pt modelId="{11B25333-91F6-4FD6-BA94-8C7D019E3E98}" type="pres">
      <dgm:prSet presAssocID="{40E63134-F0B8-4876-A41D-5BF79C75FB53}" presName="textNode" presStyleLbl="node1" presStyleIdx="2" presStyleCnt="5">
        <dgm:presLayoutVars>
          <dgm:bulletEnabled val="1"/>
        </dgm:presLayoutVars>
      </dgm:prSet>
      <dgm:spPr/>
      <dgm:t>
        <a:bodyPr/>
        <a:lstStyle/>
        <a:p>
          <a:endParaRPr lang="en-US"/>
        </a:p>
      </dgm:t>
    </dgm:pt>
    <dgm:pt modelId="{7B0423AE-FBAF-4081-9EF0-A68F181A04BC}" type="pres">
      <dgm:prSet presAssocID="{1EF23B83-954A-4113-9043-67E9BCBD63DF}" presName="sibTrans" presStyleCnt="0"/>
      <dgm:spPr/>
    </dgm:pt>
    <dgm:pt modelId="{CBB2DC6C-ABE7-4375-AA34-230186E162AF}" type="pres">
      <dgm:prSet presAssocID="{E332FEFE-FCEC-4FD7-B9EF-1E470B5B7961}" presName="textNode" presStyleLbl="node1" presStyleIdx="3" presStyleCnt="5">
        <dgm:presLayoutVars>
          <dgm:bulletEnabled val="1"/>
        </dgm:presLayoutVars>
      </dgm:prSet>
      <dgm:spPr/>
      <dgm:t>
        <a:bodyPr/>
        <a:lstStyle/>
        <a:p>
          <a:endParaRPr lang="en-US"/>
        </a:p>
      </dgm:t>
    </dgm:pt>
    <dgm:pt modelId="{8494ED6B-FE8B-4932-81E0-A8D55C578429}" type="pres">
      <dgm:prSet presAssocID="{41FD87AF-294A-47B2-BC5D-E3D0FA2F117E}" presName="sibTrans" presStyleCnt="0"/>
      <dgm:spPr/>
    </dgm:pt>
    <dgm:pt modelId="{84E84F26-3121-44F0-A45B-049FE8E0167E}" type="pres">
      <dgm:prSet presAssocID="{EAE60A60-5E1E-4CEC-B055-CE3707B729D5}" presName="textNode" presStyleLbl="node1" presStyleIdx="4" presStyleCnt="5">
        <dgm:presLayoutVars>
          <dgm:bulletEnabled val="1"/>
        </dgm:presLayoutVars>
      </dgm:prSet>
      <dgm:spPr/>
      <dgm:t>
        <a:bodyPr/>
        <a:lstStyle/>
        <a:p>
          <a:endParaRPr lang="en-US"/>
        </a:p>
      </dgm:t>
    </dgm:pt>
  </dgm:ptLst>
  <dgm:cxnLst>
    <dgm:cxn modelId="{15D330EE-BD91-4272-992B-A44B7C41A0C8}" srcId="{449FCCCB-A4B3-4BC9-ACEE-2051662F3646}" destId="{EAE60A60-5E1E-4CEC-B055-CE3707B729D5}" srcOrd="4" destOrd="0" parTransId="{48CDAFBB-FC42-40DE-924E-A30ECECDCBD2}" sibTransId="{1E16E742-13D6-4007-B459-51A97D65F3DD}"/>
    <dgm:cxn modelId="{7FF0ECEE-29BB-4980-A851-2D2738F36098}" type="presOf" srcId="{03D03AE4-5D7A-4DDB-8E33-20B1763D79DD}" destId="{2EE186AB-98FA-4389-A6F6-ABA03E8FD547}" srcOrd="0" destOrd="0" presId="urn:microsoft.com/office/officeart/2005/8/layout/hProcess9"/>
    <dgm:cxn modelId="{E304CCC9-2B95-4771-8E67-038B5154CA05}" srcId="{449FCCCB-A4B3-4BC9-ACEE-2051662F3646}" destId="{03D03AE4-5D7A-4DDB-8E33-20B1763D79DD}" srcOrd="0" destOrd="0" parTransId="{462C29C3-3CBF-4E42-8DC5-1817F4364D1E}" sibTransId="{989FDF22-3520-4019-B908-51D3B59ECB34}"/>
    <dgm:cxn modelId="{A8F95DFB-E2D2-4B5D-9931-BB3ACBA147A7}" srcId="{449FCCCB-A4B3-4BC9-ACEE-2051662F3646}" destId="{7F0375A9-CA64-46E8-B745-CC9B916CA54C}" srcOrd="1" destOrd="0" parTransId="{36F3EFE6-30FB-4C99-9E4D-0E988A8B7C80}" sibTransId="{7D1736AA-BA14-4F1E-80CF-A5373102C0B5}"/>
    <dgm:cxn modelId="{CE4CAD22-18BE-4F72-9968-F4C44BB6066F}" type="presOf" srcId="{7F0375A9-CA64-46E8-B745-CC9B916CA54C}" destId="{43D4EDBC-3618-40B4-AAAC-A4037410A3C1}" srcOrd="0" destOrd="0" presId="urn:microsoft.com/office/officeart/2005/8/layout/hProcess9"/>
    <dgm:cxn modelId="{D8AF2BEB-AED7-43DE-8977-31693EB74038}" type="presOf" srcId="{EAE60A60-5E1E-4CEC-B055-CE3707B729D5}" destId="{84E84F26-3121-44F0-A45B-049FE8E0167E}" srcOrd="0" destOrd="0" presId="urn:microsoft.com/office/officeart/2005/8/layout/hProcess9"/>
    <dgm:cxn modelId="{A8C68D2A-255E-451C-8660-EB7A570FBDAA}" srcId="{449FCCCB-A4B3-4BC9-ACEE-2051662F3646}" destId="{40E63134-F0B8-4876-A41D-5BF79C75FB53}" srcOrd="2" destOrd="0" parTransId="{88097EA1-C385-4AE5-914B-9FC14CF09FD2}" sibTransId="{1EF23B83-954A-4113-9043-67E9BCBD63DF}"/>
    <dgm:cxn modelId="{582409AF-395E-4818-9BC3-8190F4BDEB88}" type="presOf" srcId="{40E63134-F0B8-4876-A41D-5BF79C75FB53}" destId="{11B25333-91F6-4FD6-BA94-8C7D019E3E98}" srcOrd="0" destOrd="0" presId="urn:microsoft.com/office/officeart/2005/8/layout/hProcess9"/>
    <dgm:cxn modelId="{B29F058E-E82D-4552-8EF8-5C4FF8A14B4A}" type="presOf" srcId="{449FCCCB-A4B3-4BC9-ACEE-2051662F3646}" destId="{EEC656E1-1C25-4B47-A6A9-6168EEA6C962}" srcOrd="0" destOrd="0" presId="urn:microsoft.com/office/officeart/2005/8/layout/hProcess9"/>
    <dgm:cxn modelId="{7AC62AAE-DBAE-42CB-ABAE-4951EAD1B5A0}" type="presOf" srcId="{E332FEFE-FCEC-4FD7-B9EF-1E470B5B7961}" destId="{CBB2DC6C-ABE7-4375-AA34-230186E162AF}" srcOrd="0" destOrd="0" presId="urn:microsoft.com/office/officeart/2005/8/layout/hProcess9"/>
    <dgm:cxn modelId="{8BF05BF4-1B5F-4DFB-A8BA-3E1368030EBD}" srcId="{449FCCCB-A4B3-4BC9-ACEE-2051662F3646}" destId="{E332FEFE-FCEC-4FD7-B9EF-1E470B5B7961}" srcOrd="3" destOrd="0" parTransId="{C09E3ACA-D188-46D4-A673-C210AD07B4E3}" sibTransId="{41FD87AF-294A-47B2-BC5D-E3D0FA2F117E}"/>
    <dgm:cxn modelId="{13BE90F2-664A-496B-8851-E1B69C712EF0}" type="presParOf" srcId="{EEC656E1-1C25-4B47-A6A9-6168EEA6C962}" destId="{207B59BC-6043-4C68-BA38-A0F8C1089E75}" srcOrd="0" destOrd="0" presId="urn:microsoft.com/office/officeart/2005/8/layout/hProcess9"/>
    <dgm:cxn modelId="{02E3E816-40DF-47CA-A07C-7639B816FC55}" type="presParOf" srcId="{EEC656E1-1C25-4B47-A6A9-6168EEA6C962}" destId="{0A4CD917-0108-4F78-9B47-C5185AD8007D}" srcOrd="1" destOrd="0" presId="urn:microsoft.com/office/officeart/2005/8/layout/hProcess9"/>
    <dgm:cxn modelId="{575EE4BF-4504-4EBA-81AE-596FB4F583FD}" type="presParOf" srcId="{0A4CD917-0108-4F78-9B47-C5185AD8007D}" destId="{2EE186AB-98FA-4389-A6F6-ABA03E8FD547}" srcOrd="0" destOrd="0" presId="urn:microsoft.com/office/officeart/2005/8/layout/hProcess9"/>
    <dgm:cxn modelId="{7ABFFCF1-D8FD-4E76-969C-3470251E2A9C}" type="presParOf" srcId="{0A4CD917-0108-4F78-9B47-C5185AD8007D}" destId="{F41F5DA4-8329-4D4D-B293-F9102AC1AD20}" srcOrd="1" destOrd="0" presId="urn:microsoft.com/office/officeart/2005/8/layout/hProcess9"/>
    <dgm:cxn modelId="{C9A6FCC6-42F0-4D54-86C5-266DC9C70839}" type="presParOf" srcId="{0A4CD917-0108-4F78-9B47-C5185AD8007D}" destId="{43D4EDBC-3618-40B4-AAAC-A4037410A3C1}" srcOrd="2" destOrd="0" presId="urn:microsoft.com/office/officeart/2005/8/layout/hProcess9"/>
    <dgm:cxn modelId="{C3BA8CAF-CF63-497C-9B3A-1B59F3AB4222}" type="presParOf" srcId="{0A4CD917-0108-4F78-9B47-C5185AD8007D}" destId="{D723BBF4-BD7A-4C98-BE77-EF991DF7CDC2}" srcOrd="3" destOrd="0" presId="urn:microsoft.com/office/officeart/2005/8/layout/hProcess9"/>
    <dgm:cxn modelId="{D34DEA05-2B73-442C-86C6-6F0E1991E4E5}" type="presParOf" srcId="{0A4CD917-0108-4F78-9B47-C5185AD8007D}" destId="{11B25333-91F6-4FD6-BA94-8C7D019E3E98}" srcOrd="4" destOrd="0" presId="urn:microsoft.com/office/officeart/2005/8/layout/hProcess9"/>
    <dgm:cxn modelId="{7A32D4CD-AD53-49E8-9BE1-8E1EED5D359E}" type="presParOf" srcId="{0A4CD917-0108-4F78-9B47-C5185AD8007D}" destId="{7B0423AE-FBAF-4081-9EF0-A68F181A04BC}" srcOrd="5" destOrd="0" presId="urn:microsoft.com/office/officeart/2005/8/layout/hProcess9"/>
    <dgm:cxn modelId="{804106EC-AE59-4462-A1D2-3942642E74EC}" type="presParOf" srcId="{0A4CD917-0108-4F78-9B47-C5185AD8007D}" destId="{CBB2DC6C-ABE7-4375-AA34-230186E162AF}" srcOrd="6" destOrd="0" presId="urn:microsoft.com/office/officeart/2005/8/layout/hProcess9"/>
    <dgm:cxn modelId="{A267A564-138D-4053-B1CE-749DA95AC9B7}" type="presParOf" srcId="{0A4CD917-0108-4F78-9B47-C5185AD8007D}" destId="{8494ED6B-FE8B-4932-81E0-A8D55C578429}" srcOrd="7" destOrd="0" presId="urn:microsoft.com/office/officeart/2005/8/layout/hProcess9"/>
    <dgm:cxn modelId="{25753F63-368A-4491-AE4E-9F0E469254E5}" type="presParOf" srcId="{0A4CD917-0108-4F78-9B47-C5185AD8007D}" destId="{84E84F26-3121-44F0-A45B-049FE8E0167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9FCCCB-A4B3-4BC9-ACEE-2051662F3646}"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D03AE4-5D7A-4DDB-8E33-20B1763D79DD}">
      <dgm:prSet phldrT="[Text]"/>
      <dgm:spPr>
        <a:solidFill>
          <a:srgbClr val="6B737B"/>
        </a:solidFill>
        <a:ln>
          <a:solidFill>
            <a:schemeClr val="bg1"/>
          </a:solidFill>
        </a:ln>
      </dgm:spPr>
      <dgm:t>
        <a:bodyPr/>
        <a:lstStyle/>
        <a:p>
          <a:r>
            <a:rPr lang="en-US" dirty="0" smtClean="0">
              <a:latin typeface="Gill Sans MT" pitchFamily="34" charset="0"/>
            </a:rPr>
            <a:t>Engage Leadership and Identify Employers</a:t>
          </a:r>
          <a:endParaRPr lang="en-US" dirty="0">
            <a:latin typeface="Gill Sans MT" pitchFamily="34" charset="0"/>
          </a:endParaRPr>
        </a:p>
      </dgm:t>
    </dgm:pt>
    <dgm:pt modelId="{462C29C3-3CBF-4E42-8DC5-1817F4364D1E}" type="parTrans" cxnId="{E304CCC9-2B95-4771-8E67-038B5154CA05}">
      <dgm:prSet/>
      <dgm:spPr/>
      <dgm:t>
        <a:bodyPr/>
        <a:lstStyle/>
        <a:p>
          <a:endParaRPr lang="en-US">
            <a:latin typeface="Gill Sans MT" pitchFamily="34" charset="0"/>
          </a:endParaRPr>
        </a:p>
      </dgm:t>
    </dgm:pt>
    <dgm:pt modelId="{989FDF22-3520-4019-B908-51D3B59ECB34}" type="sibTrans" cxnId="{E304CCC9-2B95-4771-8E67-038B5154CA05}">
      <dgm:prSet/>
      <dgm:spPr/>
      <dgm:t>
        <a:bodyPr/>
        <a:lstStyle/>
        <a:p>
          <a:endParaRPr lang="en-US">
            <a:latin typeface="Gill Sans MT" pitchFamily="34" charset="0"/>
          </a:endParaRPr>
        </a:p>
      </dgm:t>
    </dgm:pt>
    <dgm:pt modelId="{40E63134-F0B8-4876-A41D-5BF79C75FB53}">
      <dgm:prSet phldrT="[Text]"/>
      <dgm:spPr>
        <a:solidFill>
          <a:srgbClr val="6B737B"/>
        </a:solidFill>
        <a:ln>
          <a:solidFill>
            <a:schemeClr val="bg2"/>
          </a:solidFill>
        </a:ln>
      </dgm:spPr>
      <dgm:t>
        <a:bodyPr/>
        <a:lstStyle/>
        <a:p>
          <a:r>
            <a:rPr lang="en-US" dirty="0" smtClean="0">
              <a:latin typeface="Gill Sans MT" pitchFamily="34" charset="0"/>
            </a:rPr>
            <a:t>Marketing,  Workshops, &amp; Enrollment</a:t>
          </a:r>
          <a:endParaRPr lang="en-US" dirty="0">
            <a:latin typeface="Gill Sans MT" pitchFamily="34" charset="0"/>
          </a:endParaRPr>
        </a:p>
      </dgm:t>
    </dgm:pt>
    <dgm:pt modelId="{88097EA1-C385-4AE5-914B-9FC14CF09FD2}" type="parTrans" cxnId="{A8C68D2A-255E-451C-8660-EB7A570FBDAA}">
      <dgm:prSet/>
      <dgm:spPr/>
      <dgm:t>
        <a:bodyPr/>
        <a:lstStyle/>
        <a:p>
          <a:endParaRPr lang="en-US">
            <a:latin typeface="Gill Sans MT" pitchFamily="34" charset="0"/>
          </a:endParaRPr>
        </a:p>
      </dgm:t>
    </dgm:pt>
    <dgm:pt modelId="{1EF23B83-954A-4113-9043-67E9BCBD63DF}" type="sibTrans" cxnId="{A8C68D2A-255E-451C-8660-EB7A570FBDAA}">
      <dgm:prSet/>
      <dgm:spPr/>
      <dgm:t>
        <a:bodyPr/>
        <a:lstStyle/>
        <a:p>
          <a:endParaRPr lang="en-US">
            <a:latin typeface="Gill Sans MT" pitchFamily="34" charset="0"/>
          </a:endParaRPr>
        </a:p>
      </dgm:t>
    </dgm:pt>
    <dgm:pt modelId="{E332FEFE-FCEC-4FD7-B9EF-1E470B5B7961}">
      <dgm:prSet phldrT="[Text]"/>
      <dgm:spPr>
        <a:solidFill>
          <a:schemeClr val="bg2">
            <a:lumMod val="75000"/>
          </a:schemeClr>
        </a:solidFill>
        <a:ln>
          <a:solidFill>
            <a:schemeClr val="bg2"/>
          </a:solidFill>
        </a:ln>
      </dgm:spPr>
      <dgm:t>
        <a:bodyPr/>
        <a:lstStyle/>
        <a:p>
          <a:r>
            <a:rPr lang="en-US" dirty="0" smtClean="0">
              <a:latin typeface="Gill Sans MT" pitchFamily="34" charset="0"/>
            </a:rPr>
            <a:t>Site Assessments and Contracting</a:t>
          </a:r>
          <a:endParaRPr lang="en-US" dirty="0">
            <a:latin typeface="Gill Sans MT" pitchFamily="34" charset="0"/>
          </a:endParaRPr>
        </a:p>
      </dgm:t>
    </dgm:pt>
    <dgm:pt modelId="{C09E3ACA-D188-46D4-A673-C210AD07B4E3}" type="parTrans" cxnId="{8BF05BF4-1B5F-4DFB-A8BA-3E1368030EBD}">
      <dgm:prSet/>
      <dgm:spPr/>
      <dgm:t>
        <a:bodyPr/>
        <a:lstStyle/>
        <a:p>
          <a:endParaRPr lang="en-US">
            <a:latin typeface="Gill Sans MT" pitchFamily="34" charset="0"/>
          </a:endParaRPr>
        </a:p>
      </dgm:t>
    </dgm:pt>
    <dgm:pt modelId="{41FD87AF-294A-47B2-BC5D-E3D0FA2F117E}" type="sibTrans" cxnId="{8BF05BF4-1B5F-4DFB-A8BA-3E1368030EBD}">
      <dgm:prSet/>
      <dgm:spPr/>
      <dgm:t>
        <a:bodyPr/>
        <a:lstStyle/>
        <a:p>
          <a:endParaRPr lang="en-US">
            <a:latin typeface="Gill Sans MT" pitchFamily="34" charset="0"/>
          </a:endParaRPr>
        </a:p>
      </dgm:t>
    </dgm:pt>
    <dgm:pt modelId="{EAE60A60-5E1E-4CEC-B055-CE3707B729D5}">
      <dgm:prSet phldrT="[Text]"/>
      <dgm:spPr>
        <a:solidFill>
          <a:schemeClr val="tx2"/>
        </a:solidFill>
        <a:ln>
          <a:solidFill>
            <a:schemeClr val="bg2"/>
          </a:solidFill>
        </a:ln>
      </dgm:spPr>
      <dgm:t>
        <a:bodyPr/>
        <a:lstStyle/>
        <a:p>
          <a:r>
            <a:rPr lang="en-US" dirty="0" smtClean="0">
              <a:latin typeface="Gill Sans MT" pitchFamily="34" charset="0"/>
            </a:rPr>
            <a:t>Installation</a:t>
          </a:r>
          <a:endParaRPr lang="en-US" dirty="0">
            <a:latin typeface="Gill Sans MT" pitchFamily="34" charset="0"/>
          </a:endParaRPr>
        </a:p>
      </dgm:t>
    </dgm:pt>
    <dgm:pt modelId="{48CDAFBB-FC42-40DE-924E-A30ECECDCBD2}" type="parTrans" cxnId="{15D330EE-BD91-4272-992B-A44B7C41A0C8}">
      <dgm:prSet/>
      <dgm:spPr/>
      <dgm:t>
        <a:bodyPr/>
        <a:lstStyle/>
        <a:p>
          <a:endParaRPr lang="en-US">
            <a:latin typeface="Gill Sans MT" pitchFamily="34" charset="0"/>
          </a:endParaRPr>
        </a:p>
      </dgm:t>
    </dgm:pt>
    <dgm:pt modelId="{1E16E742-13D6-4007-B459-51A97D65F3DD}" type="sibTrans" cxnId="{15D330EE-BD91-4272-992B-A44B7C41A0C8}">
      <dgm:prSet/>
      <dgm:spPr/>
      <dgm:t>
        <a:bodyPr/>
        <a:lstStyle/>
        <a:p>
          <a:endParaRPr lang="en-US">
            <a:latin typeface="Gill Sans MT" pitchFamily="34" charset="0"/>
          </a:endParaRPr>
        </a:p>
      </dgm:t>
    </dgm:pt>
    <dgm:pt modelId="{7F0375A9-CA64-46E8-B745-CC9B916CA54C}">
      <dgm:prSet phldrT="[Text]"/>
      <dgm:spPr>
        <a:solidFill>
          <a:srgbClr val="6B737B"/>
        </a:solidFill>
        <a:ln>
          <a:solidFill>
            <a:schemeClr val="bg2"/>
          </a:solidFill>
        </a:ln>
      </dgm:spPr>
      <dgm:t>
        <a:bodyPr/>
        <a:lstStyle/>
        <a:p>
          <a:r>
            <a:rPr lang="en-US" dirty="0" smtClean="0">
              <a:latin typeface="Gill Sans MT" pitchFamily="34" charset="0"/>
            </a:rPr>
            <a:t>Select Installer</a:t>
          </a:r>
          <a:endParaRPr lang="en-US" dirty="0">
            <a:latin typeface="Gill Sans MT" pitchFamily="34" charset="0"/>
          </a:endParaRPr>
        </a:p>
      </dgm:t>
    </dgm:pt>
    <dgm:pt modelId="{36F3EFE6-30FB-4C99-9E4D-0E988A8B7C80}" type="parTrans" cxnId="{A8F95DFB-E2D2-4B5D-9931-BB3ACBA147A7}">
      <dgm:prSet/>
      <dgm:spPr/>
      <dgm:t>
        <a:bodyPr/>
        <a:lstStyle/>
        <a:p>
          <a:endParaRPr lang="en-US"/>
        </a:p>
      </dgm:t>
    </dgm:pt>
    <dgm:pt modelId="{7D1736AA-BA14-4F1E-80CF-A5373102C0B5}" type="sibTrans" cxnId="{A8F95DFB-E2D2-4B5D-9931-BB3ACBA147A7}">
      <dgm:prSet/>
      <dgm:spPr/>
      <dgm:t>
        <a:bodyPr/>
        <a:lstStyle/>
        <a:p>
          <a:endParaRPr lang="en-US"/>
        </a:p>
      </dgm:t>
    </dgm:pt>
    <dgm:pt modelId="{EEC656E1-1C25-4B47-A6A9-6168EEA6C962}" type="pres">
      <dgm:prSet presAssocID="{449FCCCB-A4B3-4BC9-ACEE-2051662F3646}" presName="CompostProcess" presStyleCnt="0">
        <dgm:presLayoutVars>
          <dgm:dir/>
          <dgm:resizeHandles val="exact"/>
        </dgm:presLayoutVars>
      </dgm:prSet>
      <dgm:spPr/>
    </dgm:pt>
    <dgm:pt modelId="{207B59BC-6043-4C68-BA38-A0F8C1089E75}" type="pres">
      <dgm:prSet presAssocID="{449FCCCB-A4B3-4BC9-ACEE-2051662F3646}" presName="arrow" presStyleLbl="bgShp" presStyleIdx="0" presStyleCnt="1"/>
      <dgm:spPr/>
    </dgm:pt>
    <dgm:pt modelId="{0A4CD917-0108-4F78-9B47-C5185AD8007D}" type="pres">
      <dgm:prSet presAssocID="{449FCCCB-A4B3-4BC9-ACEE-2051662F3646}" presName="linearProcess" presStyleCnt="0"/>
      <dgm:spPr/>
    </dgm:pt>
    <dgm:pt modelId="{2EE186AB-98FA-4389-A6F6-ABA03E8FD547}" type="pres">
      <dgm:prSet presAssocID="{03D03AE4-5D7A-4DDB-8E33-20B1763D79DD}" presName="textNode" presStyleLbl="node1" presStyleIdx="0" presStyleCnt="5">
        <dgm:presLayoutVars>
          <dgm:bulletEnabled val="1"/>
        </dgm:presLayoutVars>
      </dgm:prSet>
      <dgm:spPr/>
      <dgm:t>
        <a:bodyPr/>
        <a:lstStyle/>
        <a:p>
          <a:endParaRPr lang="en-US"/>
        </a:p>
      </dgm:t>
    </dgm:pt>
    <dgm:pt modelId="{F41F5DA4-8329-4D4D-B293-F9102AC1AD20}" type="pres">
      <dgm:prSet presAssocID="{989FDF22-3520-4019-B908-51D3B59ECB34}" presName="sibTrans" presStyleCnt="0"/>
      <dgm:spPr/>
    </dgm:pt>
    <dgm:pt modelId="{43D4EDBC-3618-40B4-AAAC-A4037410A3C1}" type="pres">
      <dgm:prSet presAssocID="{7F0375A9-CA64-46E8-B745-CC9B916CA54C}" presName="textNode" presStyleLbl="node1" presStyleIdx="1" presStyleCnt="5">
        <dgm:presLayoutVars>
          <dgm:bulletEnabled val="1"/>
        </dgm:presLayoutVars>
      </dgm:prSet>
      <dgm:spPr/>
      <dgm:t>
        <a:bodyPr/>
        <a:lstStyle/>
        <a:p>
          <a:endParaRPr lang="en-US"/>
        </a:p>
      </dgm:t>
    </dgm:pt>
    <dgm:pt modelId="{D723BBF4-BD7A-4C98-BE77-EF991DF7CDC2}" type="pres">
      <dgm:prSet presAssocID="{7D1736AA-BA14-4F1E-80CF-A5373102C0B5}" presName="sibTrans" presStyleCnt="0"/>
      <dgm:spPr/>
    </dgm:pt>
    <dgm:pt modelId="{11B25333-91F6-4FD6-BA94-8C7D019E3E98}" type="pres">
      <dgm:prSet presAssocID="{40E63134-F0B8-4876-A41D-5BF79C75FB53}" presName="textNode" presStyleLbl="node1" presStyleIdx="2" presStyleCnt="5">
        <dgm:presLayoutVars>
          <dgm:bulletEnabled val="1"/>
        </dgm:presLayoutVars>
      </dgm:prSet>
      <dgm:spPr/>
      <dgm:t>
        <a:bodyPr/>
        <a:lstStyle/>
        <a:p>
          <a:endParaRPr lang="en-US"/>
        </a:p>
      </dgm:t>
    </dgm:pt>
    <dgm:pt modelId="{7B0423AE-FBAF-4081-9EF0-A68F181A04BC}" type="pres">
      <dgm:prSet presAssocID="{1EF23B83-954A-4113-9043-67E9BCBD63DF}" presName="sibTrans" presStyleCnt="0"/>
      <dgm:spPr/>
    </dgm:pt>
    <dgm:pt modelId="{CBB2DC6C-ABE7-4375-AA34-230186E162AF}" type="pres">
      <dgm:prSet presAssocID="{E332FEFE-FCEC-4FD7-B9EF-1E470B5B7961}" presName="textNode" presStyleLbl="node1" presStyleIdx="3" presStyleCnt="5">
        <dgm:presLayoutVars>
          <dgm:bulletEnabled val="1"/>
        </dgm:presLayoutVars>
      </dgm:prSet>
      <dgm:spPr/>
      <dgm:t>
        <a:bodyPr/>
        <a:lstStyle/>
        <a:p>
          <a:endParaRPr lang="en-US"/>
        </a:p>
      </dgm:t>
    </dgm:pt>
    <dgm:pt modelId="{8494ED6B-FE8B-4932-81E0-A8D55C578429}" type="pres">
      <dgm:prSet presAssocID="{41FD87AF-294A-47B2-BC5D-E3D0FA2F117E}" presName="sibTrans" presStyleCnt="0"/>
      <dgm:spPr/>
    </dgm:pt>
    <dgm:pt modelId="{84E84F26-3121-44F0-A45B-049FE8E0167E}" type="pres">
      <dgm:prSet presAssocID="{EAE60A60-5E1E-4CEC-B055-CE3707B729D5}" presName="textNode" presStyleLbl="node1" presStyleIdx="4" presStyleCnt="5">
        <dgm:presLayoutVars>
          <dgm:bulletEnabled val="1"/>
        </dgm:presLayoutVars>
      </dgm:prSet>
      <dgm:spPr/>
      <dgm:t>
        <a:bodyPr/>
        <a:lstStyle/>
        <a:p>
          <a:endParaRPr lang="en-US"/>
        </a:p>
      </dgm:t>
    </dgm:pt>
  </dgm:ptLst>
  <dgm:cxnLst>
    <dgm:cxn modelId="{E4561135-DE23-4AE0-AE0A-A87B6A1971BE}" type="presOf" srcId="{EAE60A60-5E1E-4CEC-B055-CE3707B729D5}" destId="{84E84F26-3121-44F0-A45B-049FE8E0167E}" srcOrd="0" destOrd="0" presId="urn:microsoft.com/office/officeart/2005/8/layout/hProcess9"/>
    <dgm:cxn modelId="{15D330EE-BD91-4272-992B-A44B7C41A0C8}" srcId="{449FCCCB-A4B3-4BC9-ACEE-2051662F3646}" destId="{EAE60A60-5E1E-4CEC-B055-CE3707B729D5}" srcOrd="4" destOrd="0" parTransId="{48CDAFBB-FC42-40DE-924E-A30ECECDCBD2}" sibTransId="{1E16E742-13D6-4007-B459-51A97D65F3DD}"/>
    <dgm:cxn modelId="{B538FD98-F236-428C-A2AB-FDC179D50F90}" type="presOf" srcId="{E332FEFE-FCEC-4FD7-B9EF-1E470B5B7961}" destId="{CBB2DC6C-ABE7-4375-AA34-230186E162AF}" srcOrd="0" destOrd="0" presId="urn:microsoft.com/office/officeart/2005/8/layout/hProcess9"/>
    <dgm:cxn modelId="{E304CCC9-2B95-4771-8E67-038B5154CA05}" srcId="{449FCCCB-A4B3-4BC9-ACEE-2051662F3646}" destId="{03D03AE4-5D7A-4DDB-8E33-20B1763D79DD}" srcOrd="0" destOrd="0" parTransId="{462C29C3-3CBF-4E42-8DC5-1817F4364D1E}" sibTransId="{989FDF22-3520-4019-B908-51D3B59ECB34}"/>
    <dgm:cxn modelId="{A8F95DFB-E2D2-4B5D-9931-BB3ACBA147A7}" srcId="{449FCCCB-A4B3-4BC9-ACEE-2051662F3646}" destId="{7F0375A9-CA64-46E8-B745-CC9B916CA54C}" srcOrd="1" destOrd="0" parTransId="{36F3EFE6-30FB-4C99-9E4D-0E988A8B7C80}" sibTransId="{7D1736AA-BA14-4F1E-80CF-A5373102C0B5}"/>
    <dgm:cxn modelId="{A8C68D2A-255E-451C-8660-EB7A570FBDAA}" srcId="{449FCCCB-A4B3-4BC9-ACEE-2051662F3646}" destId="{40E63134-F0B8-4876-A41D-5BF79C75FB53}" srcOrd="2" destOrd="0" parTransId="{88097EA1-C385-4AE5-914B-9FC14CF09FD2}" sibTransId="{1EF23B83-954A-4113-9043-67E9BCBD63DF}"/>
    <dgm:cxn modelId="{1FC9814E-CC59-462A-865A-7C8F0FF4C1E1}" type="presOf" srcId="{7F0375A9-CA64-46E8-B745-CC9B916CA54C}" destId="{43D4EDBC-3618-40B4-AAAC-A4037410A3C1}" srcOrd="0" destOrd="0" presId="urn:microsoft.com/office/officeart/2005/8/layout/hProcess9"/>
    <dgm:cxn modelId="{597E50E5-4CA2-4DD5-97FA-23B90BD3965B}" type="presOf" srcId="{449FCCCB-A4B3-4BC9-ACEE-2051662F3646}" destId="{EEC656E1-1C25-4B47-A6A9-6168EEA6C962}" srcOrd="0" destOrd="0" presId="urn:microsoft.com/office/officeart/2005/8/layout/hProcess9"/>
    <dgm:cxn modelId="{EE4C231B-FD93-400D-B37C-471AAFAC0E44}" type="presOf" srcId="{03D03AE4-5D7A-4DDB-8E33-20B1763D79DD}" destId="{2EE186AB-98FA-4389-A6F6-ABA03E8FD547}" srcOrd="0" destOrd="0" presId="urn:microsoft.com/office/officeart/2005/8/layout/hProcess9"/>
    <dgm:cxn modelId="{AF0EAE5D-A7A2-48AF-B5B6-9F15493D7BE1}" type="presOf" srcId="{40E63134-F0B8-4876-A41D-5BF79C75FB53}" destId="{11B25333-91F6-4FD6-BA94-8C7D019E3E98}" srcOrd="0" destOrd="0" presId="urn:microsoft.com/office/officeart/2005/8/layout/hProcess9"/>
    <dgm:cxn modelId="{8BF05BF4-1B5F-4DFB-A8BA-3E1368030EBD}" srcId="{449FCCCB-A4B3-4BC9-ACEE-2051662F3646}" destId="{E332FEFE-FCEC-4FD7-B9EF-1E470B5B7961}" srcOrd="3" destOrd="0" parTransId="{C09E3ACA-D188-46D4-A673-C210AD07B4E3}" sibTransId="{41FD87AF-294A-47B2-BC5D-E3D0FA2F117E}"/>
    <dgm:cxn modelId="{8D9F262D-36CC-4D07-908C-A80D121CDAF9}" type="presParOf" srcId="{EEC656E1-1C25-4B47-A6A9-6168EEA6C962}" destId="{207B59BC-6043-4C68-BA38-A0F8C1089E75}" srcOrd="0" destOrd="0" presId="urn:microsoft.com/office/officeart/2005/8/layout/hProcess9"/>
    <dgm:cxn modelId="{B382321E-908C-4337-9C72-5F94F82A69C9}" type="presParOf" srcId="{EEC656E1-1C25-4B47-A6A9-6168EEA6C962}" destId="{0A4CD917-0108-4F78-9B47-C5185AD8007D}" srcOrd="1" destOrd="0" presId="urn:microsoft.com/office/officeart/2005/8/layout/hProcess9"/>
    <dgm:cxn modelId="{C0B43FE7-A724-432B-AC51-D8B5B0054B29}" type="presParOf" srcId="{0A4CD917-0108-4F78-9B47-C5185AD8007D}" destId="{2EE186AB-98FA-4389-A6F6-ABA03E8FD547}" srcOrd="0" destOrd="0" presId="urn:microsoft.com/office/officeart/2005/8/layout/hProcess9"/>
    <dgm:cxn modelId="{ED67D7A3-F90A-4848-B756-3FEF68731374}" type="presParOf" srcId="{0A4CD917-0108-4F78-9B47-C5185AD8007D}" destId="{F41F5DA4-8329-4D4D-B293-F9102AC1AD20}" srcOrd="1" destOrd="0" presId="urn:microsoft.com/office/officeart/2005/8/layout/hProcess9"/>
    <dgm:cxn modelId="{011BDC40-47ED-4C8F-80E6-276A0A923514}" type="presParOf" srcId="{0A4CD917-0108-4F78-9B47-C5185AD8007D}" destId="{43D4EDBC-3618-40B4-AAAC-A4037410A3C1}" srcOrd="2" destOrd="0" presId="urn:microsoft.com/office/officeart/2005/8/layout/hProcess9"/>
    <dgm:cxn modelId="{BEE23C93-80DE-4ECC-B553-75731F8BE86D}" type="presParOf" srcId="{0A4CD917-0108-4F78-9B47-C5185AD8007D}" destId="{D723BBF4-BD7A-4C98-BE77-EF991DF7CDC2}" srcOrd="3" destOrd="0" presId="urn:microsoft.com/office/officeart/2005/8/layout/hProcess9"/>
    <dgm:cxn modelId="{8F507F69-8BC1-4402-8AFB-D760FECC01CF}" type="presParOf" srcId="{0A4CD917-0108-4F78-9B47-C5185AD8007D}" destId="{11B25333-91F6-4FD6-BA94-8C7D019E3E98}" srcOrd="4" destOrd="0" presId="urn:microsoft.com/office/officeart/2005/8/layout/hProcess9"/>
    <dgm:cxn modelId="{9FA1B819-D22B-4C61-81C7-E5B254CFE469}" type="presParOf" srcId="{0A4CD917-0108-4F78-9B47-C5185AD8007D}" destId="{7B0423AE-FBAF-4081-9EF0-A68F181A04BC}" srcOrd="5" destOrd="0" presId="urn:microsoft.com/office/officeart/2005/8/layout/hProcess9"/>
    <dgm:cxn modelId="{EFB09B90-FF0A-4A64-AFCA-89930BA4C4BE}" type="presParOf" srcId="{0A4CD917-0108-4F78-9B47-C5185AD8007D}" destId="{CBB2DC6C-ABE7-4375-AA34-230186E162AF}" srcOrd="6" destOrd="0" presId="urn:microsoft.com/office/officeart/2005/8/layout/hProcess9"/>
    <dgm:cxn modelId="{69F4A08F-DB7A-47A3-90A0-832F96468BB4}" type="presParOf" srcId="{0A4CD917-0108-4F78-9B47-C5185AD8007D}" destId="{8494ED6B-FE8B-4932-81E0-A8D55C578429}" srcOrd="7" destOrd="0" presId="urn:microsoft.com/office/officeart/2005/8/layout/hProcess9"/>
    <dgm:cxn modelId="{8C0C8B67-456A-4B00-BDD3-8599673C0CB6}" type="presParOf" srcId="{0A4CD917-0108-4F78-9B47-C5185AD8007D}" destId="{84E84F26-3121-44F0-A45B-049FE8E0167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9FCCCB-A4B3-4BC9-ACEE-2051662F3646}" type="doc">
      <dgm:prSet loTypeId="urn:microsoft.com/office/officeart/2005/8/layout/hProcess9" loCatId="process" qsTypeId="urn:microsoft.com/office/officeart/2005/8/quickstyle/simple1" qsCatId="simple" csTypeId="urn:microsoft.com/office/officeart/2005/8/colors/accent0_3" csCatId="mainScheme" phldr="1"/>
      <dgm:spPr/>
    </dgm:pt>
    <dgm:pt modelId="{03D03AE4-5D7A-4DDB-8E33-20B1763D79DD}">
      <dgm:prSet phldrT="[Text]"/>
      <dgm:spPr>
        <a:solidFill>
          <a:srgbClr val="6B737B"/>
        </a:solidFill>
        <a:ln>
          <a:solidFill>
            <a:schemeClr val="bg1"/>
          </a:solidFill>
        </a:ln>
      </dgm:spPr>
      <dgm:t>
        <a:bodyPr/>
        <a:lstStyle/>
        <a:p>
          <a:r>
            <a:rPr lang="en-US" dirty="0" smtClean="0">
              <a:latin typeface="Gill Sans MT" pitchFamily="34" charset="0"/>
            </a:rPr>
            <a:t>Engage Leadership and Identify Employers</a:t>
          </a:r>
          <a:endParaRPr lang="en-US" dirty="0">
            <a:latin typeface="Gill Sans MT" pitchFamily="34" charset="0"/>
          </a:endParaRPr>
        </a:p>
      </dgm:t>
    </dgm:pt>
    <dgm:pt modelId="{462C29C3-3CBF-4E42-8DC5-1817F4364D1E}" type="parTrans" cxnId="{E304CCC9-2B95-4771-8E67-038B5154CA05}">
      <dgm:prSet/>
      <dgm:spPr/>
      <dgm:t>
        <a:bodyPr/>
        <a:lstStyle/>
        <a:p>
          <a:endParaRPr lang="en-US">
            <a:latin typeface="Gill Sans MT" pitchFamily="34" charset="0"/>
          </a:endParaRPr>
        </a:p>
      </dgm:t>
    </dgm:pt>
    <dgm:pt modelId="{989FDF22-3520-4019-B908-51D3B59ECB34}" type="sibTrans" cxnId="{E304CCC9-2B95-4771-8E67-038B5154CA05}">
      <dgm:prSet/>
      <dgm:spPr/>
      <dgm:t>
        <a:bodyPr/>
        <a:lstStyle/>
        <a:p>
          <a:endParaRPr lang="en-US">
            <a:latin typeface="Gill Sans MT" pitchFamily="34" charset="0"/>
          </a:endParaRPr>
        </a:p>
      </dgm:t>
    </dgm:pt>
    <dgm:pt modelId="{40E63134-F0B8-4876-A41D-5BF79C75FB53}">
      <dgm:prSet phldrT="[Text]"/>
      <dgm:spPr>
        <a:solidFill>
          <a:srgbClr val="6B737B"/>
        </a:solidFill>
        <a:ln>
          <a:solidFill>
            <a:schemeClr val="bg2"/>
          </a:solidFill>
        </a:ln>
      </dgm:spPr>
      <dgm:t>
        <a:bodyPr/>
        <a:lstStyle/>
        <a:p>
          <a:r>
            <a:rPr lang="en-US" dirty="0" smtClean="0">
              <a:latin typeface="Gill Sans MT" pitchFamily="34" charset="0"/>
            </a:rPr>
            <a:t>Marketing,  Workshops, &amp; Enrollment</a:t>
          </a:r>
          <a:endParaRPr lang="en-US" dirty="0">
            <a:latin typeface="Gill Sans MT" pitchFamily="34" charset="0"/>
          </a:endParaRPr>
        </a:p>
      </dgm:t>
    </dgm:pt>
    <dgm:pt modelId="{88097EA1-C385-4AE5-914B-9FC14CF09FD2}" type="parTrans" cxnId="{A8C68D2A-255E-451C-8660-EB7A570FBDAA}">
      <dgm:prSet/>
      <dgm:spPr/>
      <dgm:t>
        <a:bodyPr/>
        <a:lstStyle/>
        <a:p>
          <a:endParaRPr lang="en-US">
            <a:latin typeface="Gill Sans MT" pitchFamily="34" charset="0"/>
          </a:endParaRPr>
        </a:p>
      </dgm:t>
    </dgm:pt>
    <dgm:pt modelId="{1EF23B83-954A-4113-9043-67E9BCBD63DF}" type="sibTrans" cxnId="{A8C68D2A-255E-451C-8660-EB7A570FBDAA}">
      <dgm:prSet/>
      <dgm:spPr/>
      <dgm:t>
        <a:bodyPr/>
        <a:lstStyle/>
        <a:p>
          <a:endParaRPr lang="en-US">
            <a:latin typeface="Gill Sans MT" pitchFamily="34" charset="0"/>
          </a:endParaRPr>
        </a:p>
      </dgm:t>
    </dgm:pt>
    <dgm:pt modelId="{E332FEFE-FCEC-4FD7-B9EF-1E470B5B7961}">
      <dgm:prSet phldrT="[Text]"/>
      <dgm:spPr>
        <a:solidFill>
          <a:schemeClr val="tx2"/>
        </a:solidFill>
        <a:ln>
          <a:solidFill>
            <a:schemeClr val="bg2"/>
          </a:solidFill>
        </a:ln>
      </dgm:spPr>
      <dgm:t>
        <a:bodyPr/>
        <a:lstStyle/>
        <a:p>
          <a:r>
            <a:rPr lang="en-US" dirty="0" smtClean="0">
              <a:latin typeface="Gill Sans MT" pitchFamily="34" charset="0"/>
            </a:rPr>
            <a:t>Site Assessments and Contracting</a:t>
          </a:r>
          <a:endParaRPr lang="en-US" dirty="0">
            <a:latin typeface="Gill Sans MT" pitchFamily="34" charset="0"/>
          </a:endParaRPr>
        </a:p>
      </dgm:t>
    </dgm:pt>
    <dgm:pt modelId="{C09E3ACA-D188-46D4-A673-C210AD07B4E3}" type="parTrans" cxnId="{8BF05BF4-1B5F-4DFB-A8BA-3E1368030EBD}">
      <dgm:prSet/>
      <dgm:spPr/>
      <dgm:t>
        <a:bodyPr/>
        <a:lstStyle/>
        <a:p>
          <a:endParaRPr lang="en-US">
            <a:latin typeface="Gill Sans MT" pitchFamily="34" charset="0"/>
          </a:endParaRPr>
        </a:p>
      </dgm:t>
    </dgm:pt>
    <dgm:pt modelId="{41FD87AF-294A-47B2-BC5D-E3D0FA2F117E}" type="sibTrans" cxnId="{8BF05BF4-1B5F-4DFB-A8BA-3E1368030EBD}">
      <dgm:prSet/>
      <dgm:spPr/>
      <dgm:t>
        <a:bodyPr/>
        <a:lstStyle/>
        <a:p>
          <a:endParaRPr lang="en-US">
            <a:latin typeface="Gill Sans MT" pitchFamily="34" charset="0"/>
          </a:endParaRPr>
        </a:p>
      </dgm:t>
    </dgm:pt>
    <dgm:pt modelId="{EAE60A60-5E1E-4CEC-B055-CE3707B729D5}">
      <dgm:prSet phldrT="[Text]"/>
      <dgm:spPr>
        <a:solidFill>
          <a:schemeClr val="bg2">
            <a:lumMod val="75000"/>
          </a:schemeClr>
        </a:solidFill>
        <a:ln>
          <a:solidFill>
            <a:schemeClr val="bg2"/>
          </a:solidFill>
        </a:ln>
      </dgm:spPr>
      <dgm:t>
        <a:bodyPr/>
        <a:lstStyle/>
        <a:p>
          <a:r>
            <a:rPr lang="en-US" dirty="0" smtClean="0">
              <a:latin typeface="Gill Sans MT" pitchFamily="34" charset="0"/>
            </a:rPr>
            <a:t>Installation</a:t>
          </a:r>
          <a:endParaRPr lang="en-US" dirty="0">
            <a:latin typeface="Gill Sans MT" pitchFamily="34" charset="0"/>
          </a:endParaRPr>
        </a:p>
      </dgm:t>
    </dgm:pt>
    <dgm:pt modelId="{48CDAFBB-FC42-40DE-924E-A30ECECDCBD2}" type="parTrans" cxnId="{15D330EE-BD91-4272-992B-A44B7C41A0C8}">
      <dgm:prSet/>
      <dgm:spPr/>
      <dgm:t>
        <a:bodyPr/>
        <a:lstStyle/>
        <a:p>
          <a:endParaRPr lang="en-US">
            <a:latin typeface="Gill Sans MT" pitchFamily="34" charset="0"/>
          </a:endParaRPr>
        </a:p>
      </dgm:t>
    </dgm:pt>
    <dgm:pt modelId="{1E16E742-13D6-4007-B459-51A97D65F3DD}" type="sibTrans" cxnId="{15D330EE-BD91-4272-992B-A44B7C41A0C8}">
      <dgm:prSet/>
      <dgm:spPr/>
      <dgm:t>
        <a:bodyPr/>
        <a:lstStyle/>
        <a:p>
          <a:endParaRPr lang="en-US">
            <a:latin typeface="Gill Sans MT" pitchFamily="34" charset="0"/>
          </a:endParaRPr>
        </a:p>
      </dgm:t>
    </dgm:pt>
    <dgm:pt modelId="{7F0375A9-CA64-46E8-B745-CC9B916CA54C}">
      <dgm:prSet phldrT="[Text]"/>
      <dgm:spPr>
        <a:solidFill>
          <a:srgbClr val="6B737B"/>
        </a:solidFill>
        <a:ln>
          <a:solidFill>
            <a:schemeClr val="bg2"/>
          </a:solidFill>
        </a:ln>
      </dgm:spPr>
      <dgm:t>
        <a:bodyPr/>
        <a:lstStyle/>
        <a:p>
          <a:r>
            <a:rPr lang="en-US" dirty="0" smtClean="0">
              <a:latin typeface="Gill Sans MT" pitchFamily="34" charset="0"/>
            </a:rPr>
            <a:t>Select Installer</a:t>
          </a:r>
          <a:endParaRPr lang="en-US" dirty="0">
            <a:latin typeface="Gill Sans MT" pitchFamily="34" charset="0"/>
          </a:endParaRPr>
        </a:p>
      </dgm:t>
    </dgm:pt>
    <dgm:pt modelId="{36F3EFE6-30FB-4C99-9E4D-0E988A8B7C80}" type="parTrans" cxnId="{A8F95DFB-E2D2-4B5D-9931-BB3ACBA147A7}">
      <dgm:prSet/>
      <dgm:spPr/>
      <dgm:t>
        <a:bodyPr/>
        <a:lstStyle/>
        <a:p>
          <a:endParaRPr lang="en-US"/>
        </a:p>
      </dgm:t>
    </dgm:pt>
    <dgm:pt modelId="{7D1736AA-BA14-4F1E-80CF-A5373102C0B5}" type="sibTrans" cxnId="{A8F95DFB-E2D2-4B5D-9931-BB3ACBA147A7}">
      <dgm:prSet/>
      <dgm:spPr/>
      <dgm:t>
        <a:bodyPr/>
        <a:lstStyle/>
        <a:p>
          <a:endParaRPr lang="en-US"/>
        </a:p>
      </dgm:t>
    </dgm:pt>
    <dgm:pt modelId="{EEC656E1-1C25-4B47-A6A9-6168EEA6C962}" type="pres">
      <dgm:prSet presAssocID="{449FCCCB-A4B3-4BC9-ACEE-2051662F3646}" presName="CompostProcess" presStyleCnt="0">
        <dgm:presLayoutVars>
          <dgm:dir/>
          <dgm:resizeHandles val="exact"/>
        </dgm:presLayoutVars>
      </dgm:prSet>
      <dgm:spPr/>
    </dgm:pt>
    <dgm:pt modelId="{207B59BC-6043-4C68-BA38-A0F8C1089E75}" type="pres">
      <dgm:prSet presAssocID="{449FCCCB-A4B3-4BC9-ACEE-2051662F3646}" presName="arrow" presStyleLbl="bgShp" presStyleIdx="0" presStyleCnt="1"/>
      <dgm:spPr/>
    </dgm:pt>
    <dgm:pt modelId="{0A4CD917-0108-4F78-9B47-C5185AD8007D}" type="pres">
      <dgm:prSet presAssocID="{449FCCCB-A4B3-4BC9-ACEE-2051662F3646}" presName="linearProcess" presStyleCnt="0"/>
      <dgm:spPr/>
    </dgm:pt>
    <dgm:pt modelId="{2EE186AB-98FA-4389-A6F6-ABA03E8FD547}" type="pres">
      <dgm:prSet presAssocID="{03D03AE4-5D7A-4DDB-8E33-20B1763D79DD}" presName="textNode" presStyleLbl="node1" presStyleIdx="0" presStyleCnt="5">
        <dgm:presLayoutVars>
          <dgm:bulletEnabled val="1"/>
        </dgm:presLayoutVars>
      </dgm:prSet>
      <dgm:spPr/>
      <dgm:t>
        <a:bodyPr/>
        <a:lstStyle/>
        <a:p>
          <a:endParaRPr lang="en-US"/>
        </a:p>
      </dgm:t>
    </dgm:pt>
    <dgm:pt modelId="{F41F5DA4-8329-4D4D-B293-F9102AC1AD20}" type="pres">
      <dgm:prSet presAssocID="{989FDF22-3520-4019-B908-51D3B59ECB34}" presName="sibTrans" presStyleCnt="0"/>
      <dgm:spPr/>
    </dgm:pt>
    <dgm:pt modelId="{43D4EDBC-3618-40B4-AAAC-A4037410A3C1}" type="pres">
      <dgm:prSet presAssocID="{7F0375A9-CA64-46E8-B745-CC9B916CA54C}" presName="textNode" presStyleLbl="node1" presStyleIdx="1" presStyleCnt="5">
        <dgm:presLayoutVars>
          <dgm:bulletEnabled val="1"/>
        </dgm:presLayoutVars>
      </dgm:prSet>
      <dgm:spPr/>
      <dgm:t>
        <a:bodyPr/>
        <a:lstStyle/>
        <a:p>
          <a:endParaRPr lang="en-US"/>
        </a:p>
      </dgm:t>
    </dgm:pt>
    <dgm:pt modelId="{D723BBF4-BD7A-4C98-BE77-EF991DF7CDC2}" type="pres">
      <dgm:prSet presAssocID="{7D1736AA-BA14-4F1E-80CF-A5373102C0B5}" presName="sibTrans" presStyleCnt="0"/>
      <dgm:spPr/>
    </dgm:pt>
    <dgm:pt modelId="{11B25333-91F6-4FD6-BA94-8C7D019E3E98}" type="pres">
      <dgm:prSet presAssocID="{40E63134-F0B8-4876-A41D-5BF79C75FB53}" presName="textNode" presStyleLbl="node1" presStyleIdx="2" presStyleCnt="5">
        <dgm:presLayoutVars>
          <dgm:bulletEnabled val="1"/>
        </dgm:presLayoutVars>
      </dgm:prSet>
      <dgm:spPr/>
      <dgm:t>
        <a:bodyPr/>
        <a:lstStyle/>
        <a:p>
          <a:endParaRPr lang="en-US"/>
        </a:p>
      </dgm:t>
    </dgm:pt>
    <dgm:pt modelId="{7B0423AE-FBAF-4081-9EF0-A68F181A04BC}" type="pres">
      <dgm:prSet presAssocID="{1EF23B83-954A-4113-9043-67E9BCBD63DF}" presName="sibTrans" presStyleCnt="0"/>
      <dgm:spPr/>
    </dgm:pt>
    <dgm:pt modelId="{CBB2DC6C-ABE7-4375-AA34-230186E162AF}" type="pres">
      <dgm:prSet presAssocID="{E332FEFE-FCEC-4FD7-B9EF-1E470B5B7961}" presName="textNode" presStyleLbl="node1" presStyleIdx="3" presStyleCnt="5">
        <dgm:presLayoutVars>
          <dgm:bulletEnabled val="1"/>
        </dgm:presLayoutVars>
      </dgm:prSet>
      <dgm:spPr/>
      <dgm:t>
        <a:bodyPr/>
        <a:lstStyle/>
        <a:p>
          <a:endParaRPr lang="en-US"/>
        </a:p>
      </dgm:t>
    </dgm:pt>
    <dgm:pt modelId="{8494ED6B-FE8B-4932-81E0-A8D55C578429}" type="pres">
      <dgm:prSet presAssocID="{41FD87AF-294A-47B2-BC5D-E3D0FA2F117E}" presName="sibTrans" presStyleCnt="0"/>
      <dgm:spPr/>
    </dgm:pt>
    <dgm:pt modelId="{84E84F26-3121-44F0-A45B-049FE8E0167E}" type="pres">
      <dgm:prSet presAssocID="{EAE60A60-5E1E-4CEC-B055-CE3707B729D5}" presName="textNode" presStyleLbl="node1" presStyleIdx="4" presStyleCnt="5">
        <dgm:presLayoutVars>
          <dgm:bulletEnabled val="1"/>
        </dgm:presLayoutVars>
      </dgm:prSet>
      <dgm:spPr/>
      <dgm:t>
        <a:bodyPr/>
        <a:lstStyle/>
        <a:p>
          <a:endParaRPr lang="en-US"/>
        </a:p>
      </dgm:t>
    </dgm:pt>
  </dgm:ptLst>
  <dgm:cxnLst>
    <dgm:cxn modelId="{15D330EE-BD91-4272-992B-A44B7C41A0C8}" srcId="{449FCCCB-A4B3-4BC9-ACEE-2051662F3646}" destId="{EAE60A60-5E1E-4CEC-B055-CE3707B729D5}" srcOrd="4" destOrd="0" parTransId="{48CDAFBB-FC42-40DE-924E-A30ECECDCBD2}" sibTransId="{1E16E742-13D6-4007-B459-51A97D65F3DD}"/>
    <dgm:cxn modelId="{D6F2A5AC-978E-43AB-8312-CC84B70CAD95}" type="presOf" srcId="{03D03AE4-5D7A-4DDB-8E33-20B1763D79DD}" destId="{2EE186AB-98FA-4389-A6F6-ABA03E8FD547}" srcOrd="0" destOrd="0" presId="urn:microsoft.com/office/officeart/2005/8/layout/hProcess9"/>
    <dgm:cxn modelId="{BF030BD1-AECF-4F7B-B860-DC8A92C4957F}" type="presOf" srcId="{E332FEFE-FCEC-4FD7-B9EF-1E470B5B7961}" destId="{CBB2DC6C-ABE7-4375-AA34-230186E162AF}" srcOrd="0" destOrd="0" presId="urn:microsoft.com/office/officeart/2005/8/layout/hProcess9"/>
    <dgm:cxn modelId="{E304CCC9-2B95-4771-8E67-038B5154CA05}" srcId="{449FCCCB-A4B3-4BC9-ACEE-2051662F3646}" destId="{03D03AE4-5D7A-4DDB-8E33-20B1763D79DD}" srcOrd="0" destOrd="0" parTransId="{462C29C3-3CBF-4E42-8DC5-1817F4364D1E}" sibTransId="{989FDF22-3520-4019-B908-51D3B59ECB34}"/>
    <dgm:cxn modelId="{A8F95DFB-E2D2-4B5D-9931-BB3ACBA147A7}" srcId="{449FCCCB-A4B3-4BC9-ACEE-2051662F3646}" destId="{7F0375A9-CA64-46E8-B745-CC9B916CA54C}" srcOrd="1" destOrd="0" parTransId="{36F3EFE6-30FB-4C99-9E4D-0E988A8B7C80}" sibTransId="{7D1736AA-BA14-4F1E-80CF-A5373102C0B5}"/>
    <dgm:cxn modelId="{0037F1C2-CFC9-4809-9FE1-358FFCAAD204}" type="presOf" srcId="{7F0375A9-CA64-46E8-B745-CC9B916CA54C}" destId="{43D4EDBC-3618-40B4-AAAC-A4037410A3C1}" srcOrd="0" destOrd="0" presId="urn:microsoft.com/office/officeart/2005/8/layout/hProcess9"/>
    <dgm:cxn modelId="{2611616A-3D80-4206-A88E-B27832BE1374}" type="presOf" srcId="{40E63134-F0B8-4876-A41D-5BF79C75FB53}" destId="{11B25333-91F6-4FD6-BA94-8C7D019E3E98}" srcOrd="0" destOrd="0" presId="urn:microsoft.com/office/officeart/2005/8/layout/hProcess9"/>
    <dgm:cxn modelId="{A8C68D2A-255E-451C-8660-EB7A570FBDAA}" srcId="{449FCCCB-A4B3-4BC9-ACEE-2051662F3646}" destId="{40E63134-F0B8-4876-A41D-5BF79C75FB53}" srcOrd="2" destOrd="0" parTransId="{88097EA1-C385-4AE5-914B-9FC14CF09FD2}" sibTransId="{1EF23B83-954A-4113-9043-67E9BCBD63DF}"/>
    <dgm:cxn modelId="{14908CC2-B2D3-4C11-95B0-035BEF78866F}" type="presOf" srcId="{449FCCCB-A4B3-4BC9-ACEE-2051662F3646}" destId="{EEC656E1-1C25-4B47-A6A9-6168EEA6C962}" srcOrd="0" destOrd="0" presId="urn:microsoft.com/office/officeart/2005/8/layout/hProcess9"/>
    <dgm:cxn modelId="{06EC7794-34A9-4A33-A0A9-FB8E604F7945}" type="presOf" srcId="{EAE60A60-5E1E-4CEC-B055-CE3707B729D5}" destId="{84E84F26-3121-44F0-A45B-049FE8E0167E}" srcOrd="0" destOrd="0" presId="urn:microsoft.com/office/officeart/2005/8/layout/hProcess9"/>
    <dgm:cxn modelId="{8BF05BF4-1B5F-4DFB-A8BA-3E1368030EBD}" srcId="{449FCCCB-A4B3-4BC9-ACEE-2051662F3646}" destId="{E332FEFE-FCEC-4FD7-B9EF-1E470B5B7961}" srcOrd="3" destOrd="0" parTransId="{C09E3ACA-D188-46D4-A673-C210AD07B4E3}" sibTransId="{41FD87AF-294A-47B2-BC5D-E3D0FA2F117E}"/>
    <dgm:cxn modelId="{3A202F2F-A383-492E-BBAB-C4D3E445316A}" type="presParOf" srcId="{EEC656E1-1C25-4B47-A6A9-6168EEA6C962}" destId="{207B59BC-6043-4C68-BA38-A0F8C1089E75}" srcOrd="0" destOrd="0" presId="urn:microsoft.com/office/officeart/2005/8/layout/hProcess9"/>
    <dgm:cxn modelId="{D4F7A106-AA1D-4F92-9492-494E12E28FD0}" type="presParOf" srcId="{EEC656E1-1C25-4B47-A6A9-6168EEA6C962}" destId="{0A4CD917-0108-4F78-9B47-C5185AD8007D}" srcOrd="1" destOrd="0" presId="urn:microsoft.com/office/officeart/2005/8/layout/hProcess9"/>
    <dgm:cxn modelId="{442EEFAE-DFC2-449E-AAEF-6D4CBC4F4A85}" type="presParOf" srcId="{0A4CD917-0108-4F78-9B47-C5185AD8007D}" destId="{2EE186AB-98FA-4389-A6F6-ABA03E8FD547}" srcOrd="0" destOrd="0" presId="urn:microsoft.com/office/officeart/2005/8/layout/hProcess9"/>
    <dgm:cxn modelId="{5A1E9020-A011-46BB-A14E-03A007C2C857}" type="presParOf" srcId="{0A4CD917-0108-4F78-9B47-C5185AD8007D}" destId="{F41F5DA4-8329-4D4D-B293-F9102AC1AD20}" srcOrd="1" destOrd="0" presId="urn:microsoft.com/office/officeart/2005/8/layout/hProcess9"/>
    <dgm:cxn modelId="{38F741B5-DBCF-4E20-913D-4BD042FA613E}" type="presParOf" srcId="{0A4CD917-0108-4F78-9B47-C5185AD8007D}" destId="{43D4EDBC-3618-40B4-AAAC-A4037410A3C1}" srcOrd="2" destOrd="0" presId="urn:microsoft.com/office/officeart/2005/8/layout/hProcess9"/>
    <dgm:cxn modelId="{AF1375D8-F06F-4A60-AAF6-5E33F7CF1DF8}" type="presParOf" srcId="{0A4CD917-0108-4F78-9B47-C5185AD8007D}" destId="{D723BBF4-BD7A-4C98-BE77-EF991DF7CDC2}" srcOrd="3" destOrd="0" presId="urn:microsoft.com/office/officeart/2005/8/layout/hProcess9"/>
    <dgm:cxn modelId="{79623A6A-D9D7-45AD-9BB7-513B01FAB96D}" type="presParOf" srcId="{0A4CD917-0108-4F78-9B47-C5185AD8007D}" destId="{11B25333-91F6-4FD6-BA94-8C7D019E3E98}" srcOrd="4" destOrd="0" presId="urn:microsoft.com/office/officeart/2005/8/layout/hProcess9"/>
    <dgm:cxn modelId="{7BCA8D8D-469A-48CD-9999-3DCCE6E1BF01}" type="presParOf" srcId="{0A4CD917-0108-4F78-9B47-C5185AD8007D}" destId="{7B0423AE-FBAF-4081-9EF0-A68F181A04BC}" srcOrd="5" destOrd="0" presId="urn:microsoft.com/office/officeart/2005/8/layout/hProcess9"/>
    <dgm:cxn modelId="{8FF718A6-2658-48C8-BDCA-DC9218981F21}" type="presParOf" srcId="{0A4CD917-0108-4F78-9B47-C5185AD8007D}" destId="{CBB2DC6C-ABE7-4375-AA34-230186E162AF}" srcOrd="6" destOrd="0" presId="urn:microsoft.com/office/officeart/2005/8/layout/hProcess9"/>
    <dgm:cxn modelId="{96BA0A53-D613-43BE-B24A-B11195D8D20C}" type="presParOf" srcId="{0A4CD917-0108-4F78-9B47-C5185AD8007D}" destId="{8494ED6B-FE8B-4932-81E0-A8D55C578429}" srcOrd="7" destOrd="0" presId="urn:microsoft.com/office/officeart/2005/8/layout/hProcess9"/>
    <dgm:cxn modelId="{0DE9BF55-E599-4ADA-8071-A729478B6F41}" type="presParOf" srcId="{0A4CD917-0108-4F78-9B47-C5185AD8007D}" destId="{84E84F26-3121-44F0-A45B-049FE8E0167E}"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5A0EBF-168E-4B53-9E43-62D373E0B8FA}" type="datetimeFigureOut">
              <a:rPr lang="en-US" smtClean="0"/>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CA3E35-6D37-444A-80FD-D32C5CF5CBF7}" type="slidenum">
              <a:rPr lang="en-US" smtClean="0"/>
              <a:t>‹#›</a:t>
            </a:fld>
            <a:endParaRPr lang="en-US"/>
          </a:p>
        </p:txBody>
      </p:sp>
    </p:spTree>
    <p:extLst>
      <p:ext uri="{BB962C8B-B14F-4D97-AF65-F5344CB8AC3E}">
        <p14:creationId xmlns:p14="http://schemas.microsoft.com/office/powerpoint/2010/main" val="1540598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rgbClr val="0048B9"/>
                </a:solidFill>
                <a:latin typeface="Arial" pitchFamily="34" charset="0"/>
              </a:defRPr>
            </a:lvl1pPr>
            <a:lvl2pPr marL="742950" indent="-285750" defTabSz="930275" eaLnBrk="0" hangingPunct="0">
              <a:defRPr>
                <a:solidFill>
                  <a:srgbClr val="0048B9"/>
                </a:solidFill>
                <a:latin typeface="Arial" pitchFamily="34" charset="0"/>
              </a:defRPr>
            </a:lvl2pPr>
            <a:lvl3pPr marL="1143000" indent="-228600" defTabSz="930275" eaLnBrk="0" hangingPunct="0">
              <a:defRPr>
                <a:solidFill>
                  <a:srgbClr val="0048B9"/>
                </a:solidFill>
                <a:latin typeface="Arial" pitchFamily="34" charset="0"/>
              </a:defRPr>
            </a:lvl3pPr>
            <a:lvl4pPr marL="1600200" indent="-228600" defTabSz="930275" eaLnBrk="0" hangingPunct="0">
              <a:defRPr>
                <a:solidFill>
                  <a:srgbClr val="0048B9"/>
                </a:solidFill>
                <a:latin typeface="Arial" pitchFamily="34" charset="0"/>
              </a:defRPr>
            </a:lvl4pPr>
            <a:lvl5pPr marL="2057400" indent="-228600" defTabSz="930275" eaLnBrk="0" hangingPunct="0">
              <a:defRPr>
                <a:solidFill>
                  <a:srgbClr val="0048B9"/>
                </a:solidFill>
                <a:latin typeface="Arial" pitchFamily="34" charset="0"/>
              </a:defRPr>
            </a:lvl5pPr>
            <a:lvl6pPr marL="2514600" indent="-228600" defTabSz="930275"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0275"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0275"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0275"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hangingPunct="1"/>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endParaRPr lang="en-US"/>
          </a:p>
        </p:txBody>
      </p:sp>
    </p:spTree>
    <p:extLst>
      <p:ext uri="{BB962C8B-B14F-4D97-AF65-F5344CB8AC3E}">
        <p14:creationId xmlns:p14="http://schemas.microsoft.com/office/powerpoint/2010/main" val="319587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34819" name="Rectangle 2"/>
          <p:cNvSpPr>
            <a:spLocks noGrp="1" noRot="1" noChangeAspect="1" noChangeArrowheads="1" noTextEdit="1"/>
          </p:cNvSpPr>
          <p:nvPr>
            <p:ph type="sldImg"/>
          </p:nvPr>
        </p:nvSpPr>
        <p:spPr>
          <a:xfrm>
            <a:off x="1049338" y="687050"/>
            <a:ext cx="4737100" cy="3494582"/>
          </a:xfrm>
          <a:ln/>
        </p:spPr>
      </p:sp>
      <p:sp>
        <p:nvSpPr>
          <p:cNvPr id="34820" name="Rectangle 3"/>
          <p:cNvSpPr>
            <a:spLocks noGrp="1" noChangeArrowheads="1"/>
          </p:cNvSpPr>
          <p:nvPr>
            <p:ph type="body" idx="1"/>
          </p:nvPr>
        </p:nvSpPr>
        <p:spPr>
          <a:xfrm>
            <a:off x="608013" y="4570439"/>
            <a:ext cx="5789612" cy="3886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7388"/>
            <a:ext cx="4570413" cy="3427412"/>
          </a:xfrm>
          <a:ln/>
        </p:spPr>
      </p:sp>
      <p:sp>
        <p:nvSpPr>
          <p:cNvPr id="35843" name="Rectangle 3"/>
          <p:cNvSpPr>
            <a:spLocks noGrp="1" noChangeArrowheads="1"/>
          </p:cNvSpPr>
          <p:nvPr>
            <p:ph type="body" idx="1"/>
          </p:nvPr>
        </p:nvSpPr>
        <p:spPr>
          <a:xfrm>
            <a:off x="685800" y="4344025"/>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59416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404033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3177453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8" y="4209143"/>
            <a:ext cx="5486400" cy="4126043"/>
          </a:xfrm>
        </p:spPr>
        <p:txBody>
          <a:bodyPr>
            <a:noAutofit/>
          </a:bodyPr>
          <a:lstStyle/>
          <a:p>
            <a:r>
              <a:rPr lang="en-US" sz="1600" dirty="0"/>
              <a:t>The new electric-drive cars, like the Nissan Leaf or plug-ins like the Chevy Volt, give us game changing options so that we may keep our capital in the state, increase economic activity produce high-wage jobs all at less cost than we pay today.  Currently, 26% of all Florida vehicles are small cars primarily driven from home to work and back to home.   If all small cars in Florida were electric or plug-in hybrid, we would save 1.4 billion gallons of gasoline.  We will have to pay for the small car’s electricity, but this change will still save $</a:t>
            </a:r>
            <a:r>
              <a:rPr lang="en-US" sz="1600" dirty="0" smtClean="0"/>
              <a:t>2.6 </a:t>
            </a:r>
            <a:r>
              <a:rPr lang="en-US" sz="1600" dirty="0"/>
              <a:t>billion in net fuel costs per year. This change to electric vehicles will require Florida to generate  15 billion more kWh (15 </a:t>
            </a:r>
            <a:r>
              <a:rPr lang="en-US" sz="1600" dirty="0" err="1"/>
              <a:t>TWh</a:t>
            </a:r>
            <a:r>
              <a:rPr lang="en-US" sz="1600" dirty="0"/>
              <a:t>) per year – the equivalent of  more than four large electric power </a:t>
            </a:r>
            <a:r>
              <a:rPr lang="en-US" sz="1600" dirty="0" smtClean="0"/>
              <a:t>plants ( more</a:t>
            </a:r>
            <a:r>
              <a:rPr lang="en-US" sz="1600" baseline="0" dirty="0" smtClean="0"/>
              <a:t> than 4 </a:t>
            </a:r>
            <a:r>
              <a:rPr lang="en-US" sz="1600" dirty="0" smtClean="0"/>
              <a:t>500 MW coal plants in size) .  </a:t>
            </a:r>
            <a:endParaRPr lang="en-US" sz="1600" dirty="0"/>
          </a:p>
          <a:p>
            <a:endParaRPr lang="en-US" sz="600" i="1" dirty="0"/>
          </a:p>
          <a:p>
            <a:r>
              <a:rPr lang="en-US" sz="1600" i="1" dirty="0"/>
              <a:t>While the electric cars have a higher upfront cost the total cost of car ownership for the electric car is equal that of a similar gasoline car at the end of 5 years.</a:t>
            </a:r>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19515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28700"/>
          </a:xfrm>
        </p:spPr>
        <p:txBody>
          <a:bodyPr>
            <a:normAutofit fontScale="85000" lnSpcReduction="20000"/>
          </a:bodyPr>
          <a:lstStyle/>
          <a:p>
            <a:pPr defTabSz="914276">
              <a:defRPr/>
            </a:pPr>
            <a:r>
              <a:rPr lang="en-US" sz="1600" dirty="0"/>
              <a:t>So where does Florida get this 15 </a:t>
            </a:r>
            <a:r>
              <a:rPr lang="en-US" sz="1600" dirty="0" err="1"/>
              <a:t>TWh</a:t>
            </a:r>
            <a:r>
              <a:rPr lang="en-US" sz="1600" dirty="0"/>
              <a:t> of electricity?.  The best place for a homeowner is out of your house.  Using a 1600 square-foot prototypical existing central Florida home, the authors have performed a cost optimization analysis of retrofit energy and cost savings.  This prototypical home uses $2,350 of electricity per year (Base case in the above figure). The figure shows a net savings of $446 per year if all of the energy savings options are implemented. It is important to point out that the cost savings are net of the costs of paying for the improvements through a 30 year mortgage at competitive market interest rates. These net savings represent actual cash that goes directly into the pocket of the homeowner.  If after all the efficiency measures are used and the homeowner purchases 5 kW of PV the net savings is still more than $100 per year.  </a:t>
            </a:r>
          </a:p>
          <a:p>
            <a:endParaRPr lang="en-US" dirty="0"/>
          </a:p>
          <a:p>
            <a:endParaRPr lang="en-US" dirty="0"/>
          </a:p>
          <a:p>
            <a:r>
              <a:rPr lang="en-US" i="1" dirty="0"/>
              <a:t>The analysis is conducted using a new in-house cost optimization module to the </a:t>
            </a:r>
            <a:r>
              <a:rPr lang="en-US" i="1" dirty="0" err="1"/>
              <a:t>EnergyGauge</a:t>
            </a:r>
            <a:r>
              <a:rPr lang="en-US" i="1" dirty="0"/>
              <a:t> USA software. The cost optimization module conducts the analysis over a specified life cycle analysis period (in this case 30 years) using standard mortgage terms (30 years at 6%) full replacement cost for items with lifetimes less than the analysis period, a general inflation rate of 2.6%, which is consistent with the average annual rate of change in the CPI during the past 10 years, a discount rate of 4.6% (2% greater than the general inflation rate) and a fuel inflation rate of 5.0%, which is again supported by the average annual change in fuel costs during the past 10 years. The maintenance costs for the improvements and their remaining salvage value at the end of the analysis period are also considered by the cost optimization analysis. The analysis is iterative in nature, whereby all of the candidate options for improvement (in this case about 45) are individually included in the original home (the “base” home) with the results ranked by their present value savings-to-investment ratio (SIR). The improvement with the largest SIR is then added to the base home to create a new base and the remaining improvement options are all reevaluated against this revised base home to find the next highest ranked SIR. This iterative process is repeated multiple times until all options with SIR greater than unity have been exhausted. In the above example, it required more than 250 individual annual home energy simulations to select the 13 improvements contained in the figure.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433431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76">
              <a:defRPr/>
            </a:pPr>
            <a:r>
              <a:rPr lang="en-US" sz="1800" dirty="0"/>
              <a:t>Let us look at Florida Manufacturing Jobs as a Tale of Two Salad Bowls. The $10.00 bowl made in Florida using Florida materials keeps all the money and the jobs in Florida .  The $9.50 bowl imported from China manufactured by Chinese using Chinese materials sends most of the money and the jobs to China.  When Floridians purchase a salad bowl which purchase is best for Florida???</a:t>
            </a: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12746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8" y="4209143"/>
            <a:ext cx="5486400" cy="4114800"/>
          </a:xfrm>
        </p:spPr>
        <p:txBody>
          <a:bodyPr>
            <a:normAutofit lnSpcReduction="10000"/>
          </a:bodyPr>
          <a:lstStyle/>
          <a:p>
            <a:r>
              <a:rPr lang="en-US" sz="1800" dirty="0"/>
              <a:t>Florida imports almost all of its energy resources.  The citizens of Florida pay $27 billion for electricity and $30 billion for gasoline for a total of $57 billion per year.  This compares to our state budget of $70 billion per year.  But unlike our state budget where almost all of the funds are spent in Florida about half of the $57 billion spent on imported energy resources leaves the state.  We are faced with two energy challenges – How can Florida reduce its imported energy costs and how can Florida’s electricity and transportation fuel be manufactured in Florida?  In other words, can we design an energy future which allows Florida to keep our capital in the state, increasing economic activity and producing high-wage jobs.  I believe we can and I would like to share such a vision.</a:t>
            </a: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1735440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lnSpc>
                <a:spcPct val="80000"/>
              </a:lnSpc>
              <a:spcBef>
                <a:spcPct val="0"/>
              </a:spcBef>
              <a:spcAft>
                <a:spcPct val="0"/>
              </a:spcAft>
            </a:pPr>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153988" y="4203492"/>
            <a:ext cx="6704012" cy="4721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31" tIns="46568" rIns="93131" bIns="46568"/>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938" y="4209144"/>
            <a:ext cx="5486400" cy="4226938"/>
          </a:xfrm>
        </p:spPr>
        <p:txBody>
          <a:bodyPr>
            <a:normAutofit fontScale="92500" lnSpcReduction="20000"/>
          </a:bodyPr>
          <a:lstStyle/>
          <a:p>
            <a:pPr defTabSz="914276">
              <a:defRPr/>
            </a:pPr>
            <a:r>
              <a:rPr lang="en-US" sz="1800" dirty="0"/>
              <a:t>The cost of residential photovoltaic electricity in Florida is equivalent to $</a:t>
            </a:r>
            <a:r>
              <a:rPr lang="en-US" sz="1800" dirty="0" smtClean="0"/>
              <a:t>1.08 </a:t>
            </a:r>
            <a:r>
              <a:rPr lang="en-US" sz="1800" dirty="0"/>
              <a:t>per gallon gasoline!  So you could own your own fueling station on your roof that allows you to drive your electric car at the equivalent gasoline price of $</a:t>
            </a:r>
            <a:r>
              <a:rPr lang="en-US" sz="1800" dirty="0" smtClean="0"/>
              <a:t>1.08 </a:t>
            </a:r>
            <a:r>
              <a:rPr lang="en-US" sz="1800" dirty="0"/>
              <a:t>per gallon.  </a:t>
            </a:r>
            <a:r>
              <a:rPr lang="en-US" sz="1800" dirty="0" smtClean="0"/>
              <a:t>About one-third the </a:t>
            </a:r>
            <a:r>
              <a:rPr lang="en-US" sz="1800" dirty="0"/>
              <a:t>cost that you are paying today!  It should be clear that </a:t>
            </a:r>
            <a:r>
              <a:rPr lang="en-US" sz="1800" u="sng" dirty="0"/>
              <a:t>renewable energy made in Florida is not too expensive!  It is gasoline that is too expensive</a:t>
            </a:r>
            <a:r>
              <a:rPr lang="en-US" sz="1800" dirty="0"/>
              <a:t>! So while we may never see $2 per gallon gasoline again, you can drive an electric car powered by PV manufactured in Florida at an equivalent cost of $</a:t>
            </a:r>
            <a:r>
              <a:rPr lang="en-US" sz="1800" dirty="0" smtClean="0"/>
              <a:t>1.08 </a:t>
            </a:r>
            <a:r>
              <a:rPr lang="en-US" sz="1800" dirty="0"/>
              <a:t>per gallon while keeping all the money in Florida.</a:t>
            </a:r>
          </a:p>
          <a:p>
            <a:pPr defTabSz="914276">
              <a:defRPr/>
            </a:pPr>
            <a:endParaRPr lang="en-US" sz="1800" dirty="0"/>
          </a:p>
          <a:p>
            <a:pPr defTabSz="914276">
              <a:defRPr/>
            </a:pPr>
            <a:r>
              <a:rPr lang="en-US" sz="1800" dirty="0"/>
              <a:t>The efficiency of the average vehicle (cars and light trucks) on the road is 25 mpg and the efficiency of the electric car is 3 miles per kWh.  At $3.25 per gallon and </a:t>
            </a:r>
            <a:r>
              <a:rPr lang="en-US" sz="1800" dirty="0" smtClean="0"/>
              <a:t>13 </a:t>
            </a:r>
            <a:r>
              <a:rPr lang="en-US" sz="1800" dirty="0"/>
              <a:t>cents per kWh for PV electricity from your roof, the gasoline car costs 13 cents per mile to drive while the electric car costs </a:t>
            </a:r>
            <a:r>
              <a:rPr lang="en-US" sz="1800" dirty="0" smtClean="0"/>
              <a:t>4.3 </a:t>
            </a:r>
            <a:r>
              <a:rPr lang="en-US" sz="1800" dirty="0"/>
              <a:t>cents per mile.  Annual driving costs are reduced from $1,560 per year to </a:t>
            </a:r>
            <a:r>
              <a:rPr lang="en-US" sz="1800" dirty="0" smtClean="0"/>
              <a:t>$520 </a:t>
            </a:r>
            <a:r>
              <a:rPr lang="en-US" sz="1800" dirty="0"/>
              <a:t>per year.   </a:t>
            </a:r>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227132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1710743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4206295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1365803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460693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828510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a:cs typeface="ＭＳ Ｐゴシック"/>
              </a:rPr>
              <a:t>Investing today in Renewable Energy and Green Jobs will cost us less than doing nothing! </a:t>
            </a:r>
          </a:p>
          <a:p>
            <a:endParaRPr lang="en-US" dirty="0"/>
          </a:p>
        </p:txBody>
      </p:sp>
      <p:sp>
        <p:nvSpPr>
          <p:cNvPr id="4" name="Slide Number Placeholder 3"/>
          <p:cNvSpPr>
            <a:spLocks noGrp="1"/>
          </p:cNvSpPr>
          <p:nvPr>
            <p:ph type="sldNum" sz="quarter" idx="10"/>
          </p:nvPr>
        </p:nvSpPr>
        <p:spPr/>
        <p:txBody>
          <a:bodyPr/>
          <a:lstStyle/>
          <a:p>
            <a:fld id="{6FB45C9E-FD86-490B-8F7A-56ABF90AE251}"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ICLEI is an international membership association of local government working on climate protection and sustainability. Globally, ICLEI has over 1200, 550+ of which are from the U.S. Our membership represents all types and all sizes of local governments, from tribes and cities, to counties, boroughs and villages. In the U.S. ICLEI USA’s membership represents over 1/3 of the total US population --- clearly demonstrating the massive opportunity that ICLEI member communities have to significantly impact climate protection and sustainability. </a:t>
            </a:r>
          </a:p>
          <a:p>
            <a:endParaRPr lang="en-US" smtClean="0"/>
          </a:p>
          <a:p>
            <a:r>
              <a:rPr lang="en-US" smtClean="0"/>
              <a:t>At ICLEI USA, our mission is to build, serve, and drive a movement of local governments to advance deep reductions in greenhouse gas emissions and achieve tangible improvements in local sustainability. The way we accomplish this is by providing tools, resources, networking opportunities, trainings, guidance, and peer-to-peer information exchange in four programmatic areas: climate mitigation; climate adaptation; renewable energy; and sustainability. </a:t>
            </a:r>
          </a:p>
          <a:p>
            <a:r>
              <a:rPr lang="en-US" smtClean="0"/>
              <a:t/>
            </a:r>
            <a:br>
              <a:rPr lang="en-US" smtClean="0"/>
            </a:b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ICLEI is an international membership association of local government working on climate protection and sustainability. Globally, ICLEI has over 1200, 550+ of which are from the U.S. Our membership represents all types and all sizes of local governments, from tribes and cities, to counties, boroughs and villages. In the U.S. ICLEI USA’s membership represents over 1/3 of the total US population --- clearly demonstrating the massive opportunity that ICLEI member communities have to significantly impact climate protection and sustainability. </a:t>
            </a:r>
          </a:p>
          <a:p>
            <a:endParaRPr lang="en-US" dirty="0" smtClean="0"/>
          </a:p>
          <a:p>
            <a:r>
              <a:rPr lang="en-US" dirty="0" smtClean="0"/>
              <a:t>At ICLEI USA, our mission is to build, serve, and drive a movement of local governments to advance deep reductions in greenhouse gas emissions and achieve tangible improvements in local sustainability. The way we accomplish this is by providing tools, resources, networking opportunities, trainings, guidance, and peer-to-peer information exchange in four programmatic areas: climate mitigation; climate adaptation; renewable energy; and sustainability. </a:t>
            </a:r>
          </a:p>
          <a:p>
            <a:r>
              <a:rPr lang="en-US" dirty="0" smtClean="0"/>
              <a:t/>
            </a:r>
            <a:br>
              <a:rPr lang="en-US" dirty="0" smtClean="0"/>
            </a:b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7" rIns="93128" bIns="46567"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5603" name="Rectangle 2"/>
          <p:cNvSpPr>
            <a:spLocks noGrp="1" noRot="1" noChangeAspec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xfrm>
            <a:off x="153988" y="4201931"/>
            <a:ext cx="6704012" cy="4723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7" rIns="93128" bIns="46567"/>
          <a:lstStyle/>
          <a:p>
            <a:endParaRPr lang="en-US"/>
          </a:p>
        </p:txBody>
      </p:sp>
      <p:sp>
        <p:nvSpPr>
          <p:cNvPr id="25605"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7" rIns="93128" bIns="46567"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alpha val="65490"/>
              </a:srgbClr>
            </a:solidFill>
            <a:prstDash val="solid"/>
            <a:miter/>
            <a:headEnd type="none" w="med" len="med"/>
            <a:tailEnd type="none" w="med" len="med"/>
          </a:ln>
        </p:spPr>
      </p:sp>
      <p:sp>
        <p:nvSpPr>
          <p:cNvPr id="337" name="Shape 337"/>
          <p:cNvSpPr txBox="1">
            <a:spLocks noGrp="1"/>
          </p:cNvSpPr>
          <p:nvPr>
            <p:ph type="body" idx="1"/>
          </p:nvPr>
        </p:nvSpPr>
        <p:spPr>
          <a:xfrm>
            <a:off x="686269" y="4344228"/>
            <a:ext cx="5485463" cy="275405"/>
          </a:xfrm>
          <a:prstGeom prst="rect">
            <a:avLst/>
          </a:prstGeom>
          <a:noFill/>
          <a:ln>
            <a:noFill/>
          </a:ln>
        </p:spPr>
        <p:txBody>
          <a:bodyPr lIns="92204" tIns="46090" rIns="92204" bIns="46090" anchor="t" anchorCtr="0">
            <a:spAutoFit/>
          </a:bodyPr>
          <a:lstStyle/>
          <a:p>
            <a:endParaRPr/>
          </a:p>
        </p:txBody>
      </p:sp>
      <p:sp>
        <p:nvSpPr>
          <p:cNvPr id="338" name="Shape 338"/>
          <p:cNvSpPr/>
          <p:nvPr/>
        </p:nvSpPr>
        <p:spPr>
          <a:xfrm>
            <a:off x="3884560" y="8851344"/>
            <a:ext cx="2972268" cy="290583"/>
          </a:xfrm>
          <a:prstGeom prst="rect">
            <a:avLst/>
          </a:prstGeom>
          <a:noFill/>
          <a:ln>
            <a:noFill/>
          </a:ln>
        </p:spPr>
        <p:txBody>
          <a:bodyPr lIns="92204" tIns="46090" rIns="92204" bIns="46090" anchor="b" anchorCtr="0">
            <a:spAutoFit/>
          </a:bodyPr>
          <a:lstStyle/>
          <a:p>
            <a:pPr algn="r" defTabSz="450022" fontAlgn="base">
              <a:spcBef>
                <a:spcPct val="0"/>
              </a:spcBef>
              <a:spcAft>
                <a:spcPct val="0"/>
              </a:spcAft>
              <a:buSzPct val="25000"/>
            </a:pPr>
            <a:r>
              <a:rPr lang="x-none" sz="1300">
                <a:solidFill>
                  <a:prstClr val="black"/>
                </a:solidFill>
                <a:latin typeface="Arial"/>
                <a:ea typeface="Arial"/>
                <a:cs typeface="Arial"/>
                <a:sym typeface="Arial"/>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alpha val="65490"/>
              </a:srgbClr>
            </a:solidFill>
            <a:prstDash val="solid"/>
            <a:miter/>
            <a:headEnd type="none" w="med" len="med"/>
            <a:tailEnd type="none" w="med" len="med"/>
          </a:ln>
        </p:spPr>
      </p:sp>
      <p:sp>
        <p:nvSpPr>
          <p:cNvPr id="337" name="Shape 337"/>
          <p:cNvSpPr txBox="1">
            <a:spLocks noGrp="1"/>
          </p:cNvSpPr>
          <p:nvPr>
            <p:ph type="body" idx="1"/>
          </p:nvPr>
        </p:nvSpPr>
        <p:spPr>
          <a:xfrm>
            <a:off x="686269" y="4344228"/>
            <a:ext cx="5485463" cy="275405"/>
          </a:xfrm>
          <a:prstGeom prst="rect">
            <a:avLst/>
          </a:prstGeom>
          <a:noFill/>
          <a:ln>
            <a:noFill/>
          </a:ln>
        </p:spPr>
        <p:txBody>
          <a:bodyPr lIns="92204" tIns="46090" rIns="92204" bIns="46090" anchor="t" anchorCtr="0">
            <a:spAutoFit/>
          </a:bodyPr>
          <a:lstStyle/>
          <a:p>
            <a:endParaRPr/>
          </a:p>
        </p:txBody>
      </p:sp>
      <p:sp>
        <p:nvSpPr>
          <p:cNvPr id="338" name="Shape 338"/>
          <p:cNvSpPr/>
          <p:nvPr/>
        </p:nvSpPr>
        <p:spPr>
          <a:xfrm>
            <a:off x="3884560" y="8851344"/>
            <a:ext cx="2972268" cy="290583"/>
          </a:xfrm>
          <a:prstGeom prst="rect">
            <a:avLst/>
          </a:prstGeom>
          <a:noFill/>
          <a:ln>
            <a:noFill/>
          </a:ln>
        </p:spPr>
        <p:txBody>
          <a:bodyPr lIns="92204" tIns="46090" rIns="92204" bIns="46090" anchor="b" anchorCtr="0">
            <a:spAutoFit/>
          </a:bodyPr>
          <a:lstStyle/>
          <a:p>
            <a:pPr algn="r" defTabSz="450022" fontAlgn="base">
              <a:spcBef>
                <a:spcPct val="0"/>
              </a:spcBef>
              <a:spcAft>
                <a:spcPct val="0"/>
              </a:spcAft>
              <a:buSzPct val="25000"/>
            </a:pPr>
            <a:r>
              <a:rPr lang="x-none" sz="1300">
                <a:solidFill>
                  <a:prstClr val="black"/>
                </a:solidFill>
                <a:latin typeface="Arial"/>
                <a:ea typeface="Arial"/>
                <a:cs typeface="Arial"/>
                <a:sym typeface="Arial"/>
              </a:rPr>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start by taking a look at the state of the solar industry in the US and in the region. The US is currently 5</a:t>
            </a:r>
            <a:r>
              <a:rPr lang="en-US" baseline="30000" dirty="0" smtClean="0"/>
              <a:t>th</a:t>
            </a:r>
            <a:r>
              <a:rPr lang="en-US" baseline="0" dirty="0" smtClean="0"/>
              <a:t> in the world in total installed capacity, behind Germany, Italy, Japan, and Spain.</a:t>
            </a:r>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50</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Additionally,</a:t>
            </a:r>
            <a:r>
              <a:rPr lang="en-US" baseline="0" dirty="0" smtClean="0"/>
              <a:t> </a:t>
            </a:r>
            <a:r>
              <a:rPr lang="en-US" dirty="0" smtClean="0"/>
              <a:t>Germany’s market share</a:t>
            </a:r>
            <a:r>
              <a:rPr lang="en-US" baseline="0" dirty="0" smtClean="0"/>
              <a:t> is growing and a much more rapid pace than the US. While the US has a total installed solar capacity </a:t>
            </a:r>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51</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1549633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remaining</a:t>
            </a:r>
            <a:r>
              <a:rPr lang="en-US" baseline="0" dirty="0" smtClean="0"/>
              <a:t> 50% of the costs are commonly grouped together as “soft costs”. These soft costs include the cost of handling processes such as permitting and interconnect, marketing costs including customer acquisition, and installation costs including design, financing, and labor costs. </a:t>
            </a:r>
          </a:p>
          <a:p>
            <a:endParaRPr lang="en-US" baseline="0" dirty="0" smtClean="0"/>
          </a:p>
          <a:p>
            <a:r>
              <a:rPr lang="en-US" baseline="0" dirty="0" smtClean="0"/>
              <a:t>In the US, we pay a significant premium on these solar soft costs.</a:t>
            </a:r>
          </a:p>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56</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58</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59</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60</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7" rIns="93128" bIns="46567"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6627"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6628"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6" rIns="94005" bIns="47006" anchor="b"/>
          <a:lstStyle>
            <a:lvl1pPr defTabSz="941388" eaLnBrk="0" hangingPunct="0">
              <a:defRPr>
                <a:solidFill>
                  <a:srgbClr val="0048B9"/>
                </a:solidFill>
                <a:latin typeface="Arial" pitchFamily="34" charset="0"/>
              </a:defRPr>
            </a:lvl1pPr>
            <a:lvl2pPr marL="742950" indent="-285750" defTabSz="941388" eaLnBrk="0" hangingPunct="0">
              <a:defRPr>
                <a:solidFill>
                  <a:srgbClr val="0048B9"/>
                </a:solidFill>
                <a:latin typeface="Arial" pitchFamily="34" charset="0"/>
              </a:defRPr>
            </a:lvl2pPr>
            <a:lvl3pPr marL="1143000" indent="-228600" defTabSz="941388" eaLnBrk="0" hangingPunct="0">
              <a:defRPr>
                <a:solidFill>
                  <a:srgbClr val="0048B9"/>
                </a:solidFill>
                <a:latin typeface="Arial" pitchFamily="34" charset="0"/>
              </a:defRPr>
            </a:lvl3pPr>
            <a:lvl4pPr marL="1600200" indent="-228600" defTabSz="941388" eaLnBrk="0" hangingPunct="0">
              <a:defRPr>
                <a:solidFill>
                  <a:srgbClr val="0048B9"/>
                </a:solidFill>
                <a:latin typeface="Arial" pitchFamily="34" charset="0"/>
              </a:defRPr>
            </a:lvl4pPr>
            <a:lvl5pPr marL="2057400" indent="-228600" defTabSz="941388" eaLnBrk="0" hangingPunct="0">
              <a:defRPr>
                <a:solidFill>
                  <a:srgbClr val="0048B9"/>
                </a:solidFill>
                <a:latin typeface="Arial" pitchFamily="34" charset="0"/>
              </a:defRPr>
            </a:lvl5pPr>
            <a:lvl6pPr marL="25146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6629"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6" rIns="94005" bIns="47006" anchor="b"/>
          <a:lstStyle>
            <a:lvl1pPr defTabSz="941388" eaLnBrk="0" hangingPunct="0">
              <a:defRPr>
                <a:solidFill>
                  <a:srgbClr val="0048B9"/>
                </a:solidFill>
                <a:latin typeface="Arial" pitchFamily="34" charset="0"/>
              </a:defRPr>
            </a:lvl1pPr>
            <a:lvl2pPr marL="742950" indent="-285750" defTabSz="941388" eaLnBrk="0" hangingPunct="0">
              <a:defRPr>
                <a:solidFill>
                  <a:srgbClr val="0048B9"/>
                </a:solidFill>
                <a:latin typeface="Arial" pitchFamily="34" charset="0"/>
              </a:defRPr>
            </a:lvl2pPr>
            <a:lvl3pPr marL="1143000" indent="-228600" defTabSz="941388" eaLnBrk="0" hangingPunct="0">
              <a:defRPr>
                <a:solidFill>
                  <a:srgbClr val="0048B9"/>
                </a:solidFill>
                <a:latin typeface="Arial" pitchFamily="34" charset="0"/>
              </a:defRPr>
            </a:lvl3pPr>
            <a:lvl4pPr marL="1600200" indent="-228600" defTabSz="941388" eaLnBrk="0" hangingPunct="0">
              <a:defRPr>
                <a:solidFill>
                  <a:srgbClr val="0048B9"/>
                </a:solidFill>
                <a:latin typeface="Arial" pitchFamily="34" charset="0"/>
              </a:defRPr>
            </a:lvl4pPr>
            <a:lvl5pPr marL="2057400" indent="-228600" defTabSz="941388" eaLnBrk="0" hangingPunct="0">
              <a:defRPr>
                <a:solidFill>
                  <a:srgbClr val="0048B9"/>
                </a:solidFill>
                <a:latin typeface="Arial" pitchFamily="34" charset="0"/>
              </a:defRPr>
            </a:lvl5pPr>
            <a:lvl6pPr marL="25146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6630" name="Rectangle 2"/>
          <p:cNvSpPr>
            <a:spLocks noGrp="1" noRot="1" noChangeAspect="1" noChangeArrowheads="1" noTextEdit="1"/>
          </p:cNvSpPr>
          <p:nvPr>
            <p:ph type="sldImg"/>
          </p:nvPr>
        </p:nvSpPr>
        <p:spPr>
          <a:xfrm>
            <a:off x="1144588" y="685800"/>
            <a:ext cx="4572000" cy="3429000"/>
          </a:xfrm>
          <a:ln/>
        </p:spPr>
      </p:sp>
      <p:sp>
        <p:nvSpPr>
          <p:cNvPr id="26631" name="Slide Number Placeholder 3"/>
          <p:cNvSpPr txBox="1">
            <a:spLocks noGrp="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05" tIns="47006" rIns="94005" bIns="47006" anchor="b"/>
          <a:lstStyle>
            <a:lvl1pPr defTabSz="941388" eaLnBrk="0" hangingPunct="0">
              <a:defRPr>
                <a:solidFill>
                  <a:srgbClr val="0048B9"/>
                </a:solidFill>
                <a:latin typeface="Arial" pitchFamily="34" charset="0"/>
              </a:defRPr>
            </a:lvl1pPr>
            <a:lvl2pPr marL="742950" indent="-285750" defTabSz="941388" eaLnBrk="0" hangingPunct="0">
              <a:defRPr>
                <a:solidFill>
                  <a:srgbClr val="0048B9"/>
                </a:solidFill>
                <a:latin typeface="Arial" pitchFamily="34" charset="0"/>
              </a:defRPr>
            </a:lvl2pPr>
            <a:lvl3pPr marL="1143000" indent="-228600" defTabSz="941388" eaLnBrk="0" hangingPunct="0">
              <a:defRPr>
                <a:solidFill>
                  <a:srgbClr val="0048B9"/>
                </a:solidFill>
                <a:latin typeface="Arial" pitchFamily="34" charset="0"/>
              </a:defRPr>
            </a:lvl3pPr>
            <a:lvl4pPr marL="1600200" indent="-228600" defTabSz="941388" eaLnBrk="0" hangingPunct="0">
              <a:defRPr>
                <a:solidFill>
                  <a:srgbClr val="0048B9"/>
                </a:solidFill>
                <a:latin typeface="Arial" pitchFamily="34" charset="0"/>
              </a:defRPr>
            </a:lvl4pPr>
            <a:lvl5pPr marL="2057400" indent="-228600" defTabSz="941388" eaLnBrk="0" hangingPunct="0">
              <a:defRPr>
                <a:solidFill>
                  <a:srgbClr val="0048B9"/>
                </a:solidFill>
                <a:latin typeface="Arial" pitchFamily="34" charset="0"/>
              </a:defRPr>
            </a:lvl5pPr>
            <a:lvl6pPr marL="25146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41388"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6632" name="Notes Placeholder 7"/>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28" tIns="46567" rIns="93128" bIns="46567"/>
          <a:lstStyle/>
          <a:p>
            <a:pPr>
              <a:buFontTx/>
              <a:buNone/>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alpha val="65490"/>
              </a:srgbClr>
            </a:solidFill>
            <a:prstDash val="solid"/>
            <a:miter/>
            <a:headEnd type="none" w="med" len="med"/>
            <a:tailEnd type="none" w="med" len="med"/>
          </a:ln>
        </p:spPr>
      </p:sp>
      <p:sp>
        <p:nvSpPr>
          <p:cNvPr id="337" name="Shape 337"/>
          <p:cNvSpPr txBox="1">
            <a:spLocks noGrp="1"/>
          </p:cNvSpPr>
          <p:nvPr>
            <p:ph type="body" idx="1"/>
          </p:nvPr>
        </p:nvSpPr>
        <p:spPr>
          <a:xfrm>
            <a:off x="686269" y="4344228"/>
            <a:ext cx="5485463" cy="275405"/>
          </a:xfrm>
          <a:prstGeom prst="rect">
            <a:avLst/>
          </a:prstGeom>
          <a:noFill/>
          <a:ln>
            <a:noFill/>
          </a:ln>
        </p:spPr>
        <p:txBody>
          <a:bodyPr lIns="92204" tIns="46090" rIns="92204" bIns="46090" anchor="t" anchorCtr="0">
            <a:spAutoFit/>
          </a:bodyPr>
          <a:lstStyle/>
          <a:p>
            <a:endParaRPr/>
          </a:p>
        </p:txBody>
      </p:sp>
      <p:sp>
        <p:nvSpPr>
          <p:cNvPr id="338" name="Shape 338"/>
          <p:cNvSpPr/>
          <p:nvPr/>
        </p:nvSpPr>
        <p:spPr>
          <a:xfrm>
            <a:off x="3884560" y="8851344"/>
            <a:ext cx="2972268" cy="290583"/>
          </a:xfrm>
          <a:prstGeom prst="rect">
            <a:avLst/>
          </a:prstGeom>
          <a:noFill/>
          <a:ln>
            <a:noFill/>
          </a:ln>
        </p:spPr>
        <p:txBody>
          <a:bodyPr lIns="92204" tIns="46090" rIns="92204" bIns="46090" anchor="b" anchorCtr="0">
            <a:spAutoFit/>
          </a:bodyPr>
          <a:lstStyle/>
          <a:p>
            <a:pPr algn="r" defTabSz="450022" fontAlgn="base">
              <a:spcBef>
                <a:spcPct val="0"/>
              </a:spcBef>
              <a:spcAft>
                <a:spcPct val="0"/>
              </a:spcAft>
              <a:buSzPct val="25000"/>
            </a:pPr>
            <a:r>
              <a:rPr lang="x-none" sz="1300">
                <a:solidFill>
                  <a:prstClr val="black"/>
                </a:solidFill>
                <a:latin typeface="Arial"/>
                <a:ea typeface="Arial"/>
                <a:cs typeface="Arial"/>
                <a:sym typeface="Arial"/>
              </a:rPr>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any large entity </a:t>
            </a:r>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63</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64</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66</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67</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68</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69</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70</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71</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3450" eaLnBrk="0" hangingPunct="0">
              <a:defRPr>
                <a:solidFill>
                  <a:srgbClr val="0048B9"/>
                </a:solidFill>
                <a:latin typeface="Arial" pitchFamily="34" charset="0"/>
              </a:defRPr>
            </a:lvl1pPr>
            <a:lvl2pPr marL="742950" indent="-285750" defTabSz="933450" eaLnBrk="0" hangingPunct="0">
              <a:defRPr>
                <a:solidFill>
                  <a:srgbClr val="0048B9"/>
                </a:solidFill>
                <a:latin typeface="Arial" pitchFamily="34" charset="0"/>
              </a:defRPr>
            </a:lvl2pPr>
            <a:lvl3pPr marL="1143000" indent="-228600" defTabSz="933450" eaLnBrk="0" hangingPunct="0">
              <a:defRPr>
                <a:solidFill>
                  <a:srgbClr val="0048B9"/>
                </a:solidFill>
                <a:latin typeface="Arial" pitchFamily="34" charset="0"/>
              </a:defRPr>
            </a:lvl3pPr>
            <a:lvl4pPr marL="1600200" indent="-228600" defTabSz="933450" eaLnBrk="0" hangingPunct="0">
              <a:defRPr>
                <a:solidFill>
                  <a:srgbClr val="0048B9"/>
                </a:solidFill>
                <a:latin typeface="Arial" pitchFamily="34" charset="0"/>
              </a:defRPr>
            </a:lvl4pPr>
            <a:lvl5pPr marL="2057400" indent="-228600" defTabSz="933450" eaLnBrk="0" hangingPunct="0">
              <a:defRPr>
                <a:solidFill>
                  <a:srgbClr val="0048B9"/>
                </a:solidFill>
                <a:latin typeface="Arial" pitchFamily="34" charset="0"/>
              </a:defRPr>
            </a:lvl5pPr>
            <a:lvl6pPr marL="25146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7651" name="Rectangle 2"/>
          <p:cNvSpPr>
            <a:spLocks noGrp="1" noRot="1" noChangeAspect="1" noChangeArrowheads="1" noTextEdit="1"/>
          </p:cNvSpPr>
          <p:nvPr>
            <p:ph type="sldImg"/>
          </p:nvPr>
        </p:nvSpPr>
        <p:spPr>
          <a:xfrm>
            <a:off x="879475" y="660400"/>
            <a:ext cx="4999038" cy="3748088"/>
          </a:xfrm>
          <a:ln/>
        </p:spPr>
      </p:sp>
      <p:sp>
        <p:nvSpPr>
          <p:cNvPr id="27652" name="Rectangle 3"/>
          <p:cNvSpPr>
            <a:spLocks noGrp="1" noChangeArrowheads="1"/>
          </p:cNvSpPr>
          <p:nvPr>
            <p:ph type="body" idx="1"/>
          </p:nvPr>
        </p:nvSpPr>
        <p:spPr>
          <a:xfrm>
            <a:off x="666750" y="4754693"/>
            <a:ext cx="548798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lstStyle/>
          <a:p>
            <a:pPr marL="0" indent="0" eaLnBrk="1" hangingPunct="1">
              <a:buFontTx/>
              <a:buNone/>
            </a:pP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0022" fontAlgn="base">
              <a:spcBef>
                <a:spcPct val="30000"/>
              </a:spcBef>
              <a:spcAft>
                <a:spcPct val="0"/>
              </a:spcAft>
              <a:defRPr/>
            </a:pPr>
            <a:r>
              <a:rPr lang="en-US" dirty="0">
                <a:latin typeface="Gill Sans MT" pitchFamily="34" charset="0"/>
              </a:rPr>
              <a:t>1100 participants / 113 Contracts Total Combined Capacity 629.58kW </a:t>
            </a:r>
          </a:p>
          <a:p>
            <a:endParaRPr lang="en-US" dirty="0"/>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73</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74</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75</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32F264B-B288-D54C-B0D6-F75C345E3260}" type="slidenum">
              <a:rPr lang="en-US" smtClean="0">
                <a:solidFill>
                  <a:prstClr val="black"/>
                </a:solidFill>
              </a:rPr>
              <a:pPr>
                <a:defRPr/>
              </a:pPr>
              <a:t>76</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686269" y="6219299"/>
            <a:ext cx="5485463" cy="364243"/>
          </a:xfrm>
          <a:prstGeom prst="rect">
            <a:avLst/>
          </a:prstGeom>
        </p:spPr>
        <p:txBody>
          <a:bodyPr lIns="89990" tIns="89990" rIns="89990" bIns="89990" anchor="ctr" anchorCtr="0">
            <a:spAutoFit/>
          </a:bodyPr>
          <a:lstStyle/>
          <a:p>
            <a:endParaRPr/>
          </a:p>
        </p:txBody>
      </p:sp>
      <p:sp>
        <p:nvSpPr>
          <p:cNvPr id="396" name="Shape 396"/>
          <p:cNvSpPr>
            <a:spLocks noGrp="1" noRot="1" noChangeAspect="1"/>
          </p:cNvSpPr>
          <p:nvPr>
            <p:ph type="sldImg" idx="2"/>
          </p:nvPr>
        </p:nvSpPr>
        <p:spPr>
          <a:xfrm>
            <a:off x="1143000" y="687388"/>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3450" eaLnBrk="0" hangingPunct="0">
              <a:defRPr>
                <a:solidFill>
                  <a:srgbClr val="0048B9"/>
                </a:solidFill>
                <a:latin typeface="Arial" pitchFamily="34" charset="0"/>
              </a:defRPr>
            </a:lvl1pPr>
            <a:lvl2pPr marL="742950" indent="-285750" defTabSz="933450" eaLnBrk="0" hangingPunct="0">
              <a:defRPr>
                <a:solidFill>
                  <a:srgbClr val="0048B9"/>
                </a:solidFill>
                <a:latin typeface="Arial" pitchFamily="34" charset="0"/>
              </a:defRPr>
            </a:lvl2pPr>
            <a:lvl3pPr marL="1143000" indent="-228600" defTabSz="933450" eaLnBrk="0" hangingPunct="0">
              <a:defRPr>
                <a:solidFill>
                  <a:srgbClr val="0048B9"/>
                </a:solidFill>
                <a:latin typeface="Arial" pitchFamily="34" charset="0"/>
              </a:defRPr>
            </a:lvl3pPr>
            <a:lvl4pPr marL="1600200" indent="-228600" defTabSz="933450" eaLnBrk="0" hangingPunct="0">
              <a:defRPr>
                <a:solidFill>
                  <a:srgbClr val="0048B9"/>
                </a:solidFill>
                <a:latin typeface="Arial" pitchFamily="34" charset="0"/>
              </a:defRPr>
            </a:lvl4pPr>
            <a:lvl5pPr marL="2057400" indent="-228600" defTabSz="933450" eaLnBrk="0" hangingPunct="0">
              <a:defRPr>
                <a:solidFill>
                  <a:srgbClr val="0048B9"/>
                </a:solidFill>
                <a:latin typeface="Arial" pitchFamily="34" charset="0"/>
              </a:defRPr>
            </a:lvl5pPr>
            <a:lvl6pPr marL="25146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345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27651" name="Rectangle 2"/>
          <p:cNvSpPr>
            <a:spLocks noGrp="1" noRot="1" noChangeAspect="1" noChangeArrowheads="1" noTextEdit="1"/>
          </p:cNvSpPr>
          <p:nvPr>
            <p:ph type="sldImg"/>
          </p:nvPr>
        </p:nvSpPr>
        <p:spPr>
          <a:xfrm>
            <a:off x="879475" y="660400"/>
            <a:ext cx="4999038" cy="3748088"/>
          </a:xfrm>
          <a:ln/>
        </p:spPr>
      </p:sp>
      <p:sp>
        <p:nvSpPr>
          <p:cNvPr id="27652" name="Rectangle 3"/>
          <p:cNvSpPr>
            <a:spLocks noGrp="1" noChangeArrowheads="1"/>
          </p:cNvSpPr>
          <p:nvPr>
            <p:ph type="body" idx="1"/>
          </p:nvPr>
        </p:nvSpPr>
        <p:spPr>
          <a:xfrm>
            <a:off x="666750" y="4754693"/>
            <a:ext cx="5487988" cy="41160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lstStyle/>
          <a:p>
            <a:pPr marL="0" indent="0" eaLnBrk="1" hangingPunct="1">
              <a:buFontTx/>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nchor="b"/>
          <a:lstStyle>
            <a:lvl1pPr defTabSz="931863" eaLnBrk="0" hangingPunct="0">
              <a:defRPr>
                <a:solidFill>
                  <a:srgbClr val="0048B9"/>
                </a:solidFill>
                <a:latin typeface="Arial" pitchFamily="34" charset="0"/>
              </a:defRPr>
            </a:lvl1pPr>
            <a:lvl2pPr marL="742950" indent="-285750" defTabSz="931863" eaLnBrk="0" hangingPunct="0">
              <a:defRPr>
                <a:solidFill>
                  <a:srgbClr val="0048B9"/>
                </a:solidFill>
                <a:latin typeface="Arial" pitchFamily="34" charset="0"/>
              </a:defRPr>
            </a:lvl2pPr>
            <a:lvl3pPr marL="1143000" indent="-228600" defTabSz="931863" eaLnBrk="0" hangingPunct="0">
              <a:defRPr>
                <a:solidFill>
                  <a:srgbClr val="0048B9"/>
                </a:solidFill>
                <a:latin typeface="Arial" pitchFamily="34" charset="0"/>
              </a:defRPr>
            </a:lvl3pPr>
            <a:lvl4pPr marL="1600200" indent="-228600" defTabSz="931863" eaLnBrk="0" hangingPunct="0">
              <a:defRPr>
                <a:solidFill>
                  <a:srgbClr val="0048B9"/>
                </a:solidFill>
                <a:latin typeface="Arial" pitchFamily="34" charset="0"/>
              </a:defRPr>
            </a:lvl4pPr>
            <a:lvl5pPr marL="2057400" indent="-228600" defTabSz="931863" eaLnBrk="0" hangingPunct="0">
              <a:defRPr>
                <a:solidFill>
                  <a:srgbClr val="0048B9"/>
                </a:solidFill>
                <a:latin typeface="Arial" pitchFamily="34" charset="0"/>
              </a:defRPr>
            </a:lvl5pPr>
            <a:lvl6pPr marL="25146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defTabSz="931863" eaLnBrk="0" fontAlgn="base" hangingPunct="0">
              <a:lnSpc>
                <a:spcPct val="80000"/>
              </a:lnSpc>
              <a:spcBef>
                <a:spcPct val="20000"/>
              </a:spcBef>
              <a:spcAft>
                <a:spcPct val="20000"/>
              </a:spcAft>
              <a:buChar char="•"/>
              <a:defRPr>
                <a:solidFill>
                  <a:srgbClr val="0048B9"/>
                </a:solidFill>
                <a:latin typeface="Arial" pitchFamily="34" charset="0"/>
              </a:defRPr>
            </a:lvl9pPr>
          </a:lstStyle>
          <a:p>
            <a:pPr algn="r" eaLnBrk="1" fontAlgn="base" hangingPunct="1">
              <a:spcBef>
                <a:spcPct val="0"/>
              </a:spcBef>
              <a:spcAft>
                <a:spcPct val="0"/>
              </a:spcAft>
            </a:pPr>
            <a:endParaRPr lang="en-US"/>
          </a:p>
        </p:txBody>
      </p:sp>
      <p:sp>
        <p:nvSpPr>
          <p:cNvPr id="33795" name="Rectangle 2"/>
          <p:cNvSpPr>
            <a:spLocks noGrp="1" noRot="1" noChangeAspect="1" noChangeArrowheads="1" noTextEdit="1"/>
          </p:cNvSpPr>
          <p:nvPr>
            <p:ph type="sldImg"/>
          </p:nvPr>
        </p:nvSpPr>
        <p:spPr>
          <a:xfrm>
            <a:off x="1089025" y="687388"/>
            <a:ext cx="4657725" cy="3494087"/>
          </a:xfrm>
          <a:ln/>
        </p:spPr>
      </p:sp>
      <p:sp>
        <p:nvSpPr>
          <p:cNvPr id="33796" name="Rectangle 3"/>
          <p:cNvSpPr>
            <a:spLocks noGrp="1" noChangeArrowheads="1"/>
          </p:cNvSpPr>
          <p:nvPr>
            <p:ph type="body" idx="1"/>
          </p:nvPr>
        </p:nvSpPr>
        <p:spPr>
          <a:xfrm>
            <a:off x="608013" y="4570439"/>
            <a:ext cx="5789612" cy="3886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1" tIns="46578" rIns="93151" bIns="46578"/>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153988" y="4203492"/>
            <a:ext cx="6704012" cy="4721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i="1"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153988" y="4203492"/>
            <a:ext cx="6704012" cy="4721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i="1"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315069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376450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59375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pPr>
              <a:defRPr/>
            </a:pPr>
            <a:fld id="{0CA18B92-F190-4AF4-8806-F539587412A0}" type="datetimeFigureOut">
              <a:rPr lang="fr-FR">
                <a:solidFill>
                  <a:srgbClr val="1F497D"/>
                </a:solidFill>
              </a:rPr>
              <a:pPr>
                <a:defRPr/>
              </a:pPr>
              <a:t>01/02/2013</a:t>
            </a:fld>
            <a:endParaRPr lang="fr-F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pPr>
              <a:defRPr/>
            </a:pPr>
            <a:fld id="{8E4EA75C-A675-4836-A111-B0A4ED0C8350}" type="slidenum">
              <a:rPr lang="fr-FR">
                <a:solidFill>
                  <a:srgbClr val="1F497D"/>
                </a:solidFill>
              </a:rPr>
              <a:pPr>
                <a:defRPr/>
              </a:pPr>
              <a:t>‹#›</a:t>
            </a:fld>
            <a:endParaRPr lang="fr-F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pPr>
              <a:defRPr/>
            </a:pPr>
            <a:endParaRPr lang="fr-FR">
              <a:solidFill>
                <a:srgbClr val="1F497D"/>
              </a:solidFill>
            </a:endParaRPr>
          </a:p>
        </p:txBody>
      </p:sp>
    </p:spTree>
    <p:extLst>
      <p:ext uri="{BB962C8B-B14F-4D97-AF65-F5344CB8AC3E}">
        <p14:creationId xmlns:p14="http://schemas.microsoft.com/office/powerpoint/2010/main" val="1901848378"/>
      </p:ext>
    </p:extLst>
  </p:cSld>
  <p:clrMapOvr>
    <a:masterClrMapping/>
  </p:clrMapOvr>
  <p:timing>
    <p:tnLst>
      <p:par>
        <p:cTn id="1" dur="indefinite" restart="never" nodeType="tmRoot"/>
      </p:par>
    </p:tnLst>
  </p:timing>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pPr>
              <a:defRPr/>
            </a:pPr>
            <a:fld id="{0CA18B92-F190-4AF4-8806-F539587412A0}" type="datetimeFigureOut">
              <a:rPr lang="fr-FR">
                <a:solidFill>
                  <a:srgbClr val="1F497D"/>
                </a:solidFill>
              </a:rPr>
              <a:pPr>
                <a:defRPr/>
              </a:pPr>
              <a:t>01/02/2013</a:t>
            </a:fld>
            <a:endParaRPr lang="fr-FR">
              <a:solidFill>
                <a:srgbClr val="1F497D"/>
              </a:solidFill>
            </a:endParaRPr>
          </a:p>
        </p:txBody>
      </p:sp>
      <p:sp>
        <p:nvSpPr>
          <p:cNvPr id="5" name="Rectangle 5"/>
          <p:cNvSpPr>
            <a:spLocks noGrp="1"/>
          </p:cNvSpPr>
          <p:nvPr>
            <p:ph type="ftr" sz="quarter" idx="11"/>
          </p:nvPr>
        </p:nvSpPr>
        <p:spPr/>
        <p:txBody>
          <a:bodyPr/>
          <a:lstStyle/>
          <a:p>
            <a:pPr>
              <a:defRPr/>
            </a:pPr>
            <a:endParaRPr lang="fr-FR">
              <a:solidFill>
                <a:srgbClr val="1F497D"/>
              </a:solidFill>
            </a:endParaRPr>
          </a:p>
        </p:txBody>
      </p:sp>
      <p:sp>
        <p:nvSpPr>
          <p:cNvPr id="6" name="Rectangle 6"/>
          <p:cNvSpPr>
            <a:spLocks noGrp="1"/>
          </p:cNvSpPr>
          <p:nvPr>
            <p:ph type="sldNum" sz="quarter" idx="12"/>
          </p:nvPr>
        </p:nvSpPr>
        <p:spPr/>
        <p:txBody>
          <a:bodyPr/>
          <a:lstStyle/>
          <a:p>
            <a:pPr>
              <a:defRPr/>
            </a:pPr>
            <a:fld id="{8E4EA75C-A675-4836-A111-B0A4ED0C8350}" type="slidenum">
              <a:rPr lang="fr-FR">
                <a:solidFill>
                  <a:srgbClr val="1F497D"/>
                </a:solidFill>
              </a:rPr>
              <a:pPr>
                <a:defRPr/>
              </a:pPr>
              <a:t>‹#›</a:t>
            </a:fld>
            <a:endParaRPr lang="fr-FR">
              <a:solidFill>
                <a:srgbClr val="1F497D"/>
              </a:solidFill>
            </a:endParaRPr>
          </a:p>
        </p:txBody>
      </p:sp>
    </p:spTree>
    <p:extLst>
      <p:ext uri="{BB962C8B-B14F-4D97-AF65-F5344CB8AC3E}">
        <p14:creationId xmlns:p14="http://schemas.microsoft.com/office/powerpoint/2010/main" val="881698502"/>
      </p:ext>
    </p:extLst>
  </p:cSld>
  <p:clrMapOvr>
    <a:masterClrMapping/>
  </p:clrMapOvr>
  <p:timing>
    <p:tnLst>
      <p:par>
        <p:cTn id="1" dur="indefinite" restart="never" nodeType="tmRoot"/>
      </p:par>
    </p:tnLst>
  </p:timing>
  <p:hf sldNum="0" hdr="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5" name="Rectangle 5"/>
          <p:cNvSpPr>
            <a:spLocks noGrp="1"/>
          </p:cNvSpPr>
          <p:nvPr>
            <p:ph type="ftr" sz="quarter" idx="11"/>
          </p:nvPr>
        </p:nvSpPr>
        <p:spPr/>
        <p:txBody>
          <a:bodyPr/>
          <a:lstStyle/>
          <a:p>
            <a:endParaRPr>
              <a:solidFill>
                <a:srgbClr val="1F497D"/>
              </a:solidFill>
            </a:endParaRPr>
          </a:p>
        </p:txBody>
      </p:sp>
      <p:sp>
        <p:nvSpPr>
          <p:cNvPr id="6" name="Rectangle 6"/>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081723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000692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8" name="Rectangle 7"/>
          <p:cNvSpPr>
            <a:spLocks noGrp="1"/>
          </p:cNvSpPr>
          <p:nvPr>
            <p:ph type="ftr" sz="quarter" idx="11"/>
          </p:nvPr>
        </p:nvSpPr>
        <p:spPr/>
        <p:txBody>
          <a:bodyPr/>
          <a:lstStyle/>
          <a:p>
            <a:endParaRPr>
              <a:solidFill>
                <a:srgbClr val="1F497D"/>
              </a:solidFill>
            </a:endParaRPr>
          </a:p>
        </p:txBody>
      </p:sp>
      <p:sp>
        <p:nvSpPr>
          <p:cNvPr id="9" name="Rectangle 8"/>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26099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4" name="Rectangle 4"/>
          <p:cNvSpPr>
            <a:spLocks noGrp="1"/>
          </p:cNvSpPr>
          <p:nvPr>
            <p:ph type="ftr" sz="quarter" idx="11"/>
          </p:nvPr>
        </p:nvSpPr>
        <p:spPr/>
        <p:txBody>
          <a:bodyPr/>
          <a:lstStyle/>
          <a:p>
            <a:endParaRPr>
              <a:solidFill>
                <a:srgbClr val="1F497D"/>
              </a:solidFill>
            </a:endParaRPr>
          </a:p>
        </p:txBody>
      </p:sp>
      <p:sp>
        <p:nvSpPr>
          <p:cNvPr id="5" name="Rectangle 5"/>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2962101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pPr>
              <a:defRPr/>
            </a:pPr>
            <a:fld id="{0CA18B92-F190-4AF4-8806-F539587412A0}" type="datetimeFigureOut">
              <a:rPr lang="fr-FR">
                <a:solidFill>
                  <a:srgbClr val="1F497D"/>
                </a:solidFill>
              </a:rPr>
              <a:pPr>
                <a:defRPr/>
              </a:pPr>
              <a:t>01/02/2013</a:t>
            </a:fld>
            <a:endParaRPr lang="fr-FR">
              <a:solidFill>
                <a:srgbClr val="1F497D"/>
              </a:solidFill>
            </a:endParaRPr>
          </a:p>
        </p:txBody>
      </p:sp>
      <p:sp>
        <p:nvSpPr>
          <p:cNvPr id="3" name="Rectangle 3"/>
          <p:cNvSpPr>
            <a:spLocks noGrp="1"/>
          </p:cNvSpPr>
          <p:nvPr>
            <p:ph type="ftr" sz="quarter" idx="11"/>
          </p:nvPr>
        </p:nvSpPr>
        <p:spPr/>
        <p:txBody>
          <a:bodyPr/>
          <a:lstStyle/>
          <a:p>
            <a:pPr>
              <a:defRPr/>
            </a:pPr>
            <a:endParaRPr lang="fr-FR">
              <a:solidFill>
                <a:srgbClr val="1F497D"/>
              </a:solidFill>
            </a:endParaRPr>
          </a:p>
        </p:txBody>
      </p:sp>
      <p:sp>
        <p:nvSpPr>
          <p:cNvPr id="4" name="Rectangle 4"/>
          <p:cNvSpPr>
            <a:spLocks noGrp="1"/>
          </p:cNvSpPr>
          <p:nvPr>
            <p:ph type="sldNum" sz="quarter" idx="12"/>
          </p:nvPr>
        </p:nvSpPr>
        <p:spPr/>
        <p:txBody>
          <a:bodyPr/>
          <a:lstStyle/>
          <a:p>
            <a:pPr>
              <a:defRPr/>
            </a:pPr>
            <a:fld id="{8E4EA75C-A675-4836-A111-B0A4ED0C8350}" type="slidenum">
              <a:rPr lang="fr-FR">
                <a:solidFill>
                  <a:srgbClr val="1F497D"/>
                </a:solidFill>
              </a:rPr>
              <a:pPr>
                <a:defRPr/>
              </a:pPr>
              <a:t>‹#›</a:t>
            </a:fld>
            <a:endParaRPr lang="fr-FR">
              <a:solidFill>
                <a:srgbClr val="1F497D"/>
              </a:solidFill>
            </a:endParaRPr>
          </a:p>
        </p:txBody>
      </p:sp>
    </p:spTree>
    <p:extLst>
      <p:ext uri="{BB962C8B-B14F-4D97-AF65-F5344CB8AC3E}">
        <p14:creationId xmlns:p14="http://schemas.microsoft.com/office/powerpoint/2010/main" val="2635808584"/>
      </p:ext>
    </p:extLst>
  </p:cSld>
  <p:clrMapOvr>
    <a:masterClrMapping/>
  </p:clrMapOvr>
  <p:timing>
    <p:tnLst>
      <p:par>
        <p:cTn id="1" dur="indefinite" restart="never" nodeType="tmRoot"/>
      </p:par>
    </p:tnLst>
  </p:timing>
  <p:hf sldNum="0" hdr="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6" name="Rectangle 5"/>
          <p:cNvSpPr>
            <a:spLocks noGrp="1"/>
          </p:cNvSpPr>
          <p:nvPr>
            <p:ph type="ftr" sz="quarter" idx="11"/>
          </p:nvPr>
        </p:nvSpPr>
        <p:spPr/>
        <p:txBody>
          <a:bodyPr/>
          <a:lstStyle/>
          <a:p>
            <a:endParaRPr>
              <a:solidFill>
                <a:srgbClr val="1F497D"/>
              </a:solidFill>
            </a:endParaRPr>
          </a:p>
        </p:txBody>
      </p:sp>
      <p:sp>
        <p:nvSpPr>
          <p:cNvPr id="7" name="Rectangle 6"/>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716145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14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a:buClr>
                <a:srgbClr val="4F81BD"/>
              </a:buClr>
              <a:buSzPct val="80000"/>
              <a:buFont typeface="Wingdings 2" pitchFamily="18" charset="2"/>
              <a:buNone/>
            </a:pPr>
            <a:endParaRPr lang="en-US" sz="200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pPr>
              <a:defRPr/>
            </a:pPr>
            <a:fld id="{0CA18B92-F190-4AF4-8806-F539587412A0}" type="datetimeFigureOut">
              <a:rPr lang="fr-FR">
                <a:solidFill>
                  <a:srgbClr val="1F497D"/>
                </a:solidFill>
              </a:rPr>
              <a:pPr>
                <a:defRPr/>
              </a:pPr>
              <a:t>01/02/2013</a:t>
            </a:fld>
            <a:endParaRPr lang="fr-FR">
              <a:solidFill>
                <a:srgbClr val="1F497D"/>
              </a:solidFill>
            </a:endParaRPr>
          </a:p>
        </p:txBody>
      </p:sp>
      <p:sp>
        <p:nvSpPr>
          <p:cNvPr id="6" name="Rectangle 6"/>
          <p:cNvSpPr>
            <a:spLocks noGrp="1"/>
          </p:cNvSpPr>
          <p:nvPr>
            <p:ph type="ftr" sz="quarter" idx="11"/>
          </p:nvPr>
        </p:nvSpPr>
        <p:spPr/>
        <p:txBody>
          <a:bodyPr/>
          <a:lstStyle/>
          <a:p>
            <a:pPr>
              <a:defRPr/>
            </a:pPr>
            <a:endParaRPr lang="fr-FR">
              <a:solidFill>
                <a:srgbClr val="1F497D"/>
              </a:solidFill>
            </a:endParaRPr>
          </a:p>
        </p:txBody>
      </p:sp>
      <p:sp>
        <p:nvSpPr>
          <p:cNvPr id="7" name="Rectangle 7"/>
          <p:cNvSpPr>
            <a:spLocks noGrp="1"/>
          </p:cNvSpPr>
          <p:nvPr>
            <p:ph type="sldNum" sz="quarter" idx="12"/>
          </p:nvPr>
        </p:nvSpPr>
        <p:spPr/>
        <p:txBody>
          <a:bodyPr/>
          <a:lstStyle/>
          <a:p>
            <a:pPr>
              <a:defRPr/>
            </a:pPr>
            <a:fld id="{8E4EA75C-A675-4836-A111-B0A4ED0C8350}" type="slidenum">
              <a:rPr lang="fr-FR">
                <a:solidFill>
                  <a:srgbClr val="1F497D"/>
                </a:solidFill>
              </a:rPr>
              <a:pPr>
                <a:defRPr/>
              </a:pPr>
              <a:t>‹#›</a:t>
            </a:fld>
            <a:endParaRPr lang="fr-FR">
              <a:solidFill>
                <a:srgbClr val="1F497D"/>
              </a:solidFill>
            </a:endParaRPr>
          </a:p>
        </p:txBody>
      </p:sp>
    </p:spTree>
    <p:extLst>
      <p:ext uri="{BB962C8B-B14F-4D97-AF65-F5344CB8AC3E}">
        <p14:creationId xmlns:p14="http://schemas.microsoft.com/office/powerpoint/2010/main" val="714457670"/>
      </p:ext>
    </p:extLst>
  </p:cSld>
  <p:clrMapOvr>
    <a:masterClrMapping/>
  </p:clrMapOvr>
  <p:timing>
    <p:tnLst>
      <p:par>
        <p:cTn id="1" dur="indefinite" restart="never" nodeType="tmRoot"/>
      </p:par>
    </p:tnLst>
  </p:timing>
  <p:hf sldNum="0" hdr="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402374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6EA228-D165-43F6-AEDD-C7ECD820EF1B}" type="datetimeFigureOut">
              <a:rPr>
                <a:solidFill>
                  <a:srgbClr val="1F497D"/>
                </a:solidFill>
              </a:rPr>
              <a:pPr/>
              <a:t>1/23/2013</a:t>
            </a:fld>
            <a:endParaRPr>
              <a:solidFill>
                <a:srgbClr val="1F497D"/>
              </a:solidFill>
            </a:endParaRPr>
          </a:p>
        </p:txBody>
      </p:sp>
      <p:sp>
        <p:nvSpPr>
          <p:cNvPr id="5" name="Footer Placeholder 4"/>
          <p:cNvSpPr>
            <a:spLocks noGrp="1"/>
          </p:cNvSpPr>
          <p:nvPr>
            <p:ph type="ftr" sz="quarter" idx="11"/>
          </p:nvPr>
        </p:nvSpPr>
        <p:spPr/>
        <p:txBody>
          <a:bodyPr/>
          <a:lstStyle/>
          <a:p>
            <a:endParaRPr>
              <a:solidFill>
                <a:srgbClr val="1F497D"/>
              </a:solidFill>
            </a:endParaRPr>
          </a:p>
        </p:txBody>
      </p:sp>
      <p:sp>
        <p:nvSpPr>
          <p:cNvPr id="6" name="Slide Number Placeholder 5"/>
          <p:cNvSpPr>
            <a:spLocks noGrp="1"/>
          </p:cNvSpPr>
          <p:nvPr>
            <p:ph type="sldNum" sz="quarter" idx="12"/>
          </p:nvPr>
        </p:nvSpPr>
        <p:spPr/>
        <p:txBody>
          <a:body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378197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aste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639762"/>
          </a:xfrm>
        </p:spPr>
        <p:txBody>
          <a:bodyPr/>
          <a:lstStyle>
            <a:lvl1pPr>
              <a:defRPr sz="4400"/>
            </a:lvl1pPr>
          </a:lstStyle>
          <a:p>
            <a:r>
              <a:rPr lang="en-US" sz="2400" b="1" u="sng" dirty="0" smtClean="0">
                <a:solidFill>
                  <a:schemeClr val="accent5">
                    <a:lumMod val="75000"/>
                  </a:schemeClr>
                </a:solidFill>
              </a:rPr>
              <a:t>PARK-N-RIDE PARKING GARAGE</a:t>
            </a:r>
            <a:endParaRPr lang="en-US" dirty="0"/>
          </a:p>
        </p:txBody>
      </p:sp>
      <p:sp>
        <p:nvSpPr>
          <p:cNvPr id="13" name="Date Placeholder 12"/>
          <p:cNvSpPr>
            <a:spLocks noGrp="1"/>
          </p:cNvSpPr>
          <p:nvPr>
            <p:ph type="dt" sz="half" idx="10"/>
          </p:nvPr>
        </p:nvSpPr>
        <p:spPr>
          <a:xfrm>
            <a:off x="457200" y="6356350"/>
            <a:ext cx="2133600" cy="365125"/>
          </a:xfrm>
          <a:prstGeom prst="rect">
            <a:avLst/>
          </a:prstGeom>
        </p:spPr>
        <p:txBody>
          <a:bodyPr/>
          <a:lstStyle>
            <a:lvl1pPr>
              <a:defRPr b="1">
                <a:solidFill>
                  <a:schemeClr val="accent5">
                    <a:lumMod val="75000"/>
                  </a:schemeClr>
                </a:solidFill>
              </a:defRPr>
            </a:lvl1pPr>
          </a:lstStyle>
          <a:p>
            <a:r>
              <a:rPr dirty="0" smtClean="0">
                <a:solidFill>
                  <a:srgbClr val="4BACC6">
                    <a:lumMod val="75000"/>
                  </a:srgbClr>
                </a:solidFill>
              </a:rPr>
              <a:t>March 25, 2010</a:t>
            </a:r>
            <a:endParaRPr dirty="0">
              <a:solidFill>
                <a:srgbClr val="4BACC6">
                  <a:lumMod val="75000"/>
                </a:srgbClr>
              </a:solidFill>
            </a:endParaRPr>
          </a:p>
        </p:txBody>
      </p:sp>
      <p:sp>
        <p:nvSpPr>
          <p:cNvPr id="14" name="Slide Number Placeholder 13"/>
          <p:cNvSpPr>
            <a:spLocks noGrp="1"/>
          </p:cNvSpPr>
          <p:nvPr>
            <p:ph type="sldNum" sz="quarter" idx="11"/>
          </p:nvPr>
        </p:nvSpPr>
        <p:spPr>
          <a:xfrm>
            <a:off x="6553200" y="6356350"/>
            <a:ext cx="2133600" cy="365125"/>
          </a:xfrm>
          <a:prstGeom prst="rect">
            <a:avLst/>
          </a:prstGeom>
        </p:spPr>
        <p:txBody>
          <a:bodyPr/>
          <a:lstStyle/>
          <a:p>
            <a:fld id="{924BF3B3-C928-4905-A1AB-5A6D183A51D8}" type="slidenum">
              <a:rPr>
                <a:solidFill>
                  <a:srgbClr val="1F497D"/>
                </a:solidFill>
              </a:rPr>
              <a:pPr/>
              <a:t>‹#›</a:t>
            </a:fld>
            <a:endParaRPr dirty="0">
              <a:solidFill>
                <a:srgbClr val="1F497D"/>
              </a:solidFill>
            </a:endParaRPr>
          </a:p>
        </p:txBody>
      </p:sp>
      <p:sp>
        <p:nvSpPr>
          <p:cNvPr id="15" name="Footer Placeholder 14"/>
          <p:cNvSpPr>
            <a:spLocks noGrp="1"/>
          </p:cNvSpPr>
          <p:nvPr>
            <p:ph type="ftr" sz="quarter" idx="12"/>
          </p:nvPr>
        </p:nvSpPr>
        <p:spPr>
          <a:xfrm>
            <a:off x="3124200" y="6356350"/>
            <a:ext cx="2895600" cy="365125"/>
          </a:xfrm>
          <a:prstGeom prst="rect">
            <a:avLst/>
          </a:prstGeom>
        </p:spPr>
        <p:txBody>
          <a:bodyPr/>
          <a:lstStyle>
            <a:lvl1pPr>
              <a:defRPr b="1">
                <a:solidFill>
                  <a:schemeClr val="accent5">
                    <a:lumMod val="75000"/>
                  </a:schemeClr>
                </a:solidFill>
              </a:defRPr>
            </a:lvl1pPr>
          </a:lstStyle>
          <a:p>
            <a:r>
              <a:rPr dirty="0" smtClean="0">
                <a:solidFill>
                  <a:srgbClr val="4BACC6">
                    <a:lumMod val="75000"/>
                  </a:srgbClr>
                </a:solidFill>
              </a:rPr>
              <a:t>FAPA Meeting</a:t>
            </a:r>
            <a:endParaRPr dirty="0">
              <a:solidFill>
                <a:srgbClr val="4BACC6">
                  <a:lumMod val="75000"/>
                </a:srgbClr>
              </a:solidFill>
            </a:endParaRPr>
          </a:p>
        </p:txBody>
      </p:sp>
    </p:spTree>
    <p:extLst>
      <p:ext uri="{BB962C8B-B14F-4D97-AF65-F5344CB8AC3E}">
        <p14:creationId xmlns:p14="http://schemas.microsoft.com/office/powerpoint/2010/main" val="2819002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88" y="0"/>
            <a:ext cx="914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hidden">
          <a:xfrm>
            <a:off x="0" y="0"/>
            <a:ext cx="913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9" descr="FPL_logo_PMS292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5613" y="227013"/>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subTitle" idx="1"/>
          </p:nvPr>
        </p:nvSpPr>
        <p:spPr>
          <a:xfrm>
            <a:off x="2286000" y="3429000"/>
            <a:ext cx="6400800" cy="914400"/>
          </a:xfrm>
        </p:spPr>
        <p:txBody>
          <a:bodyPr lIns="0"/>
          <a:lstStyle>
            <a:lvl1pPr marL="0" indent="0">
              <a:buFontTx/>
              <a:buNone/>
              <a:defRPr/>
            </a:lvl1pPr>
          </a:lstStyle>
          <a:p>
            <a:r>
              <a:rPr lang="en-US"/>
              <a:t>Click to edit Master subtitle style</a:t>
            </a:r>
          </a:p>
        </p:txBody>
      </p:sp>
      <p:sp>
        <p:nvSpPr>
          <p:cNvPr id="4098" name="Rectangle 2"/>
          <p:cNvSpPr>
            <a:spLocks noGrp="1" noChangeArrowheads="1"/>
          </p:cNvSpPr>
          <p:nvPr>
            <p:ph type="ctrTitle"/>
          </p:nvPr>
        </p:nvSpPr>
        <p:spPr>
          <a:xfrm>
            <a:off x="2286000" y="1828800"/>
            <a:ext cx="6400800" cy="1600200"/>
          </a:xfrm>
          <a:ln algn="ctr"/>
        </p:spPr>
        <p:txBody>
          <a:bodyPr lIns="0" anchorCtr="0"/>
          <a:lstStyle>
            <a:lvl1pPr algn="l">
              <a:lnSpc>
                <a:spcPct val="80000"/>
              </a:lnSpc>
              <a:defRPr sz="2600" u="none">
                <a:solidFill>
                  <a:srgbClr val="800000"/>
                </a:solidFill>
              </a:defRPr>
            </a:lvl1pPr>
          </a:lstStyle>
          <a:p>
            <a:r>
              <a:rPr lang="en-US"/>
              <a:t>Click to edit Master title style</a:t>
            </a:r>
          </a:p>
        </p:txBody>
      </p:sp>
      <p:sp>
        <p:nvSpPr>
          <p:cNvPr id="7" name="Rectangle 4"/>
          <p:cNvSpPr>
            <a:spLocks noGrp="1" noChangeArrowheads="1"/>
          </p:cNvSpPr>
          <p:nvPr>
            <p:ph type="dt" sz="half" idx="10"/>
          </p:nvPr>
        </p:nvSpPr>
        <p:spPr bwMode="auto">
          <a:xfrm>
            <a:off x="2286000" y="4343400"/>
            <a:ext cx="4114800" cy="5032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buFontTx/>
              <a:buNone/>
              <a:defRPr sz="2200" b="1">
                <a:latin typeface="Arial" charset="0"/>
              </a:defRPr>
            </a:lvl1pPr>
          </a:lstStyle>
          <a:p>
            <a:pPr fontAlgn="base">
              <a:lnSpc>
                <a:spcPct val="80000"/>
              </a:lnSpc>
              <a:spcBef>
                <a:spcPct val="20000"/>
              </a:spcBef>
              <a:spcAft>
                <a:spcPct val="20000"/>
              </a:spcAft>
              <a:defRPr/>
            </a:pPr>
            <a:endParaRPr lang="en-US">
              <a:solidFill>
                <a:srgbClr val="0048B9"/>
              </a:solidFill>
            </a:endParaRPr>
          </a:p>
        </p:txBody>
      </p:sp>
    </p:spTree>
    <p:extLst>
      <p:ext uri="{BB962C8B-B14F-4D97-AF65-F5344CB8AC3E}">
        <p14:creationId xmlns:p14="http://schemas.microsoft.com/office/powerpoint/2010/main" val="17327081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63516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28709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827213"/>
            <a:ext cx="40386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27213"/>
            <a:ext cx="404018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90847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97413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476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15542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980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30621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3773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3507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5027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12813"/>
            <a:ext cx="6021387" cy="5027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66111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912813"/>
            <a:ext cx="8231187" cy="5027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3723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5613" y="912813"/>
            <a:ext cx="822642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827213"/>
            <a:ext cx="40386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6613" y="1827213"/>
            <a:ext cx="4040187" cy="4113212"/>
          </a:xfrm>
        </p:spPr>
        <p:txBody>
          <a:bodyPr/>
          <a:lstStyle/>
          <a:p>
            <a:pPr lvl="0"/>
            <a:endParaRPr lang="en-US" noProof="0"/>
          </a:p>
        </p:txBody>
      </p:sp>
    </p:spTree>
    <p:extLst>
      <p:ext uri="{BB962C8B-B14F-4D97-AF65-F5344CB8AC3E}">
        <p14:creationId xmlns:p14="http://schemas.microsoft.com/office/powerpoint/2010/main" val="684517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912813"/>
            <a:ext cx="8226425"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827213"/>
            <a:ext cx="4038600"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827213"/>
            <a:ext cx="4040187"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32459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750060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5663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6559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5917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42988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827213"/>
            <a:ext cx="40386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27213"/>
            <a:ext cx="404018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8539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6066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96600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663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81906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7403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971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5027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12813"/>
            <a:ext cx="6021387" cy="5027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831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623F9-1441-40FB-934B-8CB7B3B124C4}" type="datetimeFigureOut">
              <a:rPr lang="en-US" smtClean="0"/>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499658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305840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56950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878776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85950"/>
            <a:ext cx="40481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7725" y="1885950"/>
            <a:ext cx="40481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7891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751904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0346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32430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82683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80731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006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623F9-1441-40FB-934B-8CB7B3B124C4}" type="datetimeFigureOut">
              <a:rPr lang="en-US" smtClean="0"/>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80679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892175"/>
            <a:ext cx="2063750"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92175"/>
            <a:ext cx="6038850"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1685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950837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68772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98549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827213"/>
            <a:ext cx="4038600"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27213"/>
            <a:ext cx="4040187"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9474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0577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72454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7602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75622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359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623F9-1441-40FB-934B-8CB7B3B124C4}" type="datetimeFigureOut">
              <a:rPr lang="en-US" smtClean="0"/>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8155123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38579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2813"/>
            <a:ext cx="2057400" cy="50276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912813"/>
            <a:ext cx="6021387" cy="5027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74415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7" descr="iStock_000014578479small.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75" y="1746250"/>
            <a:ext cx="9144000" cy="3481388"/>
          </a:xfrm>
          <a:prstGeom prst="rect">
            <a:avLst/>
          </a:prstGeom>
          <a:noFill/>
          <a:ln w="9525">
            <a:noFill/>
            <a:miter lim="800000"/>
            <a:headEnd/>
            <a:tailEnd/>
          </a:ln>
        </p:spPr>
      </p:pic>
      <p:sp>
        <p:nvSpPr>
          <p:cNvPr id="5" name="Rectangle 4"/>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6A737B"/>
              </a:solidFill>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6A737B"/>
              </a:solidFill>
            </a:endParaRPr>
          </a:p>
        </p:txBody>
      </p:sp>
      <p:sp>
        <p:nvSpPr>
          <p:cNvPr id="7" name="Rectangle 6"/>
          <p:cNvSpPr/>
          <p:nvPr userDrawn="1"/>
        </p:nvSpPr>
        <p:spPr>
          <a:xfrm flipV="1">
            <a:off x="8970963" y="1760538"/>
            <a:ext cx="176212" cy="3443287"/>
          </a:xfrm>
          <a:prstGeom prst="rect">
            <a:avLst/>
          </a:prstGeom>
          <a:solidFill>
            <a:srgbClr val="F370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srgbClr val="F3F5FF"/>
                </a:solidFill>
              </a:rPr>
              <a:t> </a:t>
            </a:r>
          </a:p>
        </p:txBody>
      </p:sp>
      <p:sp>
        <p:nvSpPr>
          <p:cNvPr id="8" name="Rectangle 7"/>
          <p:cNvSpPr/>
          <p:nvPr userDrawn="1"/>
        </p:nvSpPr>
        <p:spPr>
          <a:xfrm flipV="1">
            <a:off x="0" y="1739900"/>
            <a:ext cx="9144000" cy="73025"/>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endParaRPr>
          </a:p>
        </p:txBody>
      </p:sp>
      <p:sp>
        <p:nvSpPr>
          <p:cNvPr id="9" name="Rectangle 8"/>
          <p:cNvSpPr/>
          <p:nvPr userDrawn="1"/>
        </p:nvSpPr>
        <p:spPr>
          <a:xfrm flipV="1">
            <a:off x="0" y="5167313"/>
            <a:ext cx="9144000" cy="74612"/>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3F5FF"/>
              </a:solidFill>
            </a:endParaRPr>
          </a:p>
        </p:txBody>
      </p:sp>
      <p:sp>
        <p:nvSpPr>
          <p:cNvPr id="11" name="Text Placeholder 3"/>
          <p:cNvSpPr>
            <a:spLocks noGrp="1"/>
          </p:cNvSpPr>
          <p:nvPr>
            <p:ph type="body" sz="quarter" idx="10"/>
          </p:nvPr>
        </p:nvSpPr>
        <p:spPr>
          <a:xfrm>
            <a:off x="457200" y="218364"/>
            <a:ext cx="8213725" cy="1364681"/>
          </a:xfrm>
        </p:spPr>
        <p:txBody>
          <a:bodyPr anchor="ctr">
            <a:normAutofit/>
          </a:bodyPr>
          <a:lstStyle>
            <a:lvl1pPr marL="0" indent="0" algn="ctr">
              <a:spcBef>
                <a:spcPts val="0"/>
              </a:spcBef>
              <a:buNone/>
              <a:defRPr sz="4800" b="0" i="0">
                <a:solidFill>
                  <a:srgbClr val="6A737B"/>
                </a:solidFill>
                <a:latin typeface="Gill Sans MT"/>
                <a:cs typeface="Gill Sans MT"/>
              </a:defRPr>
            </a:lvl1pPr>
          </a:lstStyle>
          <a:p>
            <a:pPr lvl="0"/>
            <a:r>
              <a:rPr lang="en-US" smtClean="0"/>
              <a:t>Click to edit Master text styles</a:t>
            </a:r>
          </a:p>
        </p:txBody>
      </p:sp>
      <p:pic>
        <p:nvPicPr>
          <p:cNvPr id="10" name="Picture 9"/>
          <p:cNvPicPr>
            <a:picLocks noChangeAspect="1"/>
          </p:cNvPicPr>
          <p:nvPr userDrawn="1"/>
        </p:nvPicPr>
        <p:blipFill>
          <a:blip r:embed="rId3"/>
          <a:stretch>
            <a:fillRect/>
          </a:stretch>
        </p:blipFill>
        <p:spPr>
          <a:xfrm>
            <a:off x="2761672" y="5576454"/>
            <a:ext cx="3221341" cy="980408"/>
          </a:xfrm>
          <a:prstGeom prst="rect">
            <a:avLst/>
          </a:prstGeom>
        </p:spPr>
      </p:pic>
    </p:spTree>
    <p:extLst>
      <p:ext uri="{BB962C8B-B14F-4D97-AF65-F5344CB8AC3E}">
        <p14:creationId xmlns:p14="http://schemas.microsoft.com/office/powerpoint/2010/main" val="851096482"/>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1325" y="1261736"/>
            <a:ext cx="8261350" cy="5106987"/>
          </a:xfrm>
        </p:spPr>
        <p:txBody>
          <a:bodyPr/>
          <a:lstStyle>
            <a:lvl1pPr marL="342900" indent="-342900">
              <a:buFont typeface="Wingdings" pitchFamily="2" charset="2"/>
              <a:buChar char="§"/>
              <a:defRPr/>
            </a:lvl1pPr>
            <a:lvl4pPr marL="1600200" indent="-228600">
              <a:buFont typeface="Courier New" pitchFamily="49" charset="0"/>
              <a:buChar char="o"/>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lvl1pPr>
              <a:defRPr/>
            </a:lvl1pPr>
          </a:lstStyle>
          <a:p>
            <a:fld id="{642CEF9C-A152-4A4E-BFD8-E61515FC5ADF}" type="slidenum">
              <a:rPr lang="en-US"/>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502030472"/>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57300"/>
            <a:ext cx="4038600" cy="50292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7DB235F9-0272-3743-93DB-DD6A65649E56}" type="slidenum">
              <a:rPr lang="en-US"/>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1370641134"/>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entered Text Only">
    <p:spTree>
      <p:nvGrpSpPr>
        <p:cNvPr id="1" name=""/>
        <p:cNvGrpSpPr/>
        <p:nvPr/>
      </p:nvGrpSpPr>
      <p:grpSpPr>
        <a:xfrm>
          <a:off x="0" y="0"/>
          <a:ext cx="0" cy="0"/>
          <a:chOff x="0" y="0"/>
          <a:chExt cx="0" cy="0"/>
        </a:xfrm>
      </p:grpSpPr>
      <p:sp>
        <p:nvSpPr>
          <p:cNvPr id="3" name="Rectangle 2"/>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3F5FF"/>
              </a:solidFill>
              <a:latin typeface="Arial" pitchFamily="34" charset="0"/>
              <a:cs typeface="Arial" pitchFamily="34" charset="0"/>
            </a:endParaRPr>
          </a:p>
        </p:txBody>
      </p:sp>
      <p:sp>
        <p:nvSpPr>
          <p:cNvPr id="2" name="Title 1"/>
          <p:cNvSpPr>
            <a:spLocks noGrp="1"/>
          </p:cNvSpPr>
          <p:nvPr>
            <p:ph type="title"/>
          </p:nvPr>
        </p:nvSpPr>
        <p:spPr>
          <a:xfrm>
            <a:off x="457200" y="2213855"/>
            <a:ext cx="8229600" cy="1822107"/>
          </a:xfrm>
        </p:spPr>
        <p:txBody>
          <a:bodyPr/>
          <a:lstStyle>
            <a:lvl1pPr algn="ctr">
              <a:defRPr b="1" i="0">
                <a:latin typeface="Gill Sans MT"/>
                <a:cs typeface="Gill Sans MT"/>
              </a:defRPr>
            </a:lvl1p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fld id="{D6617518-658D-1A44-BA63-D5199D24FF64}" type="slidenum">
              <a:rPr lang="en-US"/>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1653697084"/>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and Low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57298"/>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5565237"/>
            <a:ext cx="8229600" cy="640080"/>
          </a:xfrm>
        </p:spPr>
        <p:txBody>
          <a:bodyPr>
            <a:normAutofit/>
          </a:bodyPr>
          <a:lstStyle>
            <a:lvl1pPr marL="0" indent="0">
              <a:buNone/>
              <a:defRPr sz="2400" b="0" i="0">
                <a:latin typeface="Gill Sans"/>
                <a:cs typeface="Gill Sans"/>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E4616FEA-098B-EA43-B285-0BF03EDFF33D}" type="slidenum">
              <a:rPr lang="en-US"/>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226936646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 and Upper Captio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049519"/>
            <a:ext cx="8229600" cy="4114800"/>
          </a:xfrm>
        </p:spPr>
        <p:txBody>
          <a:bodyPr/>
          <a:lstStyle>
            <a:lvl1pPr marL="342900" indent="-342900">
              <a:buFont typeface="Wingdings" pitchFamily="2" charset="2"/>
              <a:buChar char="§"/>
              <a:defRPr sz="2800" b="0" i="0">
                <a:latin typeface="Gill Sans MT"/>
                <a:cs typeface="Gill Sans MT"/>
              </a:defRPr>
            </a:lvl1pPr>
            <a:lvl2pPr>
              <a:defRPr sz="2400" b="0" i="0">
                <a:latin typeface="Gill Sans MT"/>
                <a:cs typeface="Gill Sans MT"/>
              </a:defRPr>
            </a:lvl2pPr>
            <a:lvl3pPr>
              <a:defRPr sz="2000" b="0" i="0">
                <a:latin typeface="Gill Sans MT"/>
                <a:cs typeface="Gill Sans MT"/>
              </a:defRPr>
            </a:lvl3pPr>
            <a:lvl4pPr marL="1600200" indent="-228600">
              <a:buFont typeface="Courier New" pitchFamily="49" charset="0"/>
              <a:buChar char="o"/>
              <a:defRPr sz="1800" b="0" i="0">
                <a:latin typeface="Gill Sans MT"/>
                <a:cs typeface="Gill Sans MT"/>
              </a:defRPr>
            </a:lvl4pPr>
            <a:lvl5pPr>
              <a:defRPr sz="1800" b="0" i="0">
                <a:latin typeface="Gill Sans MT"/>
                <a:cs typeface="Gill Sans M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1" y="1261134"/>
            <a:ext cx="8229600" cy="640080"/>
          </a:xfrm>
        </p:spPr>
        <p:txBody>
          <a:bodyPr>
            <a:normAutofit/>
          </a:bodyPr>
          <a:lstStyle>
            <a:lvl1pPr marL="0" indent="0">
              <a:buNone/>
              <a:defRPr sz="2400" b="0" i="0">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3"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fld id="{5265976E-CAFB-2A47-8AB3-F96D563DBF08}" type="slidenum">
              <a:rPr lang="en-US"/>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1029752395"/>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274638"/>
            <a:ext cx="8229600" cy="574448"/>
          </a:xfrm>
          <a:prstGeom prst="rect">
            <a:avLst/>
          </a:prstGeom>
        </p:spPr>
        <p:txBody>
          <a:bodyPr rtlCol="0">
            <a:normAutofit/>
          </a:bodyPr>
          <a:lstStyle>
            <a:lvl1pPr>
              <a:defRPr b="1" i="0">
                <a:latin typeface="Gill Sans MT"/>
                <a:cs typeface="Gill Sans MT"/>
              </a:defRPr>
            </a:lvl1pPr>
          </a:lstStyle>
          <a:p>
            <a:r>
              <a:rPr lang="en-US" smtClean="0"/>
              <a:t>Click to edit Master title style</a:t>
            </a:r>
            <a:endParaRPr lang="en-US" dirty="0"/>
          </a:p>
        </p:txBody>
      </p:sp>
      <p:sp>
        <p:nvSpPr>
          <p:cNvPr id="10" name="Text Placeholder 3"/>
          <p:cNvSpPr>
            <a:spLocks noGrp="1"/>
          </p:cNvSpPr>
          <p:nvPr>
            <p:ph type="body" sz="quarter" idx="10"/>
          </p:nvPr>
        </p:nvSpPr>
        <p:spPr>
          <a:xfrm>
            <a:off x="2171699" y="6381749"/>
            <a:ext cx="6384925" cy="476251"/>
          </a:xfrm>
        </p:spPr>
        <p:txBody>
          <a:bodyPr anchor="ctr">
            <a:normAutofit/>
          </a:bodyPr>
          <a:lstStyle>
            <a:lvl1pPr marL="0" indent="0">
              <a:buNone/>
              <a:defRPr sz="1200" b="0" i="0">
                <a:latin typeface="Gill Sans MT"/>
                <a:cs typeface="Gill Sans MT"/>
              </a:defRPr>
            </a:lvl1pPr>
          </a:lstStyle>
          <a:p>
            <a:pPr lvl="0"/>
            <a:r>
              <a:rPr lang="en-US" smtClean="0"/>
              <a:t>Click to edit Master text styles</a:t>
            </a:r>
          </a:p>
        </p:txBody>
      </p:sp>
      <p:sp>
        <p:nvSpPr>
          <p:cNvPr id="4" name="Slide Number Placeholder 5"/>
          <p:cNvSpPr>
            <a:spLocks noGrp="1"/>
          </p:cNvSpPr>
          <p:nvPr>
            <p:ph type="sldNum" sz="quarter" idx="11"/>
          </p:nvPr>
        </p:nvSpPr>
        <p:spPr/>
        <p:txBody>
          <a:bodyPr/>
          <a:lstStyle>
            <a:lvl1pPr>
              <a:defRPr/>
            </a:lvl1pPr>
          </a:lstStyle>
          <a:p>
            <a:fld id="{0472E784-7826-984A-B2FC-BC4E803F1E8D}" type="slidenum">
              <a:rPr lang="en-US"/>
              <a:pPr/>
              <a:t>‹#›</a:t>
            </a:fld>
            <a:endParaRPr lang="en-US"/>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5491" y="6401952"/>
            <a:ext cx="1267691" cy="385819"/>
          </a:xfrm>
          <a:prstGeom prst="rect">
            <a:avLst/>
          </a:prstGeom>
        </p:spPr>
      </p:pic>
    </p:spTree>
    <p:extLst>
      <p:ext uri="{BB962C8B-B14F-4D97-AF65-F5344CB8AC3E}">
        <p14:creationId xmlns:p14="http://schemas.microsoft.com/office/powerpoint/2010/main" val="3184030685"/>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946150"/>
            <a:ext cx="9144000" cy="261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3F5FF"/>
              </a:solidFill>
              <a:latin typeface="Arial" pitchFamily="34" charset="0"/>
              <a:cs typeface="Arial" pitchFamily="34" charset="0"/>
            </a:endParaRPr>
          </a:p>
        </p:txBody>
      </p:sp>
      <p:sp>
        <p:nvSpPr>
          <p:cNvPr id="6" name="Rectangle 5"/>
          <p:cNvSpPr/>
          <p:nvPr userDrawn="1"/>
        </p:nvSpPr>
        <p:spPr>
          <a:xfrm>
            <a:off x="3175" y="6442075"/>
            <a:ext cx="1955800" cy="4159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3F5FF"/>
              </a:solidFill>
            </a:endParaRPr>
          </a:p>
        </p:txBody>
      </p:sp>
      <p:sp>
        <p:nvSpPr>
          <p:cNvPr id="7" name="Content Placeholder 3"/>
          <p:cNvSpPr>
            <a:spLocks noGrp="1"/>
          </p:cNvSpPr>
          <p:nvPr>
            <p:ph sz="half" idx="2"/>
          </p:nvPr>
        </p:nvSpPr>
        <p:spPr>
          <a:xfrm>
            <a:off x="457201" y="3830991"/>
            <a:ext cx="8229600" cy="1545054"/>
          </a:xfrm>
        </p:spPr>
        <p:txBody>
          <a:bodyPr>
            <a:normAutofit/>
          </a:bodyPr>
          <a:lstStyle>
            <a:lvl1pPr marL="0" indent="0" algn="ctr">
              <a:buNone/>
              <a:defRPr sz="2400" b="0"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0"/>
          </p:nvPr>
        </p:nvSpPr>
        <p:spPr>
          <a:xfrm>
            <a:off x="457199" y="3210878"/>
            <a:ext cx="8229600" cy="576072"/>
          </a:xfrm>
        </p:spPr>
        <p:txBody>
          <a:bodyPr anchor="ctr">
            <a:noAutofit/>
          </a:bodyPr>
          <a:lstStyle>
            <a:lvl1pPr marL="0" indent="0" algn="ctr">
              <a:buNone/>
              <a:defRPr sz="4400" b="1" i="0">
                <a:solidFill>
                  <a:srgbClr val="6A737B"/>
                </a:solidFill>
                <a:latin typeface="Gill Sans MT"/>
                <a:cs typeface="Gill Sans MT"/>
              </a:defRPr>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8" name="Slide Number Placeholder 5"/>
          <p:cNvSpPr>
            <a:spLocks noGrp="1"/>
          </p:cNvSpPr>
          <p:nvPr>
            <p:ph type="sldNum" sz="quarter" idx="11"/>
          </p:nvPr>
        </p:nvSpPr>
        <p:spPr/>
        <p:txBody>
          <a:bodyPr/>
          <a:lstStyle>
            <a:lvl1pPr>
              <a:defRPr/>
            </a:lvl1pPr>
          </a:lstStyle>
          <a:p>
            <a:fld id="{BDD3405B-82E3-644D-8BC2-25A094ECE2AC}" type="slidenum">
              <a:rPr lang="en-US"/>
              <a:pPr/>
              <a:t>‹#›</a:t>
            </a:fld>
            <a:endParaRPr lang="en-US"/>
          </a:p>
        </p:txBody>
      </p:sp>
      <p:pic>
        <p:nvPicPr>
          <p:cNvPr id="9" name="Picture 8"/>
          <p:cNvPicPr>
            <a:picLocks noChangeAspect="1"/>
          </p:cNvPicPr>
          <p:nvPr userDrawn="1"/>
        </p:nvPicPr>
        <p:blipFill>
          <a:blip r:embed="rId2"/>
          <a:stretch>
            <a:fillRect/>
          </a:stretch>
        </p:blipFill>
        <p:spPr>
          <a:xfrm>
            <a:off x="1861092" y="1069912"/>
            <a:ext cx="5216253" cy="1587555"/>
          </a:xfrm>
          <a:prstGeom prst="rect">
            <a:avLst/>
          </a:prstGeom>
        </p:spPr>
      </p:pic>
    </p:spTree>
    <p:extLst>
      <p:ext uri="{BB962C8B-B14F-4D97-AF65-F5344CB8AC3E}">
        <p14:creationId xmlns:p14="http://schemas.microsoft.com/office/powerpoint/2010/main" val="136163367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409012389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defTabSz="457200" fontAlgn="base">
              <a:spcBef>
                <a:spcPct val="0"/>
              </a:spcBef>
              <a:spcAft>
                <a:spcPct val="0"/>
              </a:spcAft>
              <a:defRPr/>
            </a:pPr>
            <a:fld id="{1EBCB9F4-EFF2-4BD8-AD5D-4C112B8D3758}" type="datetimeFigureOut">
              <a:rPr lang="en-US">
                <a:solidFill>
                  <a:srgbClr val="181300"/>
                </a:solidFill>
                <a:latin typeface="Arial" charset="0"/>
                <a:ea typeface="ＭＳ Ｐゴシック" charset="-128"/>
              </a:rPr>
              <a:pPr defTabSz="457200" fontAlgn="base">
                <a:spcBef>
                  <a:spcPct val="0"/>
                </a:spcBef>
                <a:spcAft>
                  <a:spcPct val="0"/>
                </a:spcAft>
                <a:defRPr/>
              </a:pPr>
              <a:t>2/1/2013</a:t>
            </a:fld>
            <a:endParaRPr lang="en-US">
              <a:solidFill>
                <a:srgbClr val="181300"/>
              </a:solidFill>
              <a:latin typeface="Arial" charset="0"/>
              <a:ea typeface="ＭＳ Ｐゴシック" charset="-128"/>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defTabSz="457200" fontAlgn="base">
              <a:spcBef>
                <a:spcPct val="0"/>
              </a:spcBef>
              <a:spcAft>
                <a:spcPct val="0"/>
              </a:spcAft>
              <a:defRPr/>
            </a:pPr>
            <a:endParaRPr lang="en-US">
              <a:solidFill>
                <a:srgbClr val="181300"/>
              </a:solidFill>
              <a:latin typeface="Arial" charset="0"/>
              <a:ea typeface="ＭＳ Ｐゴシック" charset="-128"/>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A3EBAA-44BD-4418-941F-EC7955632510}" type="slidenum">
              <a:rPr lang="en-US"/>
              <a:pPr>
                <a:defRPr/>
              </a:pPr>
              <a:t>‹#›</a:t>
            </a:fld>
            <a:endParaRPr lang="en-US"/>
          </a:p>
        </p:txBody>
      </p:sp>
    </p:spTree>
    <p:extLst>
      <p:ext uri="{BB962C8B-B14F-4D97-AF65-F5344CB8AC3E}">
        <p14:creationId xmlns:p14="http://schemas.microsoft.com/office/powerpoint/2010/main" val="2759699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defRPr>
            </a:lvl1pPr>
            <a:lvl2pPr algn="ctr" rtl="0">
              <a:spcBef>
                <a:spcPts val="0"/>
              </a:spcBef>
              <a:spcAft>
                <a:spcPts val="0"/>
              </a:spcAft>
              <a:defRPr sz="4400">
                <a:solidFill>
                  <a:schemeClr val="dk1"/>
                </a:solidFill>
              </a:defRPr>
            </a:lvl2pPr>
            <a:lvl3pPr algn="ctr" rtl="0">
              <a:spcBef>
                <a:spcPts val="0"/>
              </a:spcBef>
              <a:spcAft>
                <a:spcPts val="0"/>
              </a:spcAft>
              <a:defRPr sz="4400">
                <a:solidFill>
                  <a:schemeClr val="dk1"/>
                </a:solidFill>
              </a:defRPr>
            </a:lvl3pPr>
            <a:lvl4pPr algn="ctr" rtl="0">
              <a:spcBef>
                <a:spcPts val="0"/>
              </a:spcBef>
              <a:spcAft>
                <a:spcPts val="0"/>
              </a:spcAft>
              <a:defRPr sz="4400">
                <a:solidFill>
                  <a:schemeClr val="dk1"/>
                </a:solidFill>
              </a:defRPr>
            </a:lvl4pPr>
            <a:lvl5pPr algn="ctr" rtl="0">
              <a:spcBef>
                <a:spcPts val="0"/>
              </a:spcBef>
              <a:spcAft>
                <a:spcPts val="0"/>
              </a:spcAft>
              <a:defRPr sz="4400">
                <a:solidFill>
                  <a:schemeClr val="dk1"/>
                </a:solidFill>
              </a:defRPr>
            </a:lvl5pPr>
            <a:lvl6pPr marL="457200" algn="ctr" rtl="0">
              <a:spcBef>
                <a:spcPts val="0"/>
              </a:spcBef>
              <a:spcAft>
                <a:spcPts val="0"/>
              </a:spcAft>
              <a:defRPr sz="4400">
                <a:solidFill>
                  <a:schemeClr val="dk1"/>
                </a:solidFill>
              </a:defRPr>
            </a:lvl6pPr>
            <a:lvl7pPr marL="914400" algn="ctr" rtl="0">
              <a:spcBef>
                <a:spcPts val="0"/>
              </a:spcBef>
              <a:spcAft>
                <a:spcPts val="0"/>
              </a:spcAft>
              <a:defRPr sz="4400">
                <a:solidFill>
                  <a:schemeClr val="dk1"/>
                </a:solidFill>
              </a:defRPr>
            </a:lvl7pPr>
            <a:lvl8pPr marL="1371600" algn="ctr" rtl="0">
              <a:spcBef>
                <a:spcPts val="0"/>
              </a:spcBef>
              <a:spcAft>
                <a:spcPts val="0"/>
              </a:spcAft>
              <a:defRPr sz="4400">
                <a:solidFill>
                  <a:schemeClr val="dk1"/>
                </a:solidFill>
              </a:defRPr>
            </a:lvl8pPr>
            <a:lvl9pPr marL="1828800" algn="ctr" rtl="0">
              <a:spcBef>
                <a:spcPts val="0"/>
              </a:spcBef>
              <a:spcAft>
                <a:spcPts val="0"/>
              </a:spcAft>
              <a:defRPr sz="4400">
                <a:solidFill>
                  <a:schemeClr val="dk1"/>
                </a:solidFill>
              </a:defRPr>
            </a:lvl9pPr>
          </a:lstStyle>
          <a:p>
            <a:endParaRPr/>
          </a:p>
        </p:txBody>
      </p:sp>
    </p:spTree>
    <p:extLst>
      <p:ext uri="{BB962C8B-B14F-4D97-AF65-F5344CB8AC3E}">
        <p14:creationId xmlns:p14="http://schemas.microsoft.com/office/powerpoint/2010/main" val="2300404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NewFSEC_Titleslide.png"/>
          <p:cNvPicPr>
            <a:picLocks noChangeAspect="1"/>
          </p:cNvPicPr>
          <p:nvPr userDrawn="1"/>
        </p:nvPicPr>
        <p:blipFill>
          <a:blip r:embed="rId2"/>
          <a:srcRect/>
          <a:stretch>
            <a:fillRect/>
          </a:stretch>
        </p:blipFill>
        <p:spPr bwMode="auto">
          <a:xfrm>
            <a:off x="457200" y="520700"/>
            <a:ext cx="8266113" cy="1231900"/>
          </a:xfrm>
          <a:prstGeom prst="rect">
            <a:avLst/>
          </a:prstGeom>
          <a:noFill/>
          <a:ln w="9525">
            <a:noFill/>
            <a:miter lim="800000"/>
            <a:headEnd/>
            <a:tailEnd/>
          </a:ln>
        </p:spPr>
      </p:pic>
      <p:sp>
        <p:nvSpPr>
          <p:cNvPr id="5" name="Title 1"/>
          <p:cNvSpPr txBox="1">
            <a:spLocks/>
          </p:cNvSpPr>
          <p:nvPr userDrawn="1"/>
        </p:nvSpPr>
        <p:spPr>
          <a:xfrm>
            <a:off x="4038600" y="6300788"/>
            <a:ext cx="4191000" cy="228600"/>
          </a:xfrm>
          <a:prstGeom prst="rect">
            <a:avLst/>
          </a:prstGeom>
        </p:spPr>
        <p:txBody>
          <a:bodyPr anchor="ctr">
            <a:normAutofit fontScale="92500" lnSpcReduction="20000"/>
          </a:bodyPr>
          <a:lstStyle/>
          <a:p>
            <a:pPr algn="r">
              <a:spcBef>
                <a:spcPct val="0"/>
              </a:spcBef>
              <a:defRPr/>
            </a:pPr>
            <a:r>
              <a:rPr lang="en-US" sz="1200" i="1" dirty="0">
                <a:solidFill>
                  <a:prstClr val="black"/>
                </a:solidFill>
              </a:rPr>
              <a:t>A Research Institute of the University of Central Florida</a:t>
            </a:r>
          </a:p>
        </p:txBody>
      </p:sp>
      <p:pic>
        <p:nvPicPr>
          <p:cNvPr id="6" name="Picture 9" descr="UCF-Yelo.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29600" y="6172200"/>
            <a:ext cx="388938" cy="414338"/>
          </a:xfrm>
          <a:prstGeom prst="rect">
            <a:avLst/>
          </a:prstGeom>
          <a:noFill/>
          <a:ln w="9525">
            <a:noFill/>
            <a:miter lim="800000"/>
            <a:headEnd/>
            <a:tailEnd/>
          </a:ln>
        </p:spPr>
      </p:pic>
      <p:sp>
        <p:nvSpPr>
          <p:cNvPr id="7" name="Rectangle 12"/>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15"/>
          <p:cNvSpPr/>
          <p:nvPr userDrawn="1"/>
        </p:nvSpPr>
        <p:spPr>
          <a:xfrm>
            <a:off x="0" y="6705600"/>
            <a:ext cx="91440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9" name="Straight Connector 16"/>
          <p:cNvCxnSpPr/>
          <p:nvPr userDrawn="1"/>
        </p:nvCxnSpPr>
        <p:spPr>
          <a:xfrm>
            <a:off x="0" y="6705600"/>
            <a:ext cx="9144000" cy="0"/>
          </a:xfrm>
          <a:prstGeom prst="line">
            <a:avLst/>
          </a:prstGeom>
          <a:ln>
            <a:solidFill>
              <a:srgbClr val="FCDE04"/>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0" name="Straight Connector 18"/>
          <p:cNvCxnSpPr/>
          <p:nvPr userDrawn="1"/>
        </p:nvCxnSpPr>
        <p:spPr>
          <a:xfrm>
            <a:off x="0" y="255588"/>
            <a:ext cx="9144000" cy="0"/>
          </a:xfrm>
          <a:prstGeom prst="line">
            <a:avLst/>
          </a:prstGeom>
          <a:ln>
            <a:solidFill>
              <a:srgbClr val="FCDE04"/>
            </a:solidFill>
          </a:ln>
          <a:scene3d>
            <a:camera prst="orthographicFront"/>
            <a:lightRig rig="threePt" dir="t"/>
          </a:scene3d>
          <a:sp3d>
            <a:bevelT prst="slope"/>
          </a:sp3d>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512765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BAEB6DA-3FAB-4A02-AB01-A64AE8F00925}" type="datetime1">
              <a:rPr lang="en-US">
                <a:solidFill>
                  <a:prstClr val="black">
                    <a:tint val="75000"/>
                  </a:prstClr>
                </a:solidFill>
              </a:rPr>
              <a:pPr>
                <a:def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F3C180-B8FC-49E1-A0E0-120DAC95BC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807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D1AB7E-CFEE-4012-B071-B1F0EAEC7319}" type="datetime1">
              <a:rPr lang="en-US">
                <a:solidFill>
                  <a:prstClr val="black">
                    <a:tint val="75000"/>
                  </a:prstClr>
                </a:solidFill>
              </a:rPr>
              <a:pPr>
                <a:def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767E08-82EF-4719-86C8-6DDF3147AEC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7652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8F669F-A4F3-4265-9427-B1B83E490B39}" type="datetime1">
              <a:rPr lang="en-US">
                <a:solidFill>
                  <a:prstClr val="black">
                    <a:tint val="75000"/>
                  </a:prstClr>
                </a:solidFill>
              </a:rPr>
              <a:pPr>
                <a:defRPr/>
              </a:pPr>
              <a:t>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992CE2-0096-406E-B8E9-D7C75A11650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80595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72F8B5-8D63-457C-BE55-14DE8FECE36E}" type="datetime1">
              <a:rPr lang="en-US">
                <a:solidFill>
                  <a:prstClr val="black">
                    <a:tint val="75000"/>
                  </a:prstClr>
                </a:solidFill>
              </a:rPr>
              <a:pPr>
                <a:defRPr/>
              </a:pPr>
              <a:t>2/1/2013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E7A124A-B611-4CFD-90D0-A4E3AFD3454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84252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C43F8D-F23B-4A1D-A499-D875829E386B}" type="datetime1">
              <a:rPr lang="en-US">
                <a:solidFill>
                  <a:prstClr val="black">
                    <a:tint val="75000"/>
                  </a:prstClr>
                </a:solidFill>
              </a:rPr>
              <a:pPr>
                <a:defRPr/>
              </a:pPr>
              <a:t>2/1/2013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2319A87-4DE0-4E78-8C67-8023AED48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08922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DD2130-8529-45ED-9E98-B8D0D4E51AF3}" type="datetime1">
              <a:rPr lang="en-US">
                <a:solidFill>
                  <a:prstClr val="black">
                    <a:tint val="75000"/>
                  </a:prstClr>
                </a:solidFill>
              </a:rPr>
              <a:pPr>
                <a:defRPr/>
              </a:pPr>
              <a:t>2/1/2013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137136D-3CD4-4C6B-99D6-C7813E29B1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1839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55938-04F8-4202-84BB-A01452BFB177}" type="datetime1">
              <a:rPr lang="en-US">
                <a:solidFill>
                  <a:prstClr val="black">
                    <a:tint val="75000"/>
                  </a:prstClr>
                </a:solidFill>
              </a:rPr>
              <a:pPr>
                <a:defRPr/>
              </a:pPr>
              <a:t>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02588F-53E2-438E-ABD0-E73ADE4640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73847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982163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6FD557-5476-449A-A0BB-42F751545D5C}" type="datetime1">
              <a:rPr lang="en-US">
                <a:solidFill>
                  <a:prstClr val="black">
                    <a:tint val="75000"/>
                  </a:prstClr>
                </a:solidFill>
              </a:rPr>
              <a:pPr>
                <a:defRPr/>
              </a:pPr>
              <a:t>2/1/2013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2B61EA-235D-49BA-B832-CF0D774B59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780983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39EFF-346D-46F7-A4DF-92FDD24E75B8}" type="datetime1">
              <a:rPr lang="en-US">
                <a:solidFill>
                  <a:prstClr val="black">
                    <a:tint val="75000"/>
                  </a:prstClr>
                </a:solidFill>
              </a:rPr>
              <a:pPr>
                <a:def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769C6BE-CF45-4B3F-9112-39EA247307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52033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01A603-50F3-4E4A-930C-6555F853B091}" type="datetime1">
              <a:rPr lang="en-US">
                <a:solidFill>
                  <a:prstClr val="black">
                    <a:tint val="75000"/>
                  </a:prstClr>
                </a:solidFill>
              </a:rPr>
              <a:pPr>
                <a:defRPr/>
              </a:pPr>
              <a:t>2/1/2013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86B4BCB-CD14-42BF-8094-71963C4EB1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4466622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57225" y="457200"/>
            <a:ext cx="7877175"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86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24400" y="1295400"/>
            <a:ext cx="3886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24400" y="4000500"/>
            <a:ext cx="3886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6781800" y="6248400"/>
            <a:ext cx="1905000" cy="457200"/>
          </a:xfrm>
        </p:spPr>
        <p:txBody>
          <a:bodyPr/>
          <a:lstStyle>
            <a:lvl1pPr>
              <a:defRPr/>
            </a:lvl1pPr>
          </a:lstStyle>
          <a:p>
            <a:fld id="{534B74A9-87E4-401D-B78B-490ED8375B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9441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2.jpe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jpe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7.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10.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623F9-1441-40FB-934B-8CB7B3B124C4}" type="datetimeFigureOut">
              <a:rPr lang="en-US" smtClean="0"/>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EC4E9-21F7-4C81-B3AF-D1F2F86821CE}" type="slidenum">
              <a:rPr lang="en-US" smtClean="0"/>
              <a:t>‹#›</a:t>
            </a:fld>
            <a:endParaRPr lang="en-US"/>
          </a:p>
        </p:txBody>
      </p:sp>
    </p:spTree>
    <p:extLst>
      <p:ext uri="{BB962C8B-B14F-4D97-AF65-F5344CB8AC3E}">
        <p14:creationId xmlns:p14="http://schemas.microsoft.com/office/powerpoint/2010/main" val="301261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fld id="{7C6EA228-D165-43F6-AEDD-C7ECD820EF1B}" type="datetimeFigureOut">
              <a:rPr>
                <a:solidFill>
                  <a:srgbClr val="1F497D"/>
                </a:solidFill>
              </a:rPr>
              <a:pPr/>
              <a:t>1/23/2013</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fld id="{219BCC5B-3508-409B-9AE1-F964226EABA3}" type="slidenum">
              <a:rPr>
                <a:solidFill>
                  <a:srgbClr val="1F497D"/>
                </a:solidFill>
              </a:rPr>
              <a:pPr/>
              <a:t>‹#›</a:t>
            </a:fld>
            <a:endParaRPr>
              <a:solidFill>
                <a:srgbClr val="1F497D"/>
              </a:solidFill>
            </a:endParaRPr>
          </a:p>
        </p:txBody>
      </p:sp>
    </p:spTree>
    <p:extLst>
      <p:ext uri="{BB962C8B-B14F-4D97-AF65-F5344CB8AC3E}">
        <p14:creationId xmlns:p14="http://schemas.microsoft.com/office/powerpoint/2010/main" val="1221500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hf sldNum="0" hdr="0"/>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2"/>
          <p:cNvSpPr>
            <a:spLocks noGrp="1" noChangeArrowheads="1"/>
          </p:cNvSpPr>
          <p:nvPr>
            <p:ph type="title"/>
          </p:nvPr>
        </p:nvSpPr>
        <p:spPr bwMode="auto">
          <a:xfrm>
            <a:off x="455613" y="912813"/>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Slide title in Arial 24 bold underlined</a:t>
            </a:r>
          </a:p>
        </p:txBody>
      </p:sp>
      <p:sp>
        <p:nvSpPr>
          <p:cNvPr id="1027" name="Rectangle 3"/>
          <p:cNvSpPr>
            <a:spLocks noGrp="1" noChangeArrowheads="1"/>
          </p:cNvSpPr>
          <p:nvPr>
            <p:ph type="body" idx="1"/>
          </p:nvPr>
        </p:nvSpPr>
        <p:spPr bwMode="auto">
          <a:xfrm>
            <a:off x="455613" y="1827213"/>
            <a:ext cx="823118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63"/>
          <p:cNvSpPr txBox="1">
            <a:spLocks noChangeArrowheads="1"/>
          </p:cNvSpPr>
          <p:nvPr/>
        </p:nvSpPr>
        <p:spPr bwMode="auto">
          <a:xfrm>
            <a:off x="422275" y="6602413"/>
            <a:ext cx="21113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50000"/>
              </a:spcBef>
              <a:spcAft>
                <a:spcPct val="0"/>
              </a:spcAft>
            </a:pPr>
            <a:fld id="{8026FB11-6D8F-4365-B94C-A115A1A8A20B}" type="slidenum">
              <a:rPr lang="en-US" sz="1000"/>
              <a:pPr eaLnBrk="1" fontAlgn="base" hangingPunct="1">
                <a:spcBef>
                  <a:spcPct val="50000"/>
                </a:spcBef>
                <a:spcAft>
                  <a:spcPct val="0"/>
                </a:spcAft>
              </a:pPr>
              <a:t>‹#›</a:t>
            </a:fld>
            <a:endParaRPr lang="en-US" sz="1000"/>
          </a:p>
        </p:txBody>
      </p:sp>
      <p:pic>
        <p:nvPicPr>
          <p:cNvPr id="1029" name="Picture 70" descr="FPL_logo_PMS2925"/>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455025" y="61690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28903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charset="0"/>
        </a:defRPr>
      </a:lvl2pPr>
      <a:lvl3pPr algn="ctr" rtl="0" eaLnBrk="0" fontAlgn="base" hangingPunct="0">
        <a:spcBef>
          <a:spcPct val="0"/>
        </a:spcBef>
        <a:spcAft>
          <a:spcPct val="0"/>
        </a:spcAft>
        <a:defRPr sz="2400" b="1" u="sng">
          <a:solidFill>
            <a:srgbClr val="0048B9"/>
          </a:solidFill>
          <a:latin typeface="Arial" charset="0"/>
        </a:defRPr>
      </a:lvl3pPr>
      <a:lvl4pPr algn="ctr" rtl="0" eaLnBrk="0" fontAlgn="base" hangingPunct="0">
        <a:spcBef>
          <a:spcPct val="0"/>
        </a:spcBef>
        <a:spcAft>
          <a:spcPct val="0"/>
        </a:spcAft>
        <a:defRPr sz="2400" b="1" u="sng">
          <a:solidFill>
            <a:srgbClr val="0048B9"/>
          </a:solidFill>
          <a:latin typeface="Arial" charset="0"/>
        </a:defRPr>
      </a:lvl4pPr>
      <a:lvl5pPr algn="ctr" rtl="0" eaLnBrk="0" fontAlgn="base" hangingPunct="0">
        <a:spcBef>
          <a:spcPct val="0"/>
        </a:spcBef>
        <a:spcAft>
          <a:spcPct val="0"/>
        </a:spcAft>
        <a:defRPr sz="2400" b="1" u="sng">
          <a:solidFill>
            <a:srgbClr val="0048B9"/>
          </a:solidFill>
          <a:latin typeface="Arial" charset="0"/>
        </a:defRPr>
      </a:lvl5pPr>
      <a:lvl6pPr marL="457200" algn="ctr" rtl="0" fontAlgn="base">
        <a:spcBef>
          <a:spcPct val="0"/>
        </a:spcBef>
        <a:spcAft>
          <a:spcPct val="0"/>
        </a:spcAft>
        <a:defRPr sz="2400" b="1" u="sng">
          <a:solidFill>
            <a:srgbClr val="0048B9"/>
          </a:solidFill>
          <a:latin typeface="Arial" charset="0"/>
        </a:defRPr>
      </a:lvl6pPr>
      <a:lvl7pPr marL="914400" algn="ctr" rtl="0" fontAlgn="base">
        <a:spcBef>
          <a:spcPct val="0"/>
        </a:spcBef>
        <a:spcAft>
          <a:spcPct val="0"/>
        </a:spcAft>
        <a:defRPr sz="2400" b="1" u="sng">
          <a:solidFill>
            <a:srgbClr val="0048B9"/>
          </a:solidFill>
          <a:latin typeface="Arial" charset="0"/>
        </a:defRPr>
      </a:lvl7pPr>
      <a:lvl8pPr marL="1371600" algn="ctr" rtl="0" fontAlgn="base">
        <a:spcBef>
          <a:spcPct val="0"/>
        </a:spcBef>
        <a:spcAft>
          <a:spcPct val="0"/>
        </a:spcAft>
        <a:defRPr sz="2400" b="1" u="sng">
          <a:solidFill>
            <a:srgbClr val="0048B9"/>
          </a:solidFill>
          <a:latin typeface="Arial" charset="0"/>
        </a:defRPr>
      </a:lvl8pPr>
      <a:lvl9pPr marL="1828800" algn="ctr" rtl="0" fontAlgn="base">
        <a:spcBef>
          <a:spcPct val="0"/>
        </a:spcBef>
        <a:spcAft>
          <a:spcPct val="0"/>
        </a:spcAft>
        <a:defRPr sz="2400" b="1" u="sng">
          <a:solidFill>
            <a:srgbClr val="0048B9"/>
          </a:solidFill>
          <a:latin typeface="Arial"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Font typeface="Arial" pitchFamily="34" charset="0"/>
        <a:buChar char="–"/>
        <a:defRPr sz="2000" b="1">
          <a:solidFill>
            <a:srgbClr val="0048B9"/>
          </a:solidFill>
          <a:latin typeface="+mn-lt"/>
        </a:defRPr>
      </a:lvl2pPr>
      <a:lvl3pPr marL="1143000" indent="-228600" algn="l" rtl="0" eaLnBrk="0" fontAlgn="base" hangingPunct="0">
        <a:lnSpc>
          <a:spcPct val="80000"/>
        </a:lnSpc>
        <a:spcBef>
          <a:spcPct val="20000"/>
        </a:spcBef>
        <a:spcAft>
          <a:spcPct val="20000"/>
        </a:spcAft>
        <a:buFont typeface="Arial" pitchFamily="34" charset="0"/>
        <a:buChar char="–"/>
        <a:defRPr b="1">
          <a:solidFill>
            <a:srgbClr val="0048B9"/>
          </a:solidFill>
          <a:latin typeface="+mn-lt"/>
        </a:defRPr>
      </a:lvl3pPr>
      <a:lvl4pPr marL="1600200" indent="-228600" algn="l" rtl="0" eaLnBrk="0" fontAlgn="base" hangingPunct="0">
        <a:lnSpc>
          <a:spcPct val="80000"/>
        </a:lnSpc>
        <a:spcBef>
          <a:spcPct val="20000"/>
        </a:spcBef>
        <a:spcAft>
          <a:spcPct val="20000"/>
        </a:spcAft>
        <a:buFont typeface="Arial" pitchFamily="34" charset="0"/>
        <a:buChar char="–"/>
        <a:defRPr sz="1600" b="1">
          <a:solidFill>
            <a:srgbClr val="0048B9"/>
          </a:solidFill>
          <a:latin typeface="+mn-lt"/>
        </a:defRPr>
      </a:lvl4pPr>
      <a:lvl5pPr marL="2057400" indent="-228600" algn="l" rtl="0" eaLnBrk="0" fontAlgn="base" hangingPunct="0">
        <a:lnSpc>
          <a:spcPct val="80000"/>
        </a:lnSpc>
        <a:spcBef>
          <a:spcPct val="20000"/>
        </a:spcBef>
        <a:spcAft>
          <a:spcPct val="20000"/>
        </a:spcAft>
        <a:buFont typeface="Arial" pitchFamily="34" charset="0"/>
        <a:buChar char="–"/>
        <a:defRPr sz="1400" b="1">
          <a:solidFill>
            <a:srgbClr val="0048B9"/>
          </a:solidFill>
          <a:latin typeface="+mn-lt"/>
        </a:defRPr>
      </a:lvl5pPr>
      <a:lvl6pPr marL="2514600" indent="-228600" algn="l" rtl="0" fontAlgn="base">
        <a:lnSpc>
          <a:spcPct val="80000"/>
        </a:lnSpc>
        <a:spcBef>
          <a:spcPct val="20000"/>
        </a:spcBef>
        <a:spcAft>
          <a:spcPct val="20000"/>
        </a:spcAft>
        <a:buFont typeface="Arial" charset="0"/>
        <a:buChar char="–"/>
        <a:defRPr sz="1400" b="1">
          <a:solidFill>
            <a:srgbClr val="0048B9"/>
          </a:solidFill>
          <a:latin typeface="+mn-lt"/>
        </a:defRPr>
      </a:lvl6pPr>
      <a:lvl7pPr marL="2971800" indent="-228600" algn="l" rtl="0" fontAlgn="base">
        <a:lnSpc>
          <a:spcPct val="80000"/>
        </a:lnSpc>
        <a:spcBef>
          <a:spcPct val="20000"/>
        </a:spcBef>
        <a:spcAft>
          <a:spcPct val="20000"/>
        </a:spcAft>
        <a:buFont typeface="Arial" charset="0"/>
        <a:buChar char="–"/>
        <a:defRPr sz="1400" b="1">
          <a:solidFill>
            <a:srgbClr val="0048B9"/>
          </a:solidFill>
          <a:latin typeface="+mn-lt"/>
        </a:defRPr>
      </a:lvl7pPr>
      <a:lvl8pPr marL="3429000" indent="-228600" algn="l" rtl="0" fontAlgn="base">
        <a:lnSpc>
          <a:spcPct val="80000"/>
        </a:lnSpc>
        <a:spcBef>
          <a:spcPct val="20000"/>
        </a:spcBef>
        <a:spcAft>
          <a:spcPct val="20000"/>
        </a:spcAft>
        <a:buFont typeface="Arial" charset="0"/>
        <a:buChar char="–"/>
        <a:defRPr sz="1400" b="1">
          <a:solidFill>
            <a:srgbClr val="0048B9"/>
          </a:solidFill>
          <a:latin typeface="+mn-lt"/>
        </a:defRPr>
      </a:lvl8pPr>
      <a:lvl9pPr marL="3886200" indent="-228600" algn="l" rtl="0" fontAlgn="base">
        <a:lnSpc>
          <a:spcPct val="80000"/>
        </a:lnSpc>
        <a:spcBef>
          <a:spcPct val="20000"/>
        </a:spcBef>
        <a:spcAft>
          <a:spcPct val="20000"/>
        </a:spcAft>
        <a:buFont typeface="Arial" charset="0"/>
        <a:buChar char="–"/>
        <a:defRPr sz="1400" b="1">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62"/>
          <p:cNvSpPr>
            <a:spLocks noGrp="1" noChangeArrowheads="1"/>
          </p:cNvSpPr>
          <p:nvPr>
            <p:ph type="title"/>
          </p:nvPr>
        </p:nvSpPr>
        <p:spPr bwMode="auto">
          <a:xfrm>
            <a:off x="455613" y="912813"/>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Slide title in Arial 24 bold underlined</a:t>
            </a:r>
          </a:p>
        </p:txBody>
      </p:sp>
      <p:sp>
        <p:nvSpPr>
          <p:cNvPr id="4099" name="Rectangle 3"/>
          <p:cNvSpPr>
            <a:spLocks noGrp="1" noChangeArrowheads="1"/>
          </p:cNvSpPr>
          <p:nvPr>
            <p:ph type="body" idx="1"/>
          </p:nvPr>
        </p:nvSpPr>
        <p:spPr bwMode="auto">
          <a:xfrm>
            <a:off x="455613" y="1827213"/>
            <a:ext cx="823118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63"/>
          <p:cNvSpPr txBox="1">
            <a:spLocks noChangeArrowheads="1"/>
          </p:cNvSpPr>
          <p:nvPr/>
        </p:nvSpPr>
        <p:spPr bwMode="auto">
          <a:xfrm>
            <a:off x="422275" y="6602413"/>
            <a:ext cx="2111375" cy="244475"/>
          </a:xfrm>
          <a:prstGeom prst="rect">
            <a:avLst/>
          </a:prstGeom>
          <a:noFill/>
          <a:ln>
            <a:noFill/>
          </a:ln>
          <a:effectLs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50000"/>
              </a:spcBef>
              <a:spcAft>
                <a:spcPct val="0"/>
              </a:spcAft>
              <a:defRPr/>
            </a:pPr>
            <a:fld id="{367569A8-8EAE-414A-868E-D5E020991F69}" type="slidenum">
              <a:rPr lang="en-US" sz="1000" smtClean="0"/>
              <a:pPr eaLnBrk="1" fontAlgn="base" hangingPunct="1">
                <a:spcBef>
                  <a:spcPct val="50000"/>
                </a:spcBef>
                <a:spcAft>
                  <a:spcPct val="0"/>
                </a:spcAft>
                <a:defRPr/>
              </a:pPr>
              <a:t>‹#›</a:t>
            </a:fld>
            <a:endParaRPr lang="en-US" sz="1000" smtClean="0"/>
          </a:p>
        </p:txBody>
      </p:sp>
      <p:pic>
        <p:nvPicPr>
          <p:cNvPr id="4101" name="Picture 70" descr="FPL_logo_PMS292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366125" y="61563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13322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pitchFamily="34" charset="0"/>
        </a:defRPr>
      </a:lvl2pPr>
      <a:lvl3pPr algn="ctr" rtl="0" eaLnBrk="0" fontAlgn="base" hangingPunct="0">
        <a:spcBef>
          <a:spcPct val="0"/>
        </a:spcBef>
        <a:spcAft>
          <a:spcPct val="0"/>
        </a:spcAft>
        <a:defRPr sz="2400" b="1" u="sng">
          <a:solidFill>
            <a:srgbClr val="0048B9"/>
          </a:solidFill>
          <a:latin typeface="Arial" pitchFamily="34" charset="0"/>
        </a:defRPr>
      </a:lvl3pPr>
      <a:lvl4pPr algn="ctr" rtl="0" eaLnBrk="0" fontAlgn="base" hangingPunct="0">
        <a:spcBef>
          <a:spcPct val="0"/>
        </a:spcBef>
        <a:spcAft>
          <a:spcPct val="0"/>
        </a:spcAft>
        <a:defRPr sz="2400" b="1" u="sng">
          <a:solidFill>
            <a:srgbClr val="0048B9"/>
          </a:solidFill>
          <a:latin typeface="Arial" pitchFamily="34" charset="0"/>
        </a:defRPr>
      </a:lvl4pPr>
      <a:lvl5pPr algn="ctr" rtl="0" eaLnBrk="0" fontAlgn="base" hangingPunct="0">
        <a:spcBef>
          <a:spcPct val="0"/>
        </a:spcBef>
        <a:spcAft>
          <a:spcPct val="0"/>
        </a:spcAft>
        <a:defRPr sz="2400" b="1" u="sng">
          <a:solidFill>
            <a:srgbClr val="0048B9"/>
          </a:solidFill>
          <a:latin typeface="Arial" pitchFamily="34" charset="0"/>
        </a:defRPr>
      </a:lvl5pPr>
      <a:lvl6pPr marL="457200" algn="ctr" rtl="0" fontAlgn="base">
        <a:spcBef>
          <a:spcPct val="0"/>
        </a:spcBef>
        <a:spcAft>
          <a:spcPct val="0"/>
        </a:spcAft>
        <a:defRPr sz="2400" b="1" u="sng">
          <a:solidFill>
            <a:srgbClr val="0048B9"/>
          </a:solidFill>
          <a:latin typeface="Arial" pitchFamily="34" charset="0"/>
        </a:defRPr>
      </a:lvl6pPr>
      <a:lvl7pPr marL="914400" algn="ctr" rtl="0" fontAlgn="base">
        <a:spcBef>
          <a:spcPct val="0"/>
        </a:spcBef>
        <a:spcAft>
          <a:spcPct val="0"/>
        </a:spcAft>
        <a:defRPr sz="2400" b="1" u="sng">
          <a:solidFill>
            <a:srgbClr val="0048B9"/>
          </a:solidFill>
          <a:latin typeface="Arial" pitchFamily="34" charset="0"/>
        </a:defRPr>
      </a:lvl7pPr>
      <a:lvl8pPr marL="1371600" algn="ctr" rtl="0" fontAlgn="base">
        <a:spcBef>
          <a:spcPct val="0"/>
        </a:spcBef>
        <a:spcAft>
          <a:spcPct val="0"/>
        </a:spcAft>
        <a:defRPr sz="2400" b="1" u="sng">
          <a:solidFill>
            <a:srgbClr val="0048B9"/>
          </a:solidFill>
          <a:latin typeface="Arial" pitchFamily="34" charset="0"/>
        </a:defRPr>
      </a:lvl8pPr>
      <a:lvl9pPr marL="1828800" algn="ctr" rtl="0" fontAlgn="base">
        <a:spcBef>
          <a:spcPct val="0"/>
        </a:spcBef>
        <a:spcAft>
          <a:spcPct val="0"/>
        </a:spcAft>
        <a:defRPr sz="2400" b="1" u="sng">
          <a:solidFill>
            <a:srgbClr val="0048B9"/>
          </a:solidFill>
          <a:latin typeface="Arial" pitchFamily="34"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Font typeface="Arial" pitchFamily="34" charset="0"/>
        <a:buChar char="–"/>
        <a:defRPr sz="2000" b="1">
          <a:solidFill>
            <a:srgbClr val="0048B9"/>
          </a:solidFill>
          <a:latin typeface="+mn-lt"/>
        </a:defRPr>
      </a:lvl2pPr>
      <a:lvl3pPr marL="1143000" indent="-228600" algn="l" rtl="0" eaLnBrk="0" fontAlgn="base" hangingPunct="0">
        <a:lnSpc>
          <a:spcPct val="80000"/>
        </a:lnSpc>
        <a:spcBef>
          <a:spcPct val="20000"/>
        </a:spcBef>
        <a:spcAft>
          <a:spcPct val="20000"/>
        </a:spcAft>
        <a:buFont typeface="Arial" pitchFamily="34" charset="0"/>
        <a:buChar char="–"/>
        <a:defRPr b="1">
          <a:solidFill>
            <a:srgbClr val="0048B9"/>
          </a:solidFill>
          <a:latin typeface="+mn-lt"/>
        </a:defRPr>
      </a:lvl3pPr>
      <a:lvl4pPr marL="1600200" indent="-228600" algn="l" rtl="0" eaLnBrk="0" fontAlgn="base" hangingPunct="0">
        <a:lnSpc>
          <a:spcPct val="80000"/>
        </a:lnSpc>
        <a:spcBef>
          <a:spcPct val="20000"/>
        </a:spcBef>
        <a:spcAft>
          <a:spcPct val="20000"/>
        </a:spcAft>
        <a:buFont typeface="Arial" pitchFamily="34" charset="0"/>
        <a:buChar char="–"/>
        <a:defRPr sz="1600" b="1">
          <a:solidFill>
            <a:srgbClr val="0048B9"/>
          </a:solidFill>
          <a:latin typeface="+mn-lt"/>
        </a:defRPr>
      </a:lvl4pPr>
      <a:lvl5pPr marL="2057400" indent="-228600" algn="l" rtl="0" eaLnBrk="0" fontAlgn="base" hangingPunct="0">
        <a:lnSpc>
          <a:spcPct val="80000"/>
        </a:lnSpc>
        <a:spcBef>
          <a:spcPct val="20000"/>
        </a:spcBef>
        <a:spcAft>
          <a:spcPct val="20000"/>
        </a:spcAft>
        <a:buFont typeface="Arial" pitchFamily="34" charset="0"/>
        <a:buChar char="–"/>
        <a:defRPr sz="1400" b="1">
          <a:solidFill>
            <a:srgbClr val="0048B9"/>
          </a:solidFill>
          <a:latin typeface="+mn-lt"/>
        </a:defRPr>
      </a:lvl5pPr>
      <a:lvl6pPr marL="25146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6pPr>
      <a:lvl7pPr marL="29718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7pPr>
      <a:lvl8pPr marL="34290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8pPr>
      <a:lvl9pPr marL="38862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2"/>
          <p:cNvSpPr>
            <a:spLocks noGrp="1" noChangeArrowheads="1"/>
          </p:cNvSpPr>
          <p:nvPr>
            <p:ph type="title"/>
          </p:nvPr>
        </p:nvSpPr>
        <p:spPr bwMode="auto">
          <a:xfrm>
            <a:off x="457200" y="892175"/>
            <a:ext cx="82550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b" anchorCtr="1" compatLnSpc="1">
            <a:prstTxWarp prst="textNoShape">
              <a:avLst/>
            </a:prstTxWarp>
          </a:bodyPr>
          <a:lstStyle/>
          <a:p>
            <a:pPr lvl="0"/>
            <a:r>
              <a:rPr lang="en-US" smtClean="0"/>
              <a:t>Slide title in Arial 24 bold underlined</a:t>
            </a:r>
          </a:p>
        </p:txBody>
      </p:sp>
      <p:sp>
        <p:nvSpPr>
          <p:cNvPr id="2051" name="Rectangle 3"/>
          <p:cNvSpPr>
            <a:spLocks noGrp="1" noChangeArrowheads="1"/>
          </p:cNvSpPr>
          <p:nvPr>
            <p:ph type="body" idx="1"/>
          </p:nvPr>
        </p:nvSpPr>
        <p:spPr bwMode="auto">
          <a:xfrm>
            <a:off x="457200" y="1885950"/>
            <a:ext cx="824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63"/>
          <p:cNvSpPr txBox="1">
            <a:spLocks noChangeArrowheads="1"/>
          </p:cNvSpPr>
          <p:nvPr/>
        </p:nvSpPr>
        <p:spPr bwMode="auto">
          <a:xfrm>
            <a:off x="457200" y="6602413"/>
            <a:ext cx="482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50000"/>
              </a:spcBef>
              <a:spcAft>
                <a:spcPct val="0"/>
              </a:spcAft>
            </a:pPr>
            <a:fld id="{7C1643E2-5B73-4D7D-937B-887595464283}" type="slidenum">
              <a:rPr lang="en-US" sz="1000"/>
              <a:pPr eaLnBrk="1" fontAlgn="base" hangingPunct="1">
                <a:spcBef>
                  <a:spcPct val="50000"/>
                </a:spcBef>
                <a:spcAft>
                  <a:spcPct val="0"/>
                </a:spcAft>
              </a:pPr>
              <a:t>‹#›</a:t>
            </a:fld>
            <a:endParaRPr lang="en-US" sz="1000"/>
          </a:p>
        </p:txBody>
      </p:sp>
      <p:pic>
        <p:nvPicPr>
          <p:cNvPr id="2053" name="Picture 70" descr="FPL_logo_PMS292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455025" y="61690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2438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pitchFamily="34" charset="0"/>
          <a:ea typeface="ＭＳ Ｐゴシック"/>
          <a:cs typeface="ＭＳ Ｐゴシック"/>
        </a:defRPr>
      </a:lvl2pPr>
      <a:lvl3pPr algn="ctr" rtl="0" eaLnBrk="0" fontAlgn="base" hangingPunct="0">
        <a:spcBef>
          <a:spcPct val="0"/>
        </a:spcBef>
        <a:spcAft>
          <a:spcPct val="0"/>
        </a:spcAft>
        <a:defRPr sz="2400" b="1" u="sng">
          <a:solidFill>
            <a:srgbClr val="0048B9"/>
          </a:solidFill>
          <a:latin typeface="Arial" pitchFamily="34" charset="0"/>
          <a:ea typeface="ＭＳ Ｐゴシック"/>
          <a:cs typeface="ＭＳ Ｐゴシック"/>
        </a:defRPr>
      </a:lvl3pPr>
      <a:lvl4pPr algn="ctr" rtl="0" eaLnBrk="0" fontAlgn="base" hangingPunct="0">
        <a:spcBef>
          <a:spcPct val="0"/>
        </a:spcBef>
        <a:spcAft>
          <a:spcPct val="0"/>
        </a:spcAft>
        <a:defRPr sz="2400" b="1" u="sng">
          <a:solidFill>
            <a:srgbClr val="0048B9"/>
          </a:solidFill>
          <a:latin typeface="Arial" pitchFamily="34" charset="0"/>
          <a:ea typeface="ＭＳ Ｐゴシック"/>
          <a:cs typeface="ＭＳ Ｐゴシック"/>
        </a:defRPr>
      </a:lvl4pPr>
      <a:lvl5pPr algn="ctr" rtl="0" eaLnBrk="0" fontAlgn="base" hangingPunct="0">
        <a:spcBef>
          <a:spcPct val="0"/>
        </a:spcBef>
        <a:spcAft>
          <a:spcPct val="0"/>
        </a:spcAft>
        <a:defRPr sz="2400" b="1" u="sng">
          <a:solidFill>
            <a:srgbClr val="0048B9"/>
          </a:solidFill>
          <a:latin typeface="Arial" pitchFamily="34" charset="0"/>
          <a:ea typeface="ＭＳ Ｐゴシック"/>
          <a:cs typeface="ＭＳ Ｐゴシック"/>
        </a:defRPr>
      </a:lvl5pPr>
      <a:lvl6pPr marL="457200" algn="ctr" rtl="0" fontAlgn="base">
        <a:spcBef>
          <a:spcPct val="0"/>
        </a:spcBef>
        <a:spcAft>
          <a:spcPct val="0"/>
        </a:spcAft>
        <a:defRPr sz="2400" b="1" u="sng">
          <a:solidFill>
            <a:srgbClr val="0048B9"/>
          </a:solidFill>
          <a:latin typeface="Arial" pitchFamily="34" charset="0"/>
          <a:ea typeface="ＭＳ Ｐゴシック"/>
          <a:cs typeface="ＭＳ Ｐゴシック"/>
        </a:defRPr>
      </a:lvl6pPr>
      <a:lvl7pPr marL="914400" algn="ctr" rtl="0" fontAlgn="base">
        <a:spcBef>
          <a:spcPct val="0"/>
        </a:spcBef>
        <a:spcAft>
          <a:spcPct val="0"/>
        </a:spcAft>
        <a:defRPr sz="2400" b="1" u="sng">
          <a:solidFill>
            <a:srgbClr val="0048B9"/>
          </a:solidFill>
          <a:latin typeface="Arial" pitchFamily="34" charset="0"/>
          <a:ea typeface="ＭＳ Ｐゴシック"/>
          <a:cs typeface="ＭＳ Ｐゴシック"/>
        </a:defRPr>
      </a:lvl7pPr>
      <a:lvl8pPr marL="1371600" algn="ctr" rtl="0" fontAlgn="base">
        <a:spcBef>
          <a:spcPct val="0"/>
        </a:spcBef>
        <a:spcAft>
          <a:spcPct val="0"/>
        </a:spcAft>
        <a:defRPr sz="2400" b="1" u="sng">
          <a:solidFill>
            <a:srgbClr val="0048B9"/>
          </a:solidFill>
          <a:latin typeface="Arial" pitchFamily="34" charset="0"/>
          <a:ea typeface="ＭＳ Ｐゴシック"/>
          <a:cs typeface="ＭＳ Ｐゴシック"/>
        </a:defRPr>
      </a:lvl8pPr>
      <a:lvl9pPr marL="1828800" algn="ctr" rtl="0" fontAlgn="base">
        <a:spcBef>
          <a:spcPct val="0"/>
        </a:spcBef>
        <a:spcAft>
          <a:spcPct val="0"/>
        </a:spcAft>
        <a:defRPr sz="2400" b="1" u="sng">
          <a:solidFill>
            <a:srgbClr val="0048B9"/>
          </a:solidFill>
          <a:latin typeface="Arial" pitchFamily="34" charset="0"/>
          <a:ea typeface="ＭＳ Ｐゴシック"/>
          <a:cs typeface="ＭＳ Ｐゴシック"/>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ea typeface="+mn-ea"/>
          <a:cs typeface="+mn-cs"/>
        </a:defRPr>
      </a:lvl2pPr>
      <a:lvl3pPr marL="1143000" indent="-228600" algn="l" rtl="0" eaLnBrk="0" fontAlgn="base" hangingPunct="0">
        <a:lnSpc>
          <a:spcPct val="80000"/>
        </a:lnSpc>
        <a:spcBef>
          <a:spcPct val="20000"/>
        </a:spcBef>
        <a:spcAft>
          <a:spcPct val="20000"/>
        </a:spcAft>
        <a:buBlip>
          <a:blip r:embed="rId14"/>
        </a:buBlip>
        <a:defRPr sz="2000">
          <a:solidFill>
            <a:srgbClr val="0048B9"/>
          </a:solidFill>
          <a:latin typeface="+mn-lt"/>
          <a:ea typeface="+mn-ea"/>
          <a:cs typeface="+mn-cs"/>
        </a:defRPr>
      </a:lvl3pPr>
      <a:lvl4pPr marL="1600200" indent="-228600" algn="l" rtl="0" eaLnBrk="0" fontAlgn="base" hangingPunct="0">
        <a:lnSpc>
          <a:spcPct val="80000"/>
        </a:lnSpc>
        <a:spcBef>
          <a:spcPct val="20000"/>
        </a:spcBef>
        <a:spcAft>
          <a:spcPct val="20000"/>
        </a:spcAft>
        <a:buChar char="–"/>
        <a:defRPr>
          <a:solidFill>
            <a:srgbClr val="0048B9"/>
          </a:solidFill>
          <a:latin typeface="+mn-lt"/>
          <a:ea typeface="+mn-ea"/>
          <a:cs typeface="+mn-cs"/>
        </a:defRPr>
      </a:lvl4pPr>
      <a:lvl5pPr marL="2057400" indent="-228600" algn="l" rtl="0" eaLnBrk="0" fontAlgn="base" hangingPunct="0">
        <a:lnSpc>
          <a:spcPct val="80000"/>
        </a:lnSpc>
        <a:spcBef>
          <a:spcPct val="20000"/>
        </a:spcBef>
        <a:spcAft>
          <a:spcPct val="20000"/>
        </a:spcAft>
        <a:buChar char="»"/>
        <a:defRPr>
          <a:solidFill>
            <a:srgbClr val="0048B9"/>
          </a:solidFill>
          <a:latin typeface="+mn-lt"/>
          <a:ea typeface="+mn-ea"/>
          <a:cs typeface="+mn-cs"/>
        </a:defRPr>
      </a:lvl5pPr>
      <a:lvl6pPr marL="2514600" indent="-228600" algn="l" rtl="0" fontAlgn="base">
        <a:lnSpc>
          <a:spcPct val="80000"/>
        </a:lnSpc>
        <a:spcBef>
          <a:spcPct val="20000"/>
        </a:spcBef>
        <a:spcAft>
          <a:spcPct val="20000"/>
        </a:spcAft>
        <a:buChar char="»"/>
        <a:defRPr>
          <a:solidFill>
            <a:srgbClr val="0048B9"/>
          </a:solidFill>
          <a:latin typeface="+mn-lt"/>
          <a:ea typeface="+mn-ea"/>
          <a:cs typeface="+mn-cs"/>
        </a:defRPr>
      </a:lvl6pPr>
      <a:lvl7pPr marL="2971800" indent="-228600" algn="l" rtl="0" fontAlgn="base">
        <a:lnSpc>
          <a:spcPct val="80000"/>
        </a:lnSpc>
        <a:spcBef>
          <a:spcPct val="20000"/>
        </a:spcBef>
        <a:spcAft>
          <a:spcPct val="20000"/>
        </a:spcAft>
        <a:buChar char="»"/>
        <a:defRPr>
          <a:solidFill>
            <a:srgbClr val="0048B9"/>
          </a:solidFill>
          <a:latin typeface="+mn-lt"/>
          <a:ea typeface="+mn-ea"/>
          <a:cs typeface="+mn-cs"/>
        </a:defRPr>
      </a:lvl7pPr>
      <a:lvl8pPr marL="3429000" indent="-228600" algn="l" rtl="0" fontAlgn="base">
        <a:lnSpc>
          <a:spcPct val="80000"/>
        </a:lnSpc>
        <a:spcBef>
          <a:spcPct val="20000"/>
        </a:spcBef>
        <a:spcAft>
          <a:spcPct val="20000"/>
        </a:spcAft>
        <a:buChar char="»"/>
        <a:defRPr>
          <a:solidFill>
            <a:srgbClr val="0048B9"/>
          </a:solidFill>
          <a:latin typeface="+mn-lt"/>
          <a:ea typeface="+mn-ea"/>
          <a:cs typeface="+mn-cs"/>
        </a:defRPr>
      </a:lvl8pPr>
      <a:lvl9pPr marL="3886200" indent="-228600" algn="l" rtl="0" fontAlgn="base">
        <a:lnSpc>
          <a:spcPct val="80000"/>
        </a:lnSpc>
        <a:spcBef>
          <a:spcPct val="20000"/>
        </a:spcBef>
        <a:spcAft>
          <a:spcPct val="20000"/>
        </a:spcAft>
        <a:buChar char="»"/>
        <a:defRPr>
          <a:solidFill>
            <a:srgbClr val="0048B9"/>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2"/>
          <p:cNvSpPr>
            <a:spLocks noGrp="1" noChangeArrowheads="1"/>
          </p:cNvSpPr>
          <p:nvPr>
            <p:ph type="title"/>
          </p:nvPr>
        </p:nvSpPr>
        <p:spPr bwMode="auto">
          <a:xfrm>
            <a:off x="455613" y="912813"/>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Slide title in Arial 24 bold underlined</a:t>
            </a:r>
          </a:p>
        </p:txBody>
      </p:sp>
      <p:sp>
        <p:nvSpPr>
          <p:cNvPr id="3075" name="Rectangle 3"/>
          <p:cNvSpPr>
            <a:spLocks noGrp="1" noChangeArrowheads="1"/>
          </p:cNvSpPr>
          <p:nvPr>
            <p:ph type="body" idx="1"/>
          </p:nvPr>
        </p:nvSpPr>
        <p:spPr bwMode="auto">
          <a:xfrm>
            <a:off x="455613" y="1827213"/>
            <a:ext cx="8231187"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63"/>
          <p:cNvSpPr txBox="1">
            <a:spLocks noChangeArrowheads="1"/>
          </p:cNvSpPr>
          <p:nvPr/>
        </p:nvSpPr>
        <p:spPr bwMode="auto">
          <a:xfrm>
            <a:off x="422275" y="6602413"/>
            <a:ext cx="2111375" cy="244475"/>
          </a:xfrm>
          <a:prstGeom prst="rect">
            <a:avLst/>
          </a:prstGeom>
          <a:noFill/>
          <a:ln>
            <a:noFill/>
          </a:ln>
          <a:effectLs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50000"/>
              </a:spcBef>
              <a:spcAft>
                <a:spcPct val="0"/>
              </a:spcAft>
              <a:defRPr/>
            </a:pPr>
            <a:fld id="{E6DFBA78-D9CB-45FC-952F-E0FA7774FCCD}" type="slidenum">
              <a:rPr lang="en-US" sz="1000" smtClean="0"/>
              <a:pPr eaLnBrk="1" fontAlgn="base" hangingPunct="1">
                <a:spcBef>
                  <a:spcPct val="50000"/>
                </a:spcBef>
                <a:spcAft>
                  <a:spcPct val="0"/>
                </a:spcAft>
                <a:defRPr/>
              </a:pPr>
              <a:t>‹#›</a:t>
            </a:fld>
            <a:endParaRPr lang="en-US" sz="1000" smtClean="0"/>
          </a:p>
        </p:txBody>
      </p:sp>
      <p:pic>
        <p:nvPicPr>
          <p:cNvPr id="3077" name="Picture 70" descr="FPL_logo_PMS2925"/>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455025" y="61690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88173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pitchFamily="34" charset="0"/>
        </a:defRPr>
      </a:lvl2pPr>
      <a:lvl3pPr algn="ctr" rtl="0" eaLnBrk="0" fontAlgn="base" hangingPunct="0">
        <a:spcBef>
          <a:spcPct val="0"/>
        </a:spcBef>
        <a:spcAft>
          <a:spcPct val="0"/>
        </a:spcAft>
        <a:defRPr sz="2400" b="1" u="sng">
          <a:solidFill>
            <a:srgbClr val="0048B9"/>
          </a:solidFill>
          <a:latin typeface="Arial" pitchFamily="34" charset="0"/>
        </a:defRPr>
      </a:lvl3pPr>
      <a:lvl4pPr algn="ctr" rtl="0" eaLnBrk="0" fontAlgn="base" hangingPunct="0">
        <a:spcBef>
          <a:spcPct val="0"/>
        </a:spcBef>
        <a:spcAft>
          <a:spcPct val="0"/>
        </a:spcAft>
        <a:defRPr sz="2400" b="1" u="sng">
          <a:solidFill>
            <a:srgbClr val="0048B9"/>
          </a:solidFill>
          <a:latin typeface="Arial" pitchFamily="34" charset="0"/>
        </a:defRPr>
      </a:lvl4pPr>
      <a:lvl5pPr algn="ctr" rtl="0" eaLnBrk="0" fontAlgn="base" hangingPunct="0">
        <a:spcBef>
          <a:spcPct val="0"/>
        </a:spcBef>
        <a:spcAft>
          <a:spcPct val="0"/>
        </a:spcAft>
        <a:defRPr sz="2400" b="1" u="sng">
          <a:solidFill>
            <a:srgbClr val="0048B9"/>
          </a:solidFill>
          <a:latin typeface="Arial" pitchFamily="34" charset="0"/>
        </a:defRPr>
      </a:lvl5pPr>
      <a:lvl6pPr marL="457200" algn="ctr" rtl="0" fontAlgn="base">
        <a:spcBef>
          <a:spcPct val="0"/>
        </a:spcBef>
        <a:spcAft>
          <a:spcPct val="0"/>
        </a:spcAft>
        <a:defRPr sz="2400" b="1" u="sng">
          <a:solidFill>
            <a:srgbClr val="0048B9"/>
          </a:solidFill>
          <a:latin typeface="Arial" pitchFamily="34" charset="0"/>
        </a:defRPr>
      </a:lvl6pPr>
      <a:lvl7pPr marL="914400" algn="ctr" rtl="0" fontAlgn="base">
        <a:spcBef>
          <a:spcPct val="0"/>
        </a:spcBef>
        <a:spcAft>
          <a:spcPct val="0"/>
        </a:spcAft>
        <a:defRPr sz="2400" b="1" u="sng">
          <a:solidFill>
            <a:srgbClr val="0048B9"/>
          </a:solidFill>
          <a:latin typeface="Arial" pitchFamily="34" charset="0"/>
        </a:defRPr>
      </a:lvl7pPr>
      <a:lvl8pPr marL="1371600" algn="ctr" rtl="0" fontAlgn="base">
        <a:spcBef>
          <a:spcPct val="0"/>
        </a:spcBef>
        <a:spcAft>
          <a:spcPct val="0"/>
        </a:spcAft>
        <a:defRPr sz="2400" b="1" u="sng">
          <a:solidFill>
            <a:srgbClr val="0048B9"/>
          </a:solidFill>
          <a:latin typeface="Arial" pitchFamily="34" charset="0"/>
        </a:defRPr>
      </a:lvl8pPr>
      <a:lvl9pPr marL="1828800" algn="ctr" rtl="0" fontAlgn="base">
        <a:spcBef>
          <a:spcPct val="0"/>
        </a:spcBef>
        <a:spcAft>
          <a:spcPct val="0"/>
        </a:spcAft>
        <a:defRPr sz="2400" b="1" u="sng">
          <a:solidFill>
            <a:srgbClr val="0048B9"/>
          </a:solidFill>
          <a:latin typeface="Arial" pitchFamily="34"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Font typeface="Arial" pitchFamily="34" charset="0"/>
        <a:buChar char="–"/>
        <a:defRPr sz="2000" b="1">
          <a:solidFill>
            <a:srgbClr val="0048B9"/>
          </a:solidFill>
          <a:latin typeface="+mn-lt"/>
        </a:defRPr>
      </a:lvl2pPr>
      <a:lvl3pPr marL="1143000" indent="-228600" algn="l" rtl="0" eaLnBrk="0" fontAlgn="base" hangingPunct="0">
        <a:lnSpc>
          <a:spcPct val="80000"/>
        </a:lnSpc>
        <a:spcBef>
          <a:spcPct val="20000"/>
        </a:spcBef>
        <a:spcAft>
          <a:spcPct val="20000"/>
        </a:spcAft>
        <a:buFont typeface="Arial" pitchFamily="34" charset="0"/>
        <a:buChar char="–"/>
        <a:defRPr b="1">
          <a:solidFill>
            <a:srgbClr val="0048B9"/>
          </a:solidFill>
          <a:latin typeface="+mn-lt"/>
        </a:defRPr>
      </a:lvl3pPr>
      <a:lvl4pPr marL="1600200" indent="-228600" algn="l" rtl="0" eaLnBrk="0" fontAlgn="base" hangingPunct="0">
        <a:lnSpc>
          <a:spcPct val="80000"/>
        </a:lnSpc>
        <a:spcBef>
          <a:spcPct val="20000"/>
        </a:spcBef>
        <a:spcAft>
          <a:spcPct val="20000"/>
        </a:spcAft>
        <a:buFont typeface="Arial" pitchFamily="34" charset="0"/>
        <a:buChar char="–"/>
        <a:defRPr sz="1600" b="1">
          <a:solidFill>
            <a:srgbClr val="0048B9"/>
          </a:solidFill>
          <a:latin typeface="+mn-lt"/>
        </a:defRPr>
      </a:lvl4pPr>
      <a:lvl5pPr marL="2057400" indent="-228600" algn="l" rtl="0" eaLnBrk="0" fontAlgn="base" hangingPunct="0">
        <a:lnSpc>
          <a:spcPct val="80000"/>
        </a:lnSpc>
        <a:spcBef>
          <a:spcPct val="20000"/>
        </a:spcBef>
        <a:spcAft>
          <a:spcPct val="20000"/>
        </a:spcAft>
        <a:buFont typeface="Arial" pitchFamily="34" charset="0"/>
        <a:buChar char="–"/>
        <a:defRPr sz="1400" b="1">
          <a:solidFill>
            <a:srgbClr val="0048B9"/>
          </a:solidFill>
          <a:latin typeface="+mn-lt"/>
        </a:defRPr>
      </a:lvl5pPr>
      <a:lvl6pPr marL="25146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6pPr>
      <a:lvl7pPr marL="29718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7pPr>
      <a:lvl8pPr marL="34290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8pPr>
      <a:lvl9pPr marL="3886200" indent="-228600" algn="l" rtl="0" fontAlgn="base">
        <a:lnSpc>
          <a:spcPct val="80000"/>
        </a:lnSpc>
        <a:spcBef>
          <a:spcPct val="20000"/>
        </a:spcBef>
        <a:spcAft>
          <a:spcPct val="20000"/>
        </a:spcAft>
        <a:buFont typeface="Arial" pitchFamily="34" charset="0"/>
        <a:buChar char="–"/>
        <a:defRPr sz="1400" b="1">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574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257300"/>
            <a:ext cx="8229600" cy="5045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6" name="Straight Connector 5"/>
          <p:cNvCxnSpPr/>
          <p:nvPr/>
        </p:nvCxnSpPr>
        <p:spPr>
          <a:xfrm>
            <a:off x="0" y="988786"/>
            <a:ext cx="9144000" cy="1588"/>
          </a:xfrm>
          <a:prstGeom prst="line">
            <a:avLst/>
          </a:prstGeom>
          <a:ln w="57150" cap="flat" cmpd="thickThin" algn="ctr">
            <a:gradFill flip="none" rotWithShape="1">
              <a:gsLst>
                <a:gs pos="0">
                  <a:schemeClr val="tx1">
                    <a:lumMod val="85000"/>
                    <a:lumOff val="15000"/>
                  </a:schemeClr>
                </a:gs>
                <a:gs pos="100000">
                  <a:prstClr val="white"/>
                </a:gs>
              </a:gsLst>
              <a:lin ang="0" scaled="1"/>
              <a:tileRect/>
            </a:gra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8640763" y="6454775"/>
            <a:ext cx="503237" cy="384175"/>
          </a:xfrm>
          <a:prstGeom prst="rect">
            <a:avLst/>
          </a:prstGeom>
        </p:spPr>
        <p:txBody>
          <a:bodyPr vert="horz" wrap="square" lIns="91440" tIns="45720" rIns="91440" bIns="45720" numCol="1" anchor="t" anchorCtr="0" compatLnSpc="1">
            <a:prstTxWarp prst="textNoShape">
              <a:avLst/>
            </a:prstTxWarp>
          </a:bodyPr>
          <a:lstStyle>
            <a:lvl1pPr>
              <a:defRPr>
                <a:solidFill>
                  <a:srgbClr val="6A737B"/>
                </a:solidFill>
                <a:ea typeface="Arial" charset="0"/>
                <a:cs typeface="Arial" charset="0"/>
              </a:defRPr>
            </a:lvl1pPr>
          </a:lstStyle>
          <a:p>
            <a:pPr defTabSz="457200" fontAlgn="base">
              <a:spcBef>
                <a:spcPct val="0"/>
              </a:spcBef>
              <a:spcAft>
                <a:spcPct val="0"/>
              </a:spcAft>
            </a:pPr>
            <a:fld id="{8890FB4D-8F98-3B48-81D7-DC256FD022A9}" type="slidenum">
              <a:rPr lang="en-US">
                <a:latin typeface="Arial" charset="0"/>
              </a:rPr>
              <a:pPr defTabSz="457200" fontAlgn="base">
                <a:spcBef>
                  <a:spcPct val="0"/>
                </a:spcBef>
                <a:spcAft>
                  <a:spcPct val="0"/>
                </a:spcAft>
              </a:pPr>
              <a:t>‹#›</a:t>
            </a:fld>
            <a:endParaRPr lang="en-US">
              <a:latin typeface="Arial" charset="0"/>
            </a:endParaRPr>
          </a:p>
        </p:txBody>
      </p:sp>
    </p:spTree>
    <p:extLst>
      <p:ext uri="{BB962C8B-B14F-4D97-AF65-F5344CB8AC3E}">
        <p14:creationId xmlns:p14="http://schemas.microsoft.com/office/powerpoint/2010/main" val="25729098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b="1" kern="1200">
          <a:solidFill>
            <a:schemeClr val="tx1"/>
          </a:solidFill>
          <a:latin typeface="Gill Sans MT"/>
          <a:ea typeface="ＭＳ Ｐゴシック" charset="-128"/>
          <a:cs typeface="Gill Sans MT"/>
        </a:defRPr>
      </a:lvl1pPr>
      <a:lvl2pPr algn="l" defTabSz="457200" rtl="0" eaLnBrk="1" fontAlgn="base" hangingPunct="1">
        <a:spcBef>
          <a:spcPct val="0"/>
        </a:spcBef>
        <a:spcAft>
          <a:spcPct val="0"/>
        </a:spcAft>
        <a:defRPr sz="4400" b="1">
          <a:solidFill>
            <a:schemeClr val="tx1"/>
          </a:solidFill>
          <a:latin typeface="Gill Sans MT" charset="0"/>
          <a:ea typeface="ＭＳ Ｐゴシック" charset="-128"/>
        </a:defRPr>
      </a:lvl2pPr>
      <a:lvl3pPr algn="l" defTabSz="457200" rtl="0" eaLnBrk="1" fontAlgn="base" hangingPunct="1">
        <a:spcBef>
          <a:spcPct val="0"/>
        </a:spcBef>
        <a:spcAft>
          <a:spcPct val="0"/>
        </a:spcAft>
        <a:defRPr sz="4400" b="1">
          <a:solidFill>
            <a:schemeClr val="tx1"/>
          </a:solidFill>
          <a:latin typeface="Gill Sans MT" charset="0"/>
          <a:ea typeface="ＭＳ Ｐゴシック" charset="-128"/>
        </a:defRPr>
      </a:lvl3pPr>
      <a:lvl4pPr algn="l" defTabSz="457200" rtl="0" eaLnBrk="1" fontAlgn="base" hangingPunct="1">
        <a:spcBef>
          <a:spcPct val="0"/>
        </a:spcBef>
        <a:spcAft>
          <a:spcPct val="0"/>
        </a:spcAft>
        <a:defRPr sz="4400" b="1">
          <a:solidFill>
            <a:schemeClr val="tx1"/>
          </a:solidFill>
          <a:latin typeface="Gill Sans MT" charset="0"/>
          <a:ea typeface="ＭＳ Ｐゴシック" charset="-128"/>
        </a:defRPr>
      </a:lvl4pPr>
      <a:lvl5pPr algn="l" defTabSz="457200" rtl="0" eaLnBrk="1" fontAlgn="base" hangingPunct="1">
        <a:spcBef>
          <a:spcPct val="0"/>
        </a:spcBef>
        <a:spcAft>
          <a:spcPct val="0"/>
        </a:spcAft>
        <a:defRPr sz="4400" b="1">
          <a:solidFill>
            <a:schemeClr val="tx1"/>
          </a:solidFill>
          <a:latin typeface="Gill Sans MT" charset="0"/>
          <a:ea typeface="ＭＳ Ｐゴシック" charset="-128"/>
        </a:defRPr>
      </a:lvl5pPr>
      <a:lvl6pPr marL="457200" algn="l" defTabSz="457200" rtl="0" eaLnBrk="1" fontAlgn="base" hangingPunct="1">
        <a:spcBef>
          <a:spcPct val="0"/>
        </a:spcBef>
        <a:spcAft>
          <a:spcPct val="0"/>
        </a:spcAft>
        <a:defRPr sz="4400" b="1">
          <a:solidFill>
            <a:schemeClr val="tx1"/>
          </a:solidFill>
          <a:latin typeface="Gill Sans MT" charset="0"/>
          <a:ea typeface="ＭＳ Ｐゴシック" charset="-128"/>
        </a:defRPr>
      </a:lvl6pPr>
      <a:lvl7pPr marL="914400" algn="l" defTabSz="457200" rtl="0" eaLnBrk="1" fontAlgn="base" hangingPunct="1">
        <a:spcBef>
          <a:spcPct val="0"/>
        </a:spcBef>
        <a:spcAft>
          <a:spcPct val="0"/>
        </a:spcAft>
        <a:defRPr sz="4400" b="1">
          <a:solidFill>
            <a:schemeClr val="tx1"/>
          </a:solidFill>
          <a:latin typeface="Gill Sans MT" charset="0"/>
          <a:ea typeface="ＭＳ Ｐゴシック" charset="-128"/>
        </a:defRPr>
      </a:lvl7pPr>
      <a:lvl8pPr marL="1371600" algn="l" defTabSz="457200" rtl="0" eaLnBrk="1" fontAlgn="base" hangingPunct="1">
        <a:spcBef>
          <a:spcPct val="0"/>
        </a:spcBef>
        <a:spcAft>
          <a:spcPct val="0"/>
        </a:spcAft>
        <a:defRPr sz="4400" b="1">
          <a:solidFill>
            <a:schemeClr val="tx1"/>
          </a:solidFill>
          <a:latin typeface="Gill Sans MT" charset="0"/>
          <a:ea typeface="ＭＳ Ｐゴシック" charset="-128"/>
        </a:defRPr>
      </a:lvl8pPr>
      <a:lvl9pPr marL="1828800" algn="l" defTabSz="457200" rtl="0" eaLnBrk="1" fontAlgn="base" hangingPunct="1">
        <a:spcBef>
          <a:spcPct val="0"/>
        </a:spcBef>
        <a:spcAft>
          <a:spcPct val="0"/>
        </a:spcAft>
        <a:defRPr sz="4400" b="1">
          <a:solidFill>
            <a:schemeClr val="tx1"/>
          </a:solidFill>
          <a:latin typeface="Gill Sans MT"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ill Sans MT"/>
          <a:ea typeface="ＭＳ Ｐゴシック" charset="-128"/>
          <a:cs typeface="Gill Sans MT"/>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Gill Sans MT"/>
          <a:ea typeface="ＭＳ Ｐゴシック" charset="-128"/>
          <a:cs typeface="Gill Sans MT"/>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ill Sans MT"/>
          <a:ea typeface="ＭＳ Ｐゴシック" charset="-128"/>
          <a:cs typeface="Gill Sans MT"/>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128"/>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F16A872-2002-4CF7-ACE0-31B1C01E3A91}" type="datetime1">
              <a:rPr lang="en-US">
                <a:solidFill>
                  <a:prstClr val="black">
                    <a:tint val="75000"/>
                  </a:prstClr>
                </a:solidFill>
              </a:rPr>
              <a:pPr>
                <a:defRPr/>
              </a:pPr>
              <a:t>2/1/2013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pic>
        <p:nvPicPr>
          <p:cNvPr id="1030" name="Picture 5" descr="FSEClogo_2010.jpg"/>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04800" y="5867400"/>
            <a:ext cx="1158875" cy="695325"/>
          </a:xfrm>
          <a:prstGeom prst="rect">
            <a:avLst/>
          </a:prstGeom>
          <a:noFill/>
          <a:ln w="9525">
            <a:noFill/>
            <a:miter lim="800000"/>
            <a:headEnd/>
            <a:tailEnd/>
          </a:ln>
        </p:spPr>
      </p:pic>
      <p:sp>
        <p:nvSpPr>
          <p:cNvPr id="6" name="Slide Number Placeholder 5"/>
          <p:cNvSpPr>
            <a:spLocks noGrp="1"/>
          </p:cNvSpPr>
          <p:nvPr>
            <p:ph type="sldNum" sz="quarter" idx="4"/>
          </p:nvPr>
        </p:nvSpPr>
        <p:spPr>
          <a:xfrm>
            <a:off x="7010400" y="62817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9E6233-3DB9-4E74-9EF0-D84BE12FE733}" type="slidenum">
              <a:rPr lang="en-US">
                <a:solidFill>
                  <a:prstClr val="black">
                    <a:tint val="75000"/>
                  </a:prstClr>
                </a:solidFill>
              </a:rPr>
              <a:pPr>
                <a:defRPr/>
              </a:pPr>
              <a:t>‹#›</a:t>
            </a:fld>
            <a:endParaRPr lang="en-US">
              <a:solidFill>
                <a:prstClr val="black">
                  <a:tint val="75000"/>
                </a:prstClr>
              </a:solidFill>
            </a:endParaRPr>
          </a:p>
        </p:txBody>
      </p:sp>
      <p:pic>
        <p:nvPicPr>
          <p:cNvPr id="1032" name="Picture 8" descr="UCF-Yelo.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450263" y="5986463"/>
            <a:ext cx="388937" cy="414337"/>
          </a:xfrm>
          <a:prstGeom prst="rect">
            <a:avLst/>
          </a:prstGeom>
          <a:noFill/>
          <a:ln w="9525">
            <a:noFill/>
            <a:miter lim="800000"/>
            <a:headEnd/>
            <a:tailEnd/>
          </a:ln>
        </p:spPr>
      </p:pic>
      <p:sp>
        <p:nvSpPr>
          <p:cNvPr id="10" name="Rectangle 9"/>
          <p:cNvSpPr/>
          <p:nvPr/>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2" name="Straight Connector 11"/>
          <p:cNvCxnSpPr/>
          <p:nvPr/>
        </p:nvCxnSpPr>
        <p:spPr>
          <a:xfrm>
            <a:off x="0" y="3048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0" y="655320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Connector 14"/>
          <p:cNvCxnSpPr/>
          <p:nvPr/>
        </p:nvCxnSpPr>
        <p:spPr>
          <a:xfrm>
            <a:off x="0" y="65532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57200" y="6581775"/>
            <a:ext cx="8229600" cy="276225"/>
          </a:xfrm>
          <a:prstGeom prst="rect">
            <a:avLst/>
          </a:prstGeom>
          <a:noFill/>
        </p:spPr>
        <p:txBody>
          <a:bodyPr>
            <a:spAutoFit/>
          </a:bodyPr>
          <a:lstStyle/>
          <a:p>
            <a:pPr algn="ctr">
              <a:defRPr/>
            </a:pPr>
            <a:r>
              <a:rPr lang="en-US" sz="1200" dirty="0">
                <a:solidFill>
                  <a:prstClr val="white">
                    <a:lumMod val="50000"/>
                  </a:prstClr>
                </a:solidFill>
              </a:rPr>
              <a:t>FLORIDA SOLAR ENERGY CENTER — A Research Institute of the University of Central Florida</a:t>
            </a:r>
          </a:p>
        </p:txBody>
      </p:sp>
    </p:spTree>
    <p:extLst>
      <p:ext uri="{BB962C8B-B14F-4D97-AF65-F5344CB8AC3E}">
        <p14:creationId xmlns:p14="http://schemas.microsoft.com/office/powerpoint/2010/main" val="53961010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hf hdr="0" ftr="0" dt="0"/>
  <p:txStyles>
    <p:titleStyle>
      <a:lvl1pPr algn="ctr" rtl="0" fontAlgn="base">
        <a:spcBef>
          <a:spcPct val="0"/>
        </a:spcBef>
        <a:spcAft>
          <a:spcPct val="0"/>
        </a:spcAft>
        <a:defRPr sz="4400" b="1" kern="1200">
          <a:solidFill>
            <a:srgbClr val="000066"/>
          </a:solidFill>
          <a:latin typeface="+mj-lt"/>
          <a:ea typeface="+mj-ea"/>
          <a:cs typeface="+mj-cs"/>
        </a:defRPr>
      </a:lvl1pPr>
      <a:lvl2pPr algn="ctr" rtl="0" fontAlgn="base">
        <a:spcBef>
          <a:spcPct val="0"/>
        </a:spcBef>
        <a:spcAft>
          <a:spcPct val="0"/>
        </a:spcAft>
        <a:defRPr sz="4400" b="1">
          <a:solidFill>
            <a:srgbClr val="000066"/>
          </a:solidFill>
          <a:latin typeface="Calibri" pitchFamily="34" charset="0"/>
        </a:defRPr>
      </a:lvl2pPr>
      <a:lvl3pPr algn="ctr" rtl="0" fontAlgn="base">
        <a:spcBef>
          <a:spcPct val="0"/>
        </a:spcBef>
        <a:spcAft>
          <a:spcPct val="0"/>
        </a:spcAft>
        <a:defRPr sz="4400" b="1">
          <a:solidFill>
            <a:srgbClr val="000066"/>
          </a:solidFill>
          <a:latin typeface="Calibri" pitchFamily="34" charset="0"/>
        </a:defRPr>
      </a:lvl3pPr>
      <a:lvl4pPr algn="ctr" rtl="0" fontAlgn="base">
        <a:spcBef>
          <a:spcPct val="0"/>
        </a:spcBef>
        <a:spcAft>
          <a:spcPct val="0"/>
        </a:spcAft>
        <a:defRPr sz="4400" b="1">
          <a:solidFill>
            <a:srgbClr val="000066"/>
          </a:solidFill>
          <a:latin typeface="Calibri" pitchFamily="34" charset="0"/>
        </a:defRPr>
      </a:lvl4pPr>
      <a:lvl5pPr algn="ctr" rtl="0" fontAlgn="base">
        <a:spcBef>
          <a:spcPct val="0"/>
        </a:spcBef>
        <a:spcAft>
          <a:spcPct val="0"/>
        </a:spcAft>
        <a:defRPr sz="4400" b="1">
          <a:solidFill>
            <a:srgbClr val="000066"/>
          </a:solidFill>
          <a:latin typeface="Calibri" pitchFamily="34" charset="0"/>
        </a:defRPr>
      </a:lvl5pPr>
      <a:lvl6pPr marL="457200" algn="ctr" rtl="0" fontAlgn="base">
        <a:spcBef>
          <a:spcPct val="0"/>
        </a:spcBef>
        <a:spcAft>
          <a:spcPct val="0"/>
        </a:spcAft>
        <a:defRPr sz="4400" b="1">
          <a:solidFill>
            <a:srgbClr val="000066"/>
          </a:solidFill>
          <a:latin typeface="Calibri" pitchFamily="34" charset="0"/>
        </a:defRPr>
      </a:lvl6pPr>
      <a:lvl7pPr marL="914400" algn="ctr" rtl="0" fontAlgn="base">
        <a:spcBef>
          <a:spcPct val="0"/>
        </a:spcBef>
        <a:spcAft>
          <a:spcPct val="0"/>
        </a:spcAft>
        <a:defRPr sz="4400" b="1">
          <a:solidFill>
            <a:srgbClr val="000066"/>
          </a:solidFill>
          <a:latin typeface="Calibri" pitchFamily="34" charset="0"/>
        </a:defRPr>
      </a:lvl7pPr>
      <a:lvl8pPr marL="1371600" algn="ctr" rtl="0" fontAlgn="base">
        <a:spcBef>
          <a:spcPct val="0"/>
        </a:spcBef>
        <a:spcAft>
          <a:spcPct val="0"/>
        </a:spcAft>
        <a:defRPr sz="4400" b="1">
          <a:solidFill>
            <a:srgbClr val="000066"/>
          </a:solidFill>
          <a:latin typeface="Calibri" pitchFamily="34" charset="0"/>
        </a:defRPr>
      </a:lvl8pPr>
      <a:lvl9pPr marL="1828800" algn="ctr" rtl="0" fontAlgn="base">
        <a:spcBef>
          <a:spcPct val="0"/>
        </a:spcBef>
        <a:spcAft>
          <a:spcPct val="0"/>
        </a:spcAft>
        <a:defRPr sz="4400" b="1">
          <a:solidFill>
            <a:srgbClr val="000066"/>
          </a:solidFill>
          <a:latin typeface="Calibri" pitchFamily="34" charset="0"/>
        </a:defRPr>
      </a:lvl9pPr>
    </p:titleStyle>
    <p:bodyStyle>
      <a:lvl1pPr marL="342900" indent="-342900" algn="l" rtl="0" fontAlgn="base">
        <a:spcBef>
          <a:spcPct val="20000"/>
        </a:spcBef>
        <a:spcAft>
          <a:spcPct val="0"/>
        </a:spcAft>
        <a:buClr>
          <a:srgbClr val="FCDE04"/>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FCDE04"/>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5.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83.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93.xml"/><Relationship Id="rId4" Type="http://schemas.openxmlformats.org/officeDocument/2006/relationships/image" Target="../media/image45.jpeg"/></Relationships>
</file>

<file path=ppt/slides/_rels/slide3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8.xml"/><Relationship Id="rId1" Type="http://schemas.openxmlformats.org/officeDocument/2006/relationships/slideLayout" Target="../slideLayouts/slideLayout83.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8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87.xml"/><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83.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88.xml"/><Relationship Id="rId4" Type="http://schemas.openxmlformats.org/officeDocument/2006/relationships/hyperlink" Target="http://www1.eere.energy.gov/solar/pdfs/sssummit2012_plenary_swanson.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3.xml"/><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8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6.xml"/><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80.xml"/><Relationship Id="rId5" Type="http://schemas.openxmlformats.org/officeDocument/2006/relationships/image" Target="../media/image60.jpeg"/><Relationship Id="rId4" Type="http://schemas.openxmlformats.org/officeDocument/2006/relationships/image" Target="../media/image59.jpeg"/></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9.xml"/><Relationship Id="rId1" Type="http://schemas.openxmlformats.org/officeDocument/2006/relationships/slideLayout" Target="../slideLayouts/slideLayout73.xml"/><Relationship Id="rId4" Type="http://schemas.openxmlformats.org/officeDocument/2006/relationships/image" Target="../media/image63.jpeg"/></Relationships>
</file>

<file path=ppt/slides/_rels/slide48.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image" Target="../media/image74.jpeg"/><Relationship Id="rId3" Type="http://schemas.openxmlformats.org/officeDocument/2006/relationships/image" Target="../media/image64.jpeg"/><Relationship Id="rId7" Type="http://schemas.openxmlformats.org/officeDocument/2006/relationships/image" Target="../media/image68.jpeg"/><Relationship Id="rId12"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81.xml"/><Relationship Id="rId6" Type="http://schemas.openxmlformats.org/officeDocument/2006/relationships/image" Target="../media/image67.jpeg"/><Relationship Id="rId11" Type="http://schemas.openxmlformats.org/officeDocument/2006/relationships/image" Target="../media/image72.jpeg"/><Relationship Id="rId5" Type="http://schemas.openxmlformats.org/officeDocument/2006/relationships/image" Target="../media/image66.png"/><Relationship Id="rId15" Type="http://schemas.openxmlformats.org/officeDocument/2006/relationships/image" Target="../media/image63.jpeg"/><Relationship Id="rId10" Type="http://schemas.openxmlformats.org/officeDocument/2006/relationships/image" Target="../media/image71.jpeg"/><Relationship Id="rId4" Type="http://schemas.openxmlformats.org/officeDocument/2006/relationships/image" Target="../media/image65.jpeg"/><Relationship Id="rId9" Type="http://schemas.openxmlformats.org/officeDocument/2006/relationships/image" Target="../media/image70.jpeg"/><Relationship Id="rId14" Type="http://schemas.openxmlformats.org/officeDocument/2006/relationships/image" Target="../media/image75.jpeg"/></Relationships>
</file>

<file path=ppt/slides/_rels/slide49.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81.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www.map.ren21.net/GSR/GSR2012.pdf" TargetMode="External"/><Relationship Id="rId2" Type="http://schemas.openxmlformats.org/officeDocument/2006/relationships/notesSlide" Target="../notesSlides/notesSlide32.xml"/><Relationship Id="rId1" Type="http://schemas.openxmlformats.org/officeDocument/2006/relationships/slideLayout" Target="../slideLayouts/slideLayout73.xml"/><Relationship Id="rId5" Type="http://schemas.openxmlformats.org/officeDocument/2006/relationships/image" Target="../media/image63.jpeg"/><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3" Type="http://schemas.openxmlformats.org/officeDocument/2006/relationships/hyperlink" Target="http://www.map.ren21.net/GSR/GSR2012.pdf" TargetMode="External"/><Relationship Id="rId2" Type="http://schemas.openxmlformats.org/officeDocument/2006/relationships/notesSlide" Target="../notesSlides/notesSlide33.xml"/><Relationship Id="rId1" Type="http://schemas.openxmlformats.org/officeDocument/2006/relationships/slideLayout" Target="../slideLayouts/slideLayout73.xml"/><Relationship Id="rId4" Type="http://schemas.openxmlformats.org/officeDocument/2006/relationships/image" Target="../media/image63.jpeg"/></Relationships>
</file>

<file path=ppt/slides/_rels/slide52.xml.rels><?xml version="1.0" encoding="UTF-8" standalone="yes"?>
<Relationships xmlns="http://schemas.openxmlformats.org/package/2006/relationships"><Relationship Id="rId3" Type="http://schemas.openxmlformats.org/officeDocument/2006/relationships/hyperlink" Target="http://www.nrel.gov/docs/fy12osti/53347.pdf" TargetMode="External"/><Relationship Id="rId2" Type="http://schemas.openxmlformats.org/officeDocument/2006/relationships/notesSlide" Target="../notesSlides/notesSlide34.xml"/><Relationship Id="rId1" Type="http://schemas.openxmlformats.org/officeDocument/2006/relationships/slideLayout" Target="../slideLayouts/slideLayout73.xml"/><Relationship Id="rId6" Type="http://schemas.openxmlformats.org/officeDocument/2006/relationships/image" Target="../media/image63.jpeg"/><Relationship Id="rId5" Type="http://schemas.openxmlformats.org/officeDocument/2006/relationships/chart" Target="../charts/chart4.xml"/><Relationship Id="rId4" Type="http://schemas.openxmlformats.org/officeDocument/2006/relationships/hyperlink" Target="http://www.nrel.gov/docs/fy12osti/54689.pdf"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rel.gov/docs/fy12osti/54689.pdf" TargetMode="External"/><Relationship Id="rId2" Type="http://schemas.openxmlformats.org/officeDocument/2006/relationships/hyperlink" Target="http://www.nrel.gov/docs/fy12osti/53347.pdf" TargetMode="External"/><Relationship Id="rId1" Type="http://schemas.openxmlformats.org/officeDocument/2006/relationships/slideLayout" Target="../slideLayouts/slideLayout73.xml"/><Relationship Id="rId5" Type="http://schemas.openxmlformats.org/officeDocument/2006/relationships/image" Target="../media/image63.jpeg"/><Relationship Id="rId4" Type="http://schemas.openxmlformats.org/officeDocument/2006/relationships/chart" Target="../charts/chart5.xml"/></Relationships>
</file>

<file path=ppt/slides/_rels/slide54.xml.rels><?xml version="1.0" encoding="UTF-8" standalone="yes"?>
<Relationships xmlns="http://schemas.openxmlformats.org/package/2006/relationships"><Relationship Id="rId3" Type="http://schemas.openxmlformats.org/officeDocument/2006/relationships/hyperlink" Target="http://www.nrel.gov/docs/fy12osti/54689.pdf" TargetMode="External"/><Relationship Id="rId2" Type="http://schemas.openxmlformats.org/officeDocument/2006/relationships/hyperlink" Target="http://www.nrel.gov/docs/fy12osti/53347.pdf" TargetMode="External"/><Relationship Id="rId1" Type="http://schemas.openxmlformats.org/officeDocument/2006/relationships/slideLayout" Target="../slideLayouts/slideLayout73.xml"/><Relationship Id="rId5" Type="http://schemas.openxmlformats.org/officeDocument/2006/relationships/image" Target="../media/image63.jpeg"/><Relationship Id="rId4" Type="http://schemas.openxmlformats.org/officeDocument/2006/relationships/chart" Target="../charts/chart6.xml"/></Relationships>
</file>

<file path=ppt/slides/_rels/slide55.xml.rels><?xml version="1.0" encoding="UTF-8" standalone="yes"?>
<Relationships xmlns="http://schemas.openxmlformats.org/package/2006/relationships"><Relationship Id="rId3" Type="http://schemas.openxmlformats.org/officeDocument/2006/relationships/hyperlink" Target="http://www.nrel.gov/docs/fy12osti/53347.pdf" TargetMode="External"/><Relationship Id="rId2" Type="http://schemas.openxmlformats.org/officeDocument/2006/relationships/chart" Target="../charts/chart7.xml"/><Relationship Id="rId1" Type="http://schemas.openxmlformats.org/officeDocument/2006/relationships/slideLayout" Target="../slideLayouts/slideLayout73.xml"/><Relationship Id="rId5" Type="http://schemas.openxmlformats.org/officeDocument/2006/relationships/image" Target="../media/image63.jpeg"/><Relationship Id="rId4" Type="http://schemas.openxmlformats.org/officeDocument/2006/relationships/hyperlink" Target="http://www.nrel.gov/docs/fy12osti/54689.pdf" TargetMode="Externa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73.xml"/><Relationship Id="rId6" Type="http://schemas.openxmlformats.org/officeDocument/2006/relationships/chart" Target="../charts/chart9.xml"/><Relationship Id="rId5" Type="http://schemas.openxmlformats.org/officeDocument/2006/relationships/hyperlink" Target="http://www.nrel.gov/docs/fy12osti/54689.pdf" TargetMode="External"/><Relationship Id="rId4" Type="http://schemas.openxmlformats.org/officeDocument/2006/relationships/hyperlink" Target="http://www.nrel.gov/docs/fy12osti/53347.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chart" Target="../charts/chart10.xml"/><Relationship Id="rId1" Type="http://schemas.openxmlformats.org/officeDocument/2006/relationships/slideLayout" Target="../slideLayouts/slideLayout73.xml"/></Relationships>
</file>

<file path=ppt/slides/_rels/slide58.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gif"/><Relationship Id="rId7" Type="http://schemas.openxmlformats.org/officeDocument/2006/relationships/image" Target="../media/image81.jpeg"/><Relationship Id="rId2" Type="http://schemas.openxmlformats.org/officeDocument/2006/relationships/notesSlide" Target="../notesSlides/notesSlide36.xml"/><Relationship Id="rId1" Type="http://schemas.openxmlformats.org/officeDocument/2006/relationships/slideLayout" Target="../slideLayouts/slideLayout73.xml"/><Relationship Id="rId6" Type="http://schemas.openxmlformats.org/officeDocument/2006/relationships/image" Target="../media/image80.png"/><Relationship Id="rId5" Type="http://schemas.openxmlformats.org/officeDocument/2006/relationships/image" Target="../media/image79.jpeg"/><Relationship Id="rId10" Type="http://schemas.openxmlformats.org/officeDocument/2006/relationships/image" Target="../media/image63.jpeg"/><Relationship Id="rId4" Type="http://schemas.openxmlformats.org/officeDocument/2006/relationships/image" Target="../media/image78.gif"/><Relationship Id="rId9" Type="http://schemas.openxmlformats.org/officeDocument/2006/relationships/image" Target="../media/image83.jpeg"/></Relationships>
</file>

<file path=ppt/slides/_rels/slide59.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7.xml"/><Relationship Id="rId1" Type="http://schemas.openxmlformats.org/officeDocument/2006/relationships/slideLayout" Target="../slideLayouts/slideLayout74.xml"/><Relationship Id="rId5" Type="http://schemas.openxmlformats.org/officeDocument/2006/relationships/image" Target="../media/image63.jpeg"/><Relationship Id="rId4" Type="http://schemas.openxmlformats.org/officeDocument/2006/relationships/image" Target="../media/image78.gif"/></Relationships>
</file>

<file path=ppt/slides/_rels/slide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9.xml"/><Relationship Id="rId1" Type="http://schemas.openxmlformats.org/officeDocument/2006/relationships/slideLayout" Target="../slideLayouts/slideLayout73.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0.xml"/><Relationship Id="rId1" Type="http://schemas.openxmlformats.org/officeDocument/2006/relationships/slideLayout" Target="../slideLayouts/slideLayout81.xml"/><Relationship Id="rId6" Type="http://schemas.openxmlformats.org/officeDocument/2006/relationships/image" Target="../media/image63.jpeg"/><Relationship Id="rId5" Type="http://schemas.openxmlformats.org/officeDocument/2006/relationships/image" Target="../media/image85.jpeg"/><Relationship Id="rId4" Type="http://schemas.openxmlformats.org/officeDocument/2006/relationships/image" Target="../media/image84.jpeg"/></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1.xml"/><Relationship Id="rId1" Type="http://schemas.openxmlformats.org/officeDocument/2006/relationships/slideLayout" Target="../slideLayouts/slideLayout73.xml"/><Relationship Id="rId4" Type="http://schemas.openxmlformats.org/officeDocument/2006/relationships/image" Target="../media/image63.jpeg"/></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2.xml"/><Relationship Id="rId1" Type="http://schemas.openxmlformats.org/officeDocument/2006/relationships/slideLayout" Target="../slideLayouts/slideLayout73.xml"/><Relationship Id="rId4" Type="http://schemas.openxmlformats.org/officeDocument/2006/relationships/image" Target="../media/image63.jpeg"/></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87.gif"/><Relationship Id="rId1" Type="http://schemas.openxmlformats.org/officeDocument/2006/relationships/slideLayout" Target="../slideLayouts/slideLayout73.xml"/></Relationships>
</file>

<file path=ppt/slides/_rels/slide66.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7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7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6.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6.xml"/></Relationships>
</file>

<file path=ppt/slides/_rels/slide71.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8.xml"/><Relationship Id="rId1" Type="http://schemas.openxmlformats.org/officeDocument/2006/relationships/slideLayout" Target="../slideLayouts/slideLayout7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9.xml"/><Relationship Id="rId1" Type="http://schemas.openxmlformats.org/officeDocument/2006/relationships/slideLayout" Target="../slideLayouts/slideLayout7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3.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73.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73.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74.xml"/></Relationships>
</file>

<file path=ppt/slides/_rels/slide7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4.xml"/><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09600" y="2590800"/>
            <a:ext cx="8077200" cy="1754326"/>
          </a:xfrm>
          <a:prstGeom prst="rect">
            <a:avLst/>
          </a:prstGeom>
          <a:noFill/>
        </p:spPr>
        <p:txBody>
          <a:bodyPr wrap="square" rtlCol="0">
            <a:spAutoFit/>
          </a:bodyPr>
          <a:lstStyle/>
          <a:p>
            <a:pPr algn="ctr"/>
            <a:r>
              <a:rPr lang="en-US" sz="5400" b="1" dirty="0" smtClean="0">
                <a:solidFill>
                  <a:srgbClr val="0070C0"/>
                </a:solidFill>
                <a:latin typeface="Brush Script MT" pitchFamily="66" charset="0"/>
              </a:rPr>
              <a:t>The Future of Solar in the Sunshine State</a:t>
            </a:r>
            <a:endParaRPr lang="en-US" sz="5400" b="1" dirty="0">
              <a:solidFill>
                <a:srgbClr val="0070C0"/>
              </a:solidFill>
              <a:latin typeface="Brush Script MT" pitchFamily="66" charset="0"/>
            </a:endParaRPr>
          </a:p>
        </p:txBody>
      </p:sp>
      <p:pic>
        <p:nvPicPr>
          <p:cNvPr id="9" name="Picture 8" descr="logo" title="go solar fest logo"/>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26849" y="533400"/>
            <a:ext cx="6350000" cy="1587500"/>
          </a:xfrm>
          <a:prstGeom prst="rect">
            <a:avLst/>
          </a:prstGeom>
        </p:spPr>
      </p:pic>
    </p:spTree>
    <p:extLst>
      <p:ext uri="{BB962C8B-B14F-4D97-AF65-F5344CB8AC3E}">
        <p14:creationId xmlns:p14="http://schemas.microsoft.com/office/powerpoint/2010/main" val="37470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Federal Transit Administration TIGGER Grant</a:t>
            </a:r>
            <a:endParaRPr lang="en-US" sz="4000" dirty="0"/>
          </a:p>
        </p:txBody>
      </p:sp>
      <p:sp>
        <p:nvSpPr>
          <p:cNvPr id="6" name="Content Placeholder 5"/>
          <p:cNvSpPr>
            <a:spLocks noGrp="1"/>
          </p:cNvSpPr>
          <p:nvPr>
            <p:ph idx="1"/>
          </p:nvPr>
        </p:nvSpPr>
        <p:spPr/>
        <p:txBody>
          <a:bodyPr>
            <a:normAutofit/>
          </a:bodyPr>
          <a:lstStyle/>
          <a:p>
            <a:r>
              <a:rPr lang="en-US" dirty="0" smtClean="0"/>
              <a:t>Transit Investments </a:t>
            </a:r>
            <a:r>
              <a:rPr lang="en-US" dirty="0"/>
              <a:t>for Greenhouse Gas </a:t>
            </a:r>
            <a:r>
              <a:rPr lang="en-US" dirty="0" smtClean="0"/>
              <a:t>and Energy Reduction</a:t>
            </a:r>
          </a:p>
          <a:p>
            <a:pPr lvl="1"/>
            <a:r>
              <a:rPr lang="en-US" dirty="0" smtClean="0"/>
              <a:t>SFRTA submitted grant application August 2011</a:t>
            </a:r>
          </a:p>
          <a:p>
            <a:pPr lvl="1"/>
            <a:r>
              <a:rPr lang="en-US" dirty="0" smtClean="0"/>
              <a:t>Competitive Project Selection Process</a:t>
            </a:r>
          </a:p>
          <a:p>
            <a:pPr lvl="1"/>
            <a:r>
              <a:rPr lang="en-US" dirty="0" smtClean="0"/>
              <a:t>FTA awarded $5.7 million on November 16, 2011</a:t>
            </a:r>
          </a:p>
          <a:p>
            <a:endParaRPr lang="en-US" dirty="0" smtClean="0"/>
          </a:p>
          <a:p>
            <a:r>
              <a:rPr lang="en-US" dirty="0" smtClean="0"/>
              <a:t>Grant allowed Design to include:</a:t>
            </a:r>
          </a:p>
          <a:p>
            <a:pPr lvl="1"/>
            <a:r>
              <a:rPr lang="en-US" dirty="0" smtClean="0"/>
              <a:t>Increased solar energy to 100% plus</a:t>
            </a:r>
          </a:p>
          <a:p>
            <a:pPr lvl="1"/>
            <a:r>
              <a:rPr lang="en-US" dirty="0" smtClean="0"/>
              <a:t>Electric vehicle charging stations</a:t>
            </a:r>
          </a:p>
          <a:p>
            <a:pPr lvl="1"/>
            <a:r>
              <a:rPr lang="en-US" dirty="0" smtClean="0"/>
              <a:t>Parking canopy for additional solar panels and shaded parking</a:t>
            </a:r>
          </a:p>
          <a:p>
            <a:endParaRPr lang="en-US" b="1" dirty="0" smtClean="0"/>
          </a:p>
          <a:p>
            <a:endParaRPr lang="en-US" dirty="0"/>
          </a:p>
        </p:txBody>
      </p:sp>
    </p:spTree>
    <p:extLst>
      <p:ext uri="{BB962C8B-B14F-4D97-AF65-F5344CB8AC3E}">
        <p14:creationId xmlns:p14="http://schemas.microsoft.com/office/powerpoint/2010/main" val="7970470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TA.JPG"/>
          <p:cNvPicPr>
            <a:picLocks noChangeAspect="1"/>
          </p:cNvPicPr>
          <p:nvPr/>
        </p:nvPicPr>
        <p:blipFill>
          <a:blip r:embed="rId2" cstate="print"/>
          <a:stretch>
            <a:fillRect/>
          </a:stretch>
        </p:blipFill>
        <p:spPr>
          <a:xfrm>
            <a:off x="6781800" y="6077382"/>
            <a:ext cx="2038350" cy="771525"/>
          </a:xfrm>
          <a:prstGeom prst="rect">
            <a:avLst/>
          </a:prstGeom>
        </p:spPr>
      </p:pic>
      <p:pic>
        <p:nvPicPr>
          <p:cNvPr id="6" name="Picture 5" descr="FINAL Presentation boards Elev and Graphic_Page_1.jpg" title="diagrams of station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381000"/>
            <a:ext cx="9144000" cy="5562600"/>
          </a:xfrm>
          <a:prstGeom prst="rect">
            <a:avLst/>
          </a:prstGeom>
        </p:spPr>
      </p:pic>
    </p:spTree>
    <p:extLst>
      <p:ext uri="{BB962C8B-B14F-4D97-AF65-F5344CB8AC3E}">
        <p14:creationId xmlns:p14="http://schemas.microsoft.com/office/powerpoint/2010/main" val="3722420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Existing and Typical Versus “Green” Tri-Rail Station</a:t>
            </a:r>
            <a:endParaRPr lang="en-US" dirty="0"/>
          </a:p>
        </p:txBody>
      </p:sp>
      <p:graphicFrame>
        <p:nvGraphicFramePr>
          <p:cNvPr id="7" name="Content Placeholder 6" descr="existing and typical versus green station" title="bar graph"/>
          <p:cNvGraphicFramePr>
            <a:graphicFrameLocks noGrp="1"/>
          </p:cNvGraphicFramePr>
          <p:nvPr>
            <p:ph idx="1"/>
            <p:extLst>
              <p:ext uri="{D42A27DB-BD31-4B8C-83A1-F6EECF244321}">
                <p14:modId xmlns:p14="http://schemas.microsoft.com/office/powerpoint/2010/main" val="56241999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1676400" y="3886200"/>
            <a:ext cx="5334000" cy="0"/>
          </a:xfrm>
          <a:prstGeom prst="line">
            <a:avLst/>
          </a:prstGeom>
          <a:ln w="762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400800" y="3048000"/>
            <a:ext cx="990600" cy="762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2200" y="2259936"/>
            <a:ext cx="2057400"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dirty="0" smtClean="0">
                <a:solidFill>
                  <a:prstClr val="black"/>
                </a:solidFill>
              </a:rPr>
              <a:t>Solar Generation</a:t>
            </a:r>
            <a:endParaRPr lang="en-US" sz="2400" dirty="0">
              <a:solidFill>
                <a:prstClr val="black"/>
              </a:solidFill>
            </a:endParaRPr>
          </a:p>
        </p:txBody>
      </p:sp>
    </p:spTree>
    <p:extLst>
      <p:ext uri="{BB962C8B-B14F-4D97-AF65-F5344CB8AC3E}">
        <p14:creationId xmlns:p14="http://schemas.microsoft.com/office/powerpoint/2010/main" val="36195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Station O&amp;M Costs</a:t>
            </a:r>
            <a:endParaRPr lang="en-US" dirty="0"/>
          </a:p>
        </p:txBody>
      </p:sp>
      <p:graphicFrame>
        <p:nvGraphicFramePr>
          <p:cNvPr id="6" name="Content Placeholder 5" descr="Annual station costs" title="graph"/>
          <p:cNvGraphicFramePr>
            <a:graphicFrameLocks noGrp="1"/>
          </p:cNvGraphicFramePr>
          <p:nvPr>
            <p:ph idx="1"/>
            <p:extLst>
              <p:ext uri="{D42A27DB-BD31-4B8C-83A1-F6EECF244321}">
                <p14:modId xmlns:p14="http://schemas.microsoft.com/office/powerpoint/2010/main" val="24393989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130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Status	</a:t>
            </a:r>
            <a:endParaRPr lang="en-US" dirty="0"/>
          </a:p>
        </p:txBody>
      </p:sp>
      <p:sp>
        <p:nvSpPr>
          <p:cNvPr id="3" name="Content Placeholder 2"/>
          <p:cNvSpPr>
            <a:spLocks noGrp="1"/>
          </p:cNvSpPr>
          <p:nvPr>
            <p:ph idx="1"/>
          </p:nvPr>
        </p:nvSpPr>
        <p:spPr/>
        <p:txBody>
          <a:bodyPr>
            <a:normAutofit/>
          </a:bodyPr>
          <a:lstStyle/>
          <a:p>
            <a:r>
              <a:rPr lang="en-US" sz="3200" dirty="0" smtClean="0"/>
              <a:t>Fully Funded</a:t>
            </a:r>
          </a:p>
          <a:p>
            <a:r>
              <a:rPr lang="en-US" sz="3200" dirty="0" smtClean="0"/>
              <a:t>Design Complete</a:t>
            </a:r>
          </a:p>
          <a:p>
            <a:r>
              <a:rPr lang="en-US" sz="3200" dirty="0" smtClean="0"/>
              <a:t>Procurement Package Being Finalized </a:t>
            </a:r>
          </a:p>
          <a:p>
            <a:r>
              <a:rPr lang="en-US" sz="3200" dirty="0" smtClean="0"/>
              <a:t>Anticipated Contract Procurement Mid-2013</a:t>
            </a:r>
          </a:p>
          <a:p>
            <a:r>
              <a:rPr lang="en-US" sz="3200" dirty="0" smtClean="0"/>
              <a:t>Complete Late 2014</a:t>
            </a:r>
            <a:endParaRPr lang="en-US" sz="3200" dirty="0"/>
          </a:p>
        </p:txBody>
      </p:sp>
    </p:spTree>
    <p:extLst>
      <p:ext uri="{BB962C8B-B14F-4D97-AF65-F5344CB8AC3E}">
        <p14:creationId xmlns:p14="http://schemas.microsoft.com/office/powerpoint/2010/main" val="1209813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A Vision for Solar in the</a:t>
            </a:r>
            <a:br>
              <a:rPr lang="en-US" b="1" dirty="0" smtClean="0">
                <a:solidFill>
                  <a:srgbClr val="0070C0"/>
                </a:solidFill>
              </a:rPr>
            </a:br>
            <a:r>
              <a:rPr lang="en-US" b="1" dirty="0" smtClean="0">
                <a:solidFill>
                  <a:srgbClr val="0070C0"/>
                </a:solidFill>
              </a:rPr>
              <a:t>Sunshine State</a:t>
            </a:r>
            <a:endParaRPr lang="en-US" b="1" dirty="0">
              <a:solidFill>
                <a:srgbClr val="0070C0"/>
              </a:solidFill>
            </a:endParaRPr>
          </a:p>
        </p:txBody>
      </p:sp>
      <p:sp>
        <p:nvSpPr>
          <p:cNvPr id="3" name="Content Placeholder 2"/>
          <p:cNvSpPr>
            <a:spLocks noGrp="1"/>
          </p:cNvSpPr>
          <p:nvPr>
            <p:ph idx="1"/>
          </p:nvPr>
        </p:nvSpPr>
        <p:spPr>
          <a:xfrm>
            <a:off x="457200" y="2027237"/>
            <a:ext cx="8229600" cy="4525963"/>
          </a:xfrm>
        </p:spPr>
        <p:txBody>
          <a:bodyPr/>
          <a:lstStyle/>
          <a:p>
            <a:pPr marL="0" indent="0" algn="ctr">
              <a:buNone/>
            </a:pPr>
            <a:r>
              <a:rPr lang="en-US" dirty="0" smtClean="0">
                <a:solidFill>
                  <a:srgbClr val="0070C0"/>
                </a:solidFill>
              </a:rPr>
              <a:t>Cory </a:t>
            </a:r>
            <a:r>
              <a:rPr lang="en-US" dirty="0" err="1" smtClean="0">
                <a:solidFill>
                  <a:srgbClr val="0070C0"/>
                </a:solidFill>
              </a:rPr>
              <a:t>Ramsel</a:t>
            </a:r>
            <a:endParaRPr lang="en-US" dirty="0" smtClean="0">
              <a:solidFill>
                <a:srgbClr val="0070C0"/>
              </a:solidFill>
            </a:endParaRPr>
          </a:p>
          <a:p>
            <a:pPr marL="0" indent="0" algn="ctr">
              <a:buNone/>
            </a:pPr>
            <a:r>
              <a:rPr lang="en-US" dirty="0" smtClean="0">
                <a:solidFill>
                  <a:srgbClr val="0070C0"/>
                </a:solidFill>
              </a:rPr>
              <a:t>Manager of Development</a:t>
            </a:r>
          </a:p>
          <a:p>
            <a:pPr marL="0" indent="0" algn="ctr">
              <a:buNone/>
            </a:pPr>
            <a:r>
              <a:rPr lang="en-US" dirty="0" smtClean="0">
                <a:solidFill>
                  <a:srgbClr val="0070C0"/>
                </a:solidFill>
              </a:rPr>
              <a:t>Florida Power &amp; Light</a:t>
            </a:r>
            <a:endParaRPr lang="en-US" dirty="0">
              <a:solidFill>
                <a:srgbClr val="0070C0"/>
              </a:solidFill>
            </a:endParaRPr>
          </a:p>
        </p:txBody>
      </p:sp>
    </p:spTree>
    <p:extLst>
      <p:ext uri="{BB962C8B-B14F-4D97-AF65-F5344CB8AC3E}">
        <p14:creationId xmlns:p14="http://schemas.microsoft.com/office/powerpoint/2010/main" val="2970862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Grp="1" noChangeArrowheads="1"/>
          </p:cNvSpPr>
          <p:nvPr>
            <p:ph type="ctrTitle"/>
          </p:nvPr>
        </p:nvSpPr>
        <p:spPr>
          <a:xfrm>
            <a:off x="1955800" y="2227263"/>
            <a:ext cx="6610350" cy="1600200"/>
          </a:xfrm>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r>
              <a:rPr lang="en-US" dirty="0" smtClean="0">
                <a:solidFill>
                  <a:srgbClr val="7D0000"/>
                </a:solidFill>
              </a:rPr>
              <a:t>Unleashing Florida’s Solar Potential </a:t>
            </a:r>
            <a:r>
              <a:rPr lang="en-US" sz="2000" i="1" dirty="0" smtClean="0">
                <a:solidFill>
                  <a:srgbClr val="7D0000"/>
                </a:solidFill>
              </a:rPr>
              <a:t>Creating jobs and building a lasting industry</a:t>
            </a:r>
          </a:p>
        </p:txBody>
      </p:sp>
      <p:sp>
        <p:nvSpPr>
          <p:cNvPr id="6147" name="Rectangle 11"/>
          <p:cNvSpPr>
            <a:spLocks noChangeArrowheads="1"/>
          </p:cNvSpPr>
          <p:nvPr/>
        </p:nvSpPr>
        <p:spPr bwMode="auto">
          <a:xfrm>
            <a:off x="1955800" y="4792663"/>
            <a:ext cx="63563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p>
            <a:pPr fontAlgn="base">
              <a:lnSpc>
                <a:spcPct val="80000"/>
              </a:lnSpc>
              <a:spcBef>
                <a:spcPct val="20000"/>
              </a:spcBef>
              <a:spcAft>
                <a:spcPct val="20000"/>
              </a:spcAft>
            </a:pPr>
            <a:r>
              <a:rPr lang="en-US" sz="2200" b="1" dirty="0" smtClean="0">
                <a:solidFill>
                  <a:srgbClr val="0048B9"/>
                </a:solidFill>
              </a:rPr>
              <a:t>January 25, 2013</a:t>
            </a:r>
            <a:endParaRPr lang="en-US" sz="2200" b="1" dirty="0">
              <a:solidFill>
                <a:srgbClr val="0048B9"/>
              </a:solidFill>
            </a:endParaRPr>
          </a:p>
        </p:txBody>
      </p:sp>
      <p:sp>
        <p:nvSpPr>
          <p:cNvPr id="6148" name="Rectangle 16"/>
          <p:cNvSpPr>
            <a:spLocks noGrp="1" noChangeArrowheads="1"/>
          </p:cNvSpPr>
          <p:nvPr>
            <p:ph type="subTitle" idx="1"/>
          </p:nvPr>
        </p:nvSpPr>
        <p:spPr>
          <a:xfrm>
            <a:off x="1955800" y="3517900"/>
            <a:ext cx="6400800" cy="1223963"/>
          </a:xfrm>
        </p:spPr>
        <p:txBody>
          <a:bodyPr/>
          <a:lstStyle/>
          <a:p>
            <a:pPr eaLnBrk="1" hangingPunct="1">
              <a:lnSpc>
                <a:spcPct val="50000"/>
              </a:lnSpc>
            </a:pPr>
            <a:endParaRPr lang="en-US" dirty="0" smtClean="0"/>
          </a:p>
          <a:p>
            <a:pPr eaLnBrk="1" hangingPunct="1">
              <a:lnSpc>
                <a:spcPct val="50000"/>
              </a:lnSpc>
            </a:pPr>
            <a:r>
              <a:rPr lang="en-US" dirty="0" smtClean="0"/>
              <a:t>Cory </a:t>
            </a:r>
            <a:r>
              <a:rPr lang="en-US" dirty="0" err="1" smtClean="0"/>
              <a:t>Ramsel</a:t>
            </a:r>
            <a:endParaRPr lang="en-US" dirty="0" smtClean="0"/>
          </a:p>
          <a:p>
            <a:pPr eaLnBrk="1" hangingPunct="1">
              <a:lnSpc>
                <a:spcPct val="50000"/>
              </a:lnSpc>
            </a:pPr>
            <a:r>
              <a:rPr lang="en-US" dirty="0" smtClean="0"/>
              <a:t>Sr. Manager of Development  </a:t>
            </a:r>
          </a:p>
          <a:p>
            <a:pPr eaLnBrk="1" hangingPunct="1">
              <a:lnSpc>
                <a:spcPct val="50000"/>
              </a:lnSpc>
            </a:pPr>
            <a:r>
              <a:rPr lang="en-US" dirty="0" smtClean="0"/>
              <a:t>Florida Power &amp; Light Company</a:t>
            </a:r>
          </a:p>
        </p:txBody>
      </p:sp>
    </p:spTree>
    <p:extLst>
      <p:ext uri="{BB962C8B-B14F-4D97-AF65-F5344CB8AC3E}">
        <p14:creationId xmlns:p14="http://schemas.microsoft.com/office/powerpoint/2010/main" val="39988077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4294967295"/>
          </p:nvPr>
        </p:nvSpPr>
        <p:spPr>
          <a:xfrm>
            <a:off x="296863" y="1268413"/>
            <a:ext cx="8370887" cy="4565650"/>
          </a:xfrm>
        </p:spPr>
        <p:txBody>
          <a:bodyPr/>
          <a:lstStyle/>
          <a:p>
            <a:pPr algn="just" eaLnBrk="1" hangingPunct="1">
              <a:lnSpc>
                <a:spcPct val="105000"/>
              </a:lnSpc>
              <a:spcBef>
                <a:spcPct val="5000"/>
              </a:spcBef>
              <a:buFontTx/>
              <a:buNone/>
            </a:pPr>
            <a:r>
              <a:rPr lang="en-US" dirty="0" smtClean="0"/>
              <a:t>	Any statements made herein about future operating results or other future events are forward-looking statements under the Safe Harbor Provisions of the Private Securities Litigation Reform Act of 1995. These forward-looking statements may include, for example, statements regarding anticipated future financial and operating performance and results, including estimates for growth.  Actual results may differ materially from such forward-looking statements.  A discussion of factors that could cause actual results or events to vary is contained in the Appendix and in our Securities and Exchange Commission (SEC) filings.</a:t>
            </a:r>
          </a:p>
          <a:p>
            <a:pPr algn="just" eaLnBrk="1" hangingPunct="1">
              <a:lnSpc>
                <a:spcPct val="105000"/>
              </a:lnSpc>
              <a:buFontTx/>
              <a:buNone/>
            </a:pPr>
            <a:endParaRPr lang="en-US" sz="1800" dirty="0" smtClean="0"/>
          </a:p>
        </p:txBody>
      </p:sp>
      <p:sp>
        <p:nvSpPr>
          <p:cNvPr id="7171" name="Rectangle 2"/>
          <p:cNvSpPr>
            <a:spLocks noChangeArrowheads="1"/>
          </p:cNvSpPr>
          <p:nvPr/>
        </p:nvSpPr>
        <p:spPr bwMode="auto">
          <a:xfrm>
            <a:off x="315913" y="107950"/>
            <a:ext cx="8828087"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Cautionary statements and risk factors that may affect future results</a:t>
            </a:r>
          </a:p>
        </p:txBody>
      </p:sp>
    </p:spTree>
    <p:extLst>
      <p:ext uri="{BB962C8B-B14F-4D97-AF65-F5344CB8AC3E}">
        <p14:creationId xmlns:p14="http://schemas.microsoft.com/office/powerpoint/2010/main" val="206476508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gray">
          <a:xfrm>
            <a:off x="2619375" y="2373313"/>
            <a:ext cx="3460750" cy="8740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lnSpc>
                <a:spcPct val="85000"/>
              </a:lnSpc>
              <a:spcBef>
                <a:spcPts val="600"/>
              </a:spcBef>
              <a:spcAft>
                <a:spcPct val="0"/>
              </a:spcAft>
              <a:buFontTx/>
              <a:buChar char="•"/>
            </a:pPr>
            <a:r>
              <a:rPr lang="en-US" sz="1600" dirty="0">
                <a:ea typeface="ＭＳ Ｐゴシック" pitchFamily="34" charset="-128"/>
              </a:rPr>
              <a:t>$</a:t>
            </a:r>
            <a:r>
              <a:rPr lang="en-US" sz="1600" dirty="0" smtClean="0">
                <a:ea typeface="ＭＳ Ｐゴシック" pitchFamily="34" charset="-128"/>
              </a:rPr>
              <a:t>29.7 </a:t>
            </a:r>
            <a:r>
              <a:rPr lang="en-US" sz="1600" dirty="0">
                <a:ea typeface="ＭＳ Ｐゴシック" pitchFamily="34" charset="-128"/>
              </a:rPr>
              <a:t>B market capitalization</a:t>
            </a:r>
            <a:r>
              <a:rPr lang="en-US" sz="1600" baseline="30000" dirty="0">
                <a:ea typeface="ＭＳ Ｐゴシック" pitchFamily="34" charset="-128"/>
              </a:rPr>
              <a:t>(1)</a:t>
            </a:r>
          </a:p>
          <a:p>
            <a:pPr eaLnBrk="1" fontAlgn="base" hangingPunct="1">
              <a:lnSpc>
                <a:spcPct val="85000"/>
              </a:lnSpc>
              <a:spcBef>
                <a:spcPts val="600"/>
              </a:spcBef>
              <a:spcAft>
                <a:spcPct val="0"/>
              </a:spcAft>
              <a:buFontTx/>
              <a:buChar char="•"/>
            </a:pPr>
            <a:r>
              <a:rPr lang="en-US" sz="1600" dirty="0" smtClean="0">
                <a:ea typeface="ＭＳ Ｐゴシック" pitchFamily="34" charset="-128"/>
              </a:rPr>
              <a:t>41,493 </a:t>
            </a:r>
            <a:r>
              <a:rPr lang="en-US" sz="1600" dirty="0">
                <a:ea typeface="ＭＳ Ｐゴシック" pitchFamily="34" charset="-128"/>
              </a:rPr>
              <a:t>MW in operation</a:t>
            </a:r>
          </a:p>
          <a:p>
            <a:pPr eaLnBrk="1" fontAlgn="base" hangingPunct="1">
              <a:lnSpc>
                <a:spcPct val="85000"/>
              </a:lnSpc>
              <a:spcBef>
                <a:spcPts val="600"/>
              </a:spcBef>
              <a:spcAft>
                <a:spcPct val="0"/>
              </a:spcAft>
              <a:buFontTx/>
              <a:buChar char="•"/>
            </a:pPr>
            <a:r>
              <a:rPr lang="en-US" sz="1600" dirty="0" smtClean="0">
                <a:ea typeface="ＭＳ Ｐゴシック" pitchFamily="34" charset="-128"/>
              </a:rPr>
              <a:t>$62.0 </a:t>
            </a:r>
            <a:r>
              <a:rPr lang="en-US" sz="1600" dirty="0">
                <a:ea typeface="ＭＳ Ｐゴシック" pitchFamily="34" charset="-128"/>
              </a:rPr>
              <a:t>B in total assets</a:t>
            </a:r>
          </a:p>
        </p:txBody>
      </p:sp>
      <p:pic>
        <p:nvPicPr>
          <p:cNvPr id="8195" name="Picture 19" descr="nextera energy" titl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28950" y="1176338"/>
            <a:ext cx="26289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2"/>
          <p:cNvSpPr>
            <a:spLocks noChangeArrowheads="1"/>
          </p:cNvSpPr>
          <p:nvPr/>
        </p:nvSpPr>
        <p:spPr bwMode="auto">
          <a:xfrm>
            <a:off x="315912" y="107950"/>
            <a:ext cx="8828087"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err="1">
                <a:solidFill>
                  <a:srgbClr val="800000"/>
                </a:solidFill>
              </a:rPr>
              <a:t>NextEra</a:t>
            </a:r>
            <a:r>
              <a:rPr lang="en-US" sz="2200" b="1" dirty="0">
                <a:solidFill>
                  <a:srgbClr val="800000"/>
                </a:solidFill>
              </a:rPr>
              <a:t> Energy is comprised of two strong businesses supported by a common platform </a:t>
            </a:r>
          </a:p>
        </p:txBody>
      </p:sp>
      <p:grpSp>
        <p:nvGrpSpPr>
          <p:cNvPr id="8197" name="Group 14" descr="nextera energy resources" title="logo"/>
          <p:cNvGrpSpPr>
            <a:grpSpLocks/>
          </p:cNvGrpSpPr>
          <p:nvPr/>
        </p:nvGrpSpPr>
        <p:grpSpPr bwMode="auto">
          <a:xfrm>
            <a:off x="5040313" y="3495676"/>
            <a:ext cx="4000170" cy="1819620"/>
            <a:chOff x="5040313" y="3608311"/>
            <a:chExt cx="3811587" cy="1819679"/>
          </a:xfrm>
        </p:grpSpPr>
        <p:sp>
          <p:nvSpPr>
            <p:cNvPr id="8203" name="Text Box 7"/>
            <p:cNvSpPr txBox="1">
              <a:spLocks noChangeArrowheads="1"/>
            </p:cNvSpPr>
            <p:nvPr/>
          </p:nvSpPr>
          <p:spPr bwMode="gray">
            <a:xfrm>
              <a:off x="5040313" y="4584655"/>
              <a:ext cx="3811587" cy="84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lnSpc>
                  <a:spcPct val="85000"/>
                </a:lnSpc>
                <a:spcBef>
                  <a:spcPct val="25000"/>
                </a:spcBef>
                <a:spcAft>
                  <a:spcPct val="0"/>
                </a:spcAft>
                <a:buFontTx/>
                <a:buChar char="•"/>
              </a:pPr>
              <a:r>
                <a:rPr lang="en-US" sz="1600" dirty="0" smtClean="0">
                  <a:ea typeface="ＭＳ Ｐゴシック" pitchFamily="34" charset="-128"/>
                </a:rPr>
                <a:t>U.S</a:t>
              </a:r>
              <a:r>
                <a:rPr lang="en-US" sz="1600" dirty="0">
                  <a:ea typeface="ＭＳ Ｐゴシック" pitchFamily="34" charset="-128"/>
                </a:rPr>
                <a:t>. leader in renewable generation</a:t>
              </a:r>
            </a:p>
            <a:p>
              <a:pPr eaLnBrk="1" fontAlgn="base" hangingPunct="1">
                <a:lnSpc>
                  <a:spcPct val="85000"/>
                </a:lnSpc>
                <a:spcBef>
                  <a:spcPct val="25000"/>
                </a:spcBef>
                <a:spcAft>
                  <a:spcPct val="0"/>
                </a:spcAft>
                <a:buFontTx/>
                <a:buChar char="•"/>
              </a:pPr>
              <a:r>
                <a:rPr lang="en-US" sz="1600" dirty="0">
                  <a:ea typeface="ＭＳ Ｐゴシック" pitchFamily="34" charset="-128"/>
                </a:rPr>
                <a:t>Assets in </a:t>
              </a:r>
              <a:r>
                <a:rPr lang="en-US" sz="1600" dirty="0" smtClean="0">
                  <a:ea typeface="ＭＳ Ｐゴシック" pitchFamily="34" charset="-128"/>
                </a:rPr>
                <a:t>23 states, Canada, and Spain</a:t>
              </a:r>
              <a:endParaRPr lang="en-US" sz="1600" dirty="0">
                <a:ea typeface="ＭＳ Ｐゴシック" pitchFamily="34" charset="-128"/>
              </a:endParaRPr>
            </a:p>
            <a:p>
              <a:pPr eaLnBrk="1" fontAlgn="base" hangingPunct="1">
                <a:lnSpc>
                  <a:spcPct val="85000"/>
                </a:lnSpc>
                <a:spcBef>
                  <a:spcPct val="25000"/>
                </a:spcBef>
                <a:spcAft>
                  <a:spcPct val="0"/>
                </a:spcAft>
                <a:buFontTx/>
                <a:buChar char="•"/>
              </a:pPr>
              <a:r>
                <a:rPr lang="en-US" sz="1600" dirty="0" smtClean="0">
                  <a:ea typeface="ＭＳ Ｐゴシック" pitchFamily="34" charset="-128"/>
                </a:rPr>
                <a:t>16,899 </a:t>
              </a:r>
              <a:r>
                <a:rPr lang="en-US" sz="1600" dirty="0">
                  <a:ea typeface="ＭＳ Ｐゴシック" pitchFamily="34" charset="-128"/>
                </a:rPr>
                <a:t>MW in </a:t>
              </a:r>
              <a:r>
                <a:rPr lang="en-US" sz="1600" dirty="0" smtClean="0">
                  <a:ea typeface="ＭＳ Ｐゴシック" pitchFamily="34" charset="-128"/>
                </a:rPr>
                <a:t>operation</a:t>
              </a:r>
              <a:endParaRPr lang="en-US" sz="1600" dirty="0">
                <a:ea typeface="ＭＳ Ｐゴシック" pitchFamily="34" charset="-128"/>
              </a:endParaRPr>
            </a:p>
          </p:txBody>
        </p:sp>
        <p:pic>
          <p:nvPicPr>
            <p:cNvPr id="8204" name="Picture 22" descr="neer_signature_3c"/>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46763" y="3608311"/>
              <a:ext cx="1987550" cy="88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98" name="Group 13" descr="FPL logo" title="logo"/>
          <p:cNvGrpSpPr>
            <a:grpSpLocks/>
          </p:cNvGrpSpPr>
          <p:nvPr/>
        </p:nvGrpSpPr>
        <p:grpSpPr bwMode="auto">
          <a:xfrm>
            <a:off x="458788" y="3382963"/>
            <a:ext cx="4379912" cy="2228576"/>
            <a:chOff x="458788" y="3479746"/>
            <a:chExt cx="4379912" cy="2228624"/>
          </a:xfrm>
        </p:grpSpPr>
        <p:sp>
          <p:nvSpPr>
            <p:cNvPr id="8201" name="Text Box 10"/>
            <p:cNvSpPr txBox="1">
              <a:spLocks noChangeArrowheads="1"/>
            </p:cNvSpPr>
            <p:nvPr/>
          </p:nvSpPr>
          <p:spPr bwMode="gray">
            <a:xfrm>
              <a:off x="458788" y="4594195"/>
              <a:ext cx="4379912" cy="111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lnSpc>
                  <a:spcPct val="85000"/>
                </a:lnSpc>
                <a:spcBef>
                  <a:spcPct val="25000"/>
                </a:spcBef>
                <a:spcAft>
                  <a:spcPct val="0"/>
                </a:spcAft>
                <a:buFontTx/>
                <a:buChar char="•"/>
              </a:pPr>
              <a:r>
                <a:rPr lang="en-US" sz="1600" dirty="0">
                  <a:ea typeface="ＭＳ Ｐゴシック" pitchFamily="34" charset="-128"/>
                </a:rPr>
                <a:t>One of the largest U.S. electric utilities</a:t>
              </a:r>
            </a:p>
            <a:p>
              <a:pPr eaLnBrk="1" fontAlgn="base" hangingPunct="1">
                <a:lnSpc>
                  <a:spcPct val="85000"/>
                </a:lnSpc>
                <a:spcBef>
                  <a:spcPct val="25000"/>
                </a:spcBef>
                <a:spcAft>
                  <a:spcPct val="0"/>
                </a:spcAft>
                <a:buFontTx/>
                <a:buChar char="•"/>
              </a:pPr>
              <a:r>
                <a:rPr lang="en-US" sz="1600" dirty="0">
                  <a:ea typeface="ＭＳ Ｐゴシック" pitchFamily="34" charset="-128"/>
                </a:rPr>
                <a:t>Vertically integrated, retail rate-regulated</a:t>
              </a:r>
            </a:p>
            <a:p>
              <a:pPr eaLnBrk="1" fontAlgn="base" hangingPunct="1">
                <a:lnSpc>
                  <a:spcPct val="85000"/>
                </a:lnSpc>
                <a:spcBef>
                  <a:spcPct val="25000"/>
                </a:spcBef>
                <a:spcAft>
                  <a:spcPct val="0"/>
                </a:spcAft>
                <a:buFontTx/>
                <a:buChar char="•"/>
              </a:pPr>
              <a:r>
                <a:rPr lang="en-US" sz="1600" dirty="0" smtClean="0">
                  <a:ea typeface="ＭＳ Ｐゴシック" pitchFamily="34" charset="-128"/>
                </a:rPr>
                <a:t>4.6 </a:t>
              </a:r>
              <a:r>
                <a:rPr lang="en-US" sz="1600" dirty="0">
                  <a:ea typeface="ＭＳ Ｐゴシック" pitchFamily="34" charset="-128"/>
                </a:rPr>
                <a:t>million customer accounts</a:t>
              </a:r>
            </a:p>
            <a:p>
              <a:pPr eaLnBrk="1" fontAlgn="base" hangingPunct="1">
                <a:lnSpc>
                  <a:spcPct val="85000"/>
                </a:lnSpc>
                <a:spcBef>
                  <a:spcPct val="25000"/>
                </a:spcBef>
                <a:spcAft>
                  <a:spcPct val="0"/>
                </a:spcAft>
                <a:buFontTx/>
                <a:buChar char="•"/>
              </a:pPr>
              <a:r>
                <a:rPr lang="en-US" sz="1600" dirty="0" smtClean="0">
                  <a:ea typeface="ＭＳ Ｐゴシック" pitchFamily="34" charset="-128"/>
                </a:rPr>
                <a:t>24,594 </a:t>
              </a:r>
              <a:r>
                <a:rPr lang="en-US" sz="1600" dirty="0">
                  <a:ea typeface="ＭＳ Ｐゴシック" pitchFamily="34" charset="-128"/>
                </a:rPr>
                <a:t>MW in </a:t>
              </a:r>
              <a:r>
                <a:rPr lang="en-US" sz="1600" dirty="0" smtClean="0">
                  <a:ea typeface="ＭＳ Ｐゴシック" pitchFamily="34" charset="-128"/>
                </a:rPr>
                <a:t>operation</a:t>
              </a:r>
              <a:endParaRPr lang="en-US" sz="1600" dirty="0">
                <a:ea typeface="ＭＳ Ｐゴシック" pitchFamily="34" charset="-128"/>
              </a:endParaRPr>
            </a:p>
          </p:txBody>
        </p:sp>
        <p:pic>
          <p:nvPicPr>
            <p:cNvPr id="8202" name="Picture 17" descr="http://eweb/brands/downloads/FPL_blu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57300" y="3479746"/>
              <a:ext cx="1122363" cy="98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9" name="Rectangle 11"/>
          <p:cNvSpPr>
            <a:spLocks noChangeArrowheads="1"/>
          </p:cNvSpPr>
          <p:nvPr/>
        </p:nvSpPr>
        <p:spPr bwMode="auto">
          <a:xfrm>
            <a:off x="1543050" y="5799137"/>
            <a:ext cx="6086475" cy="396875"/>
          </a:xfrm>
          <a:prstGeom prst="rect">
            <a:avLst/>
          </a:prstGeom>
          <a:solidFill>
            <a:srgbClr val="0048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sz="2000" b="1">
                <a:solidFill>
                  <a:srgbClr val="FFFFFF"/>
                </a:solidFill>
                <a:ea typeface="ＭＳ Ｐゴシック" pitchFamily="34" charset="-128"/>
              </a:rPr>
              <a:t>We have been in the solar business for 20 years!</a:t>
            </a:r>
          </a:p>
        </p:txBody>
      </p:sp>
      <p:sp>
        <p:nvSpPr>
          <p:cNvPr id="8200" name="Rectangle 3"/>
          <p:cNvSpPr>
            <a:spLocks noChangeArrowheads="1"/>
          </p:cNvSpPr>
          <p:nvPr/>
        </p:nvSpPr>
        <p:spPr bwMode="auto">
          <a:xfrm>
            <a:off x="752475" y="6586538"/>
            <a:ext cx="6315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fontAlgn="base">
              <a:spcBef>
                <a:spcPct val="0"/>
              </a:spcBef>
              <a:spcAft>
                <a:spcPct val="0"/>
              </a:spcAft>
            </a:pPr>
            <a:r>
              <a:rPr lang="en-US" sz="1000" dirty="0">
                <a:solidFill>
                  <a:srgbClr val="0048B9"/>
                </a:solidFill>
              </a:rPr>
              <a:t>1)  </a:t>
            </a:r>
            <a:r>
              <a:rPr lang="en-US" sz="1000" dirty="0" smtClean="0">
                <a:solidFill>
                  <a:srgbClr val="0048B9"/>
                </a:solidFill>
              </a:rPr>
              <a:t>Market Capitalization as of October 31, 2012, all other data September 30, 2012</a:t>
            </a:r>
            <a:endParaRPr lang="en-US" sz="1000" dirty="0">
              <a:solidFill>
                <a:srgbClr val="0048B9"/>
              </a:solidFill>
            </a:endParaRPr>
          </a:p>
        </p:txBody>
      </p:sp>
    </p:spTree>
    <p:extLst>
      <p:ext uri="{BB962C8B-B14F-4D97-AF65-F5344CB8AC3E}">
        <p14:creationId xmlns:p14="http://schemas.microsoft.com/office/powerpoint/2010/main" val="233275870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323850" y="112713"/>
            <a:ext cx="8820150"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FPL provides customers with electricity that is low-cost, clean and reliable with a diverse fuel mix including natural gas, nuclear and solar</a:t>
            </a:r>
          </a:p>
        </p:txBody>
      </p:sp>
      <p:pic>
        <p:nvPicPr>
          <p:cNvPr id="9220" name="Picture 3" descr="showing service areas and types" title="Florida state"/>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4988" y="815975"/>
            <a:ext cx="71247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5"/>
          <p:cNvSpPr txBox="1">
            <a:spLocks noChangeArrowheads="1"/>
          </p:cNvSpPr>
          <p:nvPr/>
        </p:nvSpPr>
        <p:spPr bwMode="auto">
          <a:xfrm>
            <a:off x="1232933" y="3284472"/>
            <a:ext cx="1853500" cy="42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0"/>
              </a:spcBef>
              <a:spcAft>
                <a:spcPct val="0"/>
              </a:spcAft>
            </a:pPr>
            <a:r>
              <a:rPr lang="en-US" sz="1600"/>
              <a:t>Service Area</a:t>
            </a:r>
          </a:p>
        </p:txBody>
      </p:sp>
      <p:sp>
        <p:nvSpPr>
          <p:cNvPr id="9222" name="TextBox 6"/>
          <p:cNvSpPr txBox="1">
            <a:spLocks noChangeArrowheads="1"/>
          </p:cNvSpPr>
          <p:nvPr/>
        </p:nvSpPr>
        <p:spPr bwMode="auto">
          <a:xfrm>
            <a:off x="1252884" y="3805311"/>
            <a:ext cx="1853500" cy="4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0"/>
              </a:spcBef>
              <a:spcAft>
                <a:spcPct val="0"/>
              </a:spcAft>
            </a:pPr>
            <a:r>
              <a:rPr lang="en-US" sz="1600"/>
              <a:t>Power Plant</a:t>
            </a:r>
          </a:p>
        </p:txBody>
      </p:sp>
      <p:sp>
        <p:nvSpPr>
          <p:cNvPr id="9223" name="TextBox 7"/>
          <p:cNvSpPr txBox="1">
            <a:spLocks noChangeArrowheads="1"/>
          </p:cNvSpPr>
          <p:nvPr/>
        </p:nvSpPr>
        <p:spPr bwMode="auto">
          <a:xfrm>
            <a:off x="1242909" y="4278257"/>
            <a:ext cx="2464016" cy="42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spcBef>
                <a:spcPct val="0"/>
              </a:spcBef>
              <a:spcAft>
                <a:spcPct val="0"/>
              </a:spcAft>
            </a:pPr>
            <a:r>
              <a:rPr lang="en-US" sz="1600" dirty="0"/>
              <a:t>Solar Facilities</a:t>
            </a:r>
          </a:p>
        </p:txBody>
      </p:sp>
    </p:spTree>
    <p:extLst>
      <p:ext uri="{BB962C8B-B14F-4D97-AF65-F5344CB8AC3E}">
        <p14:creationId xmlns:p14="http://schemas.microsoft.com/office/powerpoint/2010/main" val="832312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Pompano Beach Green Station</a:t>
            </a:r>
            <a:br>
              <a:rPr lang="en-US" b="1" dirty="0" smtClean="0">
                <a:solidFill>
                  <a:srgbClr val="0070C0"/>
                </a:solidFill>
              </a:rPr>
            </a:br>
            <a:r>
              <a:rPr lang="en-US" b="1" dirty="0" smtClean="0">
                <a:solidFill>
                  <a:srgbClr val="0070C0"/>
                </a:solidFill>
              </a:rPr>
              <a:t>Demonstration Project</a:t>
            </a:r>
            <a:endParaRPr lang="en-US" b="1" dirty="0">
              <a:solidFill>
                <a:srgbClr val="0070C0"/>
              </a:solidFill>
            </a:endParaRPr>
          </a:p>
        </p:txBody>
      </p:sp>
      <p:sp>
        <p:nvSpPr>
          <p:cNvPr id="3" name="Content Placeholder 2"/>
          <p:cNvSpPr>
            <a:spLocks noGrp="1"/>
          </p:cNvSpPr>
          <p:nvPr>
            <p:ph idx="1"/>
          </p:nvPr>
        </p:nvSpPr>
        <p:spPr>
          <a:xfrm>
            <a:off x="457200" y="2179637"/>
            <a:ext cx="8229600" cy="4525963"/>
          </a:xfrm>
        </p:spPr>
        <p:txBody>
          <a:bodyPr/>
          <a:lstStyle/>
          <a:p>
            <a:pPr marL="0" indent="0" algn="ctr">
              <a:buNone/>
            </a:pPr>
            <a:r>
              <a:rPr lang="en-US" dirty="0" smtClean="0">
                <a:solidFill>
                  <a:srgbClr val="0070C0"/>
                </a:solidFill>
              </a:rPr>
              <a:t>William L. Cross</a:t>
            </a:r>
          </a:p>
          <a:p>
            <a:pPr marL="0" indent="0" algn="ctr">
              <a:buNone/>
            </a:pPr>
            <a:r>
              <a:rPr lang="en-US" dirty="0" smtClean="0">
                <a:solidFill>
                  <a:srgbClr val="0070C0"/>
                </a:solidFill>
              </a:rPr>
              <a:t>South Florida Regional Transportation Authority</a:t>
            </a:r>
            <a:endParaRPr lang="en-US" dirty="0">
              <a:solidFill>
                <a:srgbClr val="0070C0"/>
              </a:solidFill>
            </a:endParaRPr>
          </a:p>
        </p:txBody>
      </p:sp>
    </p:spTree>
    <p:extLst>
      <p:ext uri="{BB962C8B-B14F-4D97-AF65-F5344CB8AC3E}">
        <p14:creationId xmlns:p14="http://schemas.microsoft.com/office/powerpoint/2010/main" val="2580788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917575" y="931863"/>
            <a:ext cx="7308850" cy="323850"/>
          </a:xfrm>
        </p:spPr>
        <p:txBody>
          <a:bodyPr anchor="b"/>
          <a:lstStyle/>
          <a:p>
            <a:pPr eaLnBrk="1" hangingPunct="1"/>
            <a:r>
              <a:rPr lang="en-US" smtClean="0">
                <a:solidFill>
                  <a:schemeClr val="accent2"/>
                </a:solidFill>
              </a:rPr>
              <a:t>Solar Generation Development</a:t>
            </a:r>
          </a:p>
        </p:txBody>
      </p:sp>
      <p:sp>
        <p:nvSpPr>
          <p:cNvPr id="10243" name="Rectangle 4"/>
          <p:cNvSpPr>
            <a:spLocks noGrp="1" noChangeArrowheads="1"/>
          </p:cNvSpPr>
          <p:nvPr>
            <p:ph type="body" idx="4294967295"/>
          </p:nvPr>
        </p:nvSpPr>
        <p:spPr>
          <a:xfrm>
            <a:off x="0" y="1735138"/>
            <a:ext cx="3171825" cy="1576387"/>
          </a:xfrm>
        </p:spPr>
        <p:txBody>
          <a:bodyPr/>
          <a:lstStyle/>
          <a:p>
            <a:pPr marL="176213" indent="-176213" eaLnBrk="1" hangingPunct="1">
              <a:lnSpc>
                <a:spcPct val="100000"/>
              </a:lnSpc>
              <a:spcBef>
                <a:spcPts val="300"/>
              </a:spcBef>
              <a:spcAft>
                <a:spcPts val="300"/>
              </a:spcAft>
            </a:pPr>
            <a:r>
              <a:rPr lang="en-US" sz="1600" smtClean="0"/>
              <a:t>Located on FPL property in DeSoto County in central FL</a:t>
            </a:r>
          </a:p>
          <a:p>
            <a:pPr marL="176213" indent="-176213" eaLnBrk="1" hangingPunct="1">
              <a:lnSpc>
                <a:spcPct val="100000"/>
              </a:lnSpc>
              <a:spcBef>
                <a:spcPts val="300"/>
              </a:spcBef>
              <a:spcAft>
                <a:spcPts val="300"/>
              </a:spcAft>
            </a:pPr>
            <a:r>
              <a:rPr lang="en-US" sz="1600" smtClean="0"/>
              <a:t>Photovoltaic technology</a:t>
            </a:r>
          </a:p>
          <a:p>
            <a:pPr marL="176213" indent="-176213" eaLnBrk="1" hangingPunct="1">
              <a:lnSpc>
                <a:spcPct val="100000"/>
              </a:lnSpc>
              <a:spcBef>
                <a:spcPts val="300"/>
              </a:spcBef>
              <a:spcAft>
                <a:spcPts val="300"/>
              </a:spcAft>
            </a:pPr>
            <a:r>
              <a:rPr lang="en-US" sz="1600" smtClean="0"/>
              <a:t>25 MW of capacity</a:t>
            </a:r>
          </a:p>
          <a:p>
            <a:pPr marL="176213" indent="-176213" eaLnBrk="1" hangingPunct="1">
              <a:lnSpc>
                <a:spcPct val="100000"/>
              </a:lnSpc>
              <a:spcBef>
                <a:spcPts val="300"/>
              </a:spcBef>
              <a:spcAft>
                <a:spcPts val="300"/>
              </a:spcAft>
            </a:pPr>
            <a:r>
              <a:rPr lang="en-US" sz="1600" smtClean="0"/>
              <a:t>Actual cost: $152 MM</a:t>
            </a:r>
          </a:p>
        </p:txBody>
      </p:sp>
      <p:sp>
        <p:nvSpPr>
          <p:cNvPr id="10244" name="Rectangle 3"/>
          <p:cNvSpPr>
            <a:spLocks noChangeArrowheads="1"/>
          </p:cNvSpPr>
          <p:nvPr/>
        </p:nvSpPr>
        <p:spPr bwMode="auto">
          <a:xfrm>
            <a:off x="323850" y="115888"/>
            <a:ext cx="8834438"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Following the passage of legislation in 2008 allowing the PSC to approve renewable energy projects, FPL completed three solar facilities</a:t>
            </a:r>
          </a:p>
        </p:txBody>
      </p:sp>
      <p:sp>
        <p:nvSpPr>
          <p:cNvPr id="10245" name="Rectangle 5"/>
          <p:cNvSpPr>
            <a:spLocks noChangeArrowheads="1"/>
          </p:cNvSpPr>
          <p:nvPr/>
        </p:nvSpPr>
        <p:spPr bwMode="auto">
          <a:xfrm>
            <a:off x="47625" y="1330325"/>
            <a:ext cx="299561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fontAlgn="base">
              <a:spcBef>
                <a:spcPct val="0"/>
              </a:spcBef>
              <a:spcAft>
                <a:spcPct val="0"/>
              </a:spcAft>
            </a:pPr>
            <a:r>
              <a:rPr lang="en-US" sz="2000" b="1" u="sng">
                <a:solidFill>
                  <a:srgbClr val="0048B9"/>
                </a:solidFill>
              </a:rPr>
              <a:t>DeSoto</a:t>
            </a:r>
          </a:p>
        </p:txBody>
      </p:sp>
      <p:sp>
        <p:nvSpPr>
          <p:cNvPr id="10246" name="Rectangle 6"/>
          <p:cNvSpPr>
            <a:spLocks noChangeArrowheads="1"/>
          </p:cNvSpPr>
          <p:nvPr/>
        </p:nvSpPr>
        <p:spPr bwMode="auto">
          <a:xfrm>
            <a:off x="3171825" y="1735138"/>
            <a:ext cx="27924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fontAlgn="base">
              <a:spcBef>
                <a:spcPts val="300"/>
              </a:spcBef>
              <a:spcAft>
                <a:spcPts val="300"/>
              </a:spcAft>
              <a:buFontTx/>
              <a:buChar char="•"/>
            </a:pPr>
            <a:r>
              <a:rPr lang="en-US" sz="1600" b="1">
                <a:solidFill>
                  <a:srgbClr val="0048B9"/>
                </a:solidFill>
              </a:rPr>
              <a:t>Located at NASA’s Kennedy Space Center</a:t>
            </a:r>
          </a:p>
          <a:p>
            <a:pPr marL="176213" indent="-176213" fontAlgn="base">
              <a:spcBef>
                <a:spcPts val="300"/>
              </a:spcBef>
              <a:spcAft>
                <a:spcPts val="300"/>
              </a:spcAft>
              <a:buFontTx/>
              <a:buChar char="•"/>
            </a:pPr>
            <a:r>
              <a:rPr lang="en-US" sz="1600" b="1">
                <a:solidFill>
                  <a:srgbClr val="0048B9"/>
                </a:solidFill>
              </a:rPr>
              <a:t>Photovoltaic technology</a:t>
            </a:r>
          </a:p>
          <a:p>
            <a:pPr marL="176213" indent="-176213" fontAlgn="base">
              <a:spcBef>
                <a:spcPts val="300"/>
              </a:spcBef>
              <a:spcAft>
                <a:spcPts val="300"/>
              </a:spcAft>
              <a:buFontTx/>
              <a:buChar char="•"/>
            </a:pPr>
            <a:r>
              <a:rPr lang="en-US" sz="1600" b="1">
                <a:solidFill>
                  <a:srgbClr val="0048B9"/>
                </a:solidFill>
              </a:rPr>
              <a:t>10 MW of capacity</a:t>
            </a:r>
          </a:p>
          <a:p>
            <a:pPr marL="176213" indent="-176213" fontAlgn="base">
              <a:spcBef>
                <a:spcPts val="300"/>
              </a:spcBef>
              <a:spcAft>
                <a:spcPts val="300"/>
              </a:spcAft>
              <a:buFontTx/>
              <a:buChar char="•"/>
            </a:pPr>
            <a:r>
              <a:rPr lang="en-US" sz="1600" b="1">
                <a:solidFill>
                  <a:srgbClr val="0048B9"/>
                </a:solidFill>
              </a:rPr>
              <a:t>Actual cost: $71 MM</a:t>
            </a:r>
          </a:p>
        </p:txBody>
      </p:sp>
      <p:sp>
        <p:nvSpPr>
          <p:cNvPr id="10247" name="Rectangle 7"/>
          <p:cNvSpPr>
            <a:spLocks noChangeArrowheads="1"/>
          </p:cNvSpPr>
          <p:nvPr/>
        </p:nvSpPr>
        <p:spPr bwMode="auto">
          <a:xfrm>
            <a:off x="3071813" y="1333500"/>
            <a:ext cx="2995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fontAlgn="base">
              <a:spcBef>
                <a:spcPct val="0"/>
              </a:spcBef>
              <a:spcAft>
                <a:spcPct val="0"/>
              </a:spcAft>
            </a:pPr>
            <a:r>
              <a:rPr lang="en-US" sz="2000" b="1" u="sng">
                <a:solidFill>
                  <a:srgbClr val="0048B9"/>
                </a:solidFill>
              </a:rPr>
              <a:t>Space Coast</a:t>
            </a:r>
          </a:p>
        </p:txBody>
      </p:sp>
      <p:sp>
        <p:nvSpPr>
          <p:cNvPr id="10248" name="Rectangle 8"/>
          <p:cNvSpPr>
            <a:spLocks noChangeArrowheads="1"/>
          </p:cNvSpPr>
          <p:nvPr/>
        </p:nvSpPr>
        <p:spPr bwMode="auto">
          <a:xfrm>
            <a:off x="6084888" y="1735138"/>
            <a:ext cx="2979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6213" indent="-176213" fontAlgn="base">
              <a:spcBef>
                <a:spcPts val="300"/>
              </a:spcBef>
              <a:spcAft>
                <a:spcPts val="300"/>
              </a:spcAft>
              <a:buFontTx/>
              <a:buChar char="•"/>
            </a:pPr>
            <a:r>
              <a:rPr lang="en-US" sz="1600" b="1">
                <a:solidFill>
                  <a:srgbClr val="0048B9"/>
                </a:solidFill>
              </a:rPr>
              <a:t>Located at FPL’s Martin Plant in Indiantown, FL</a:t>
            </a:r>
          </a:p>
          <a:p>
            <a:pPr marL="176213" indent="-176213" fontAlgn="base">
              <a:spcBef>
                <a:spcPts val="300"/>
              </a:spcBef>
              <a:spcAft>
                <a:spcPts val="300"/>
              </a:spcAft>
              <a:buFontTx/>
              <a:buChar char="•"/>
            </a:pPr>
            <a:r>
              <a:rPr lang="en-US" sz="1600" b="1">
                <a:solidFill>
                  <a:srgbClr val="0048B9"/>
                </a:solidFill>
              </a:rPr>
              <a:t>Solar hybrid technology </a:t>
            </a:r>
          </a:p>
          <a:p>
            <a:pPr marL="176213" indent="-176213" fontAlgn="base">
              <a:spcBef>
                <a:spcPts val="300"/>
              </a:spcBef>
              <a:spcAft>
                <a:spcPts val="300"/>
              </a:spcAft>
              <a:buFontTx/>
              <a:buChar char="•"/>
            </a:pPr>
            <a:r>
              <a:rPr lang="en-US" sz="1600" b="1">
                <a:solidFill>
                  <a:srgbClr val="0048B9"/>
                </a:solidFill>
              </a:rPr>
              <a:t>75 MW of capacity</a:t>
            </a:r>
          </a:p>
          <a:p>
            <a:pPr marL="176213" indent="-176213" fontAlgn="base">
              <a:spcBef>
                <a:spcPts val="300"/>
              </a:spcBef>
              <a:spcAft>
                <a:spcPts val="300"/>
              </a:spcAft>
              <a:buFontTx/>
              <a:buChar char="•"/>
            </a:pPr>
            <a:r>
              <a:rPr lang="en-US" sz="1600" b="1">
                <a:solidFill>
                  <a:srgbClr val="0048B9"/>
                </a:solidFill>
              </a:rPr>
              <a:t>Actual cost: $398 MM</a:t>
            </a:r>
          </a:p>
        </p:txBody>
      </p:sp>
      <p:sp>
        <p:nvSpPr>
          <p:cNvPr id="10249" name="Rectangle 9"/>
          <p:cNvSpPr>
            <a:spLocks noChangeArrowheads="1"/>
          </p:cNvSpPr>
          <p:nvPr/>
        </p:nvSpPr>
        <p:spPr bwMode="auto">
          <a:xfrm>
            <a:off x="6069013" y="1325563"/>
            <a:ext cx="29956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lstStyle/>
          <a:p>
            <a:pPr algn="ctr" fontAlgn="base">
              <a:spcBef>
                <a:spcPct val="0"/>
              </a:spcBef>
              <a:spcAft>
                <a:spcPct val="0"/>
              </a:spcAft>
            </a:pPr>
            <a:r>
              <a:rPr lang="en-US" sz="2000" b="1" u="sng">
                <a:solidFill>
                  <a:srgbClr val="0048B9"/>
                </a:solidFill>
              </a:rPr>
              <a:t>Martin</a:t>
            </a:r>
          </a:p>
        </p:txBody>
      </p:sp>
      <p:sp>
        <p:nvSpPr>
          <p:cNvPr id="10250" name="Rectangle 10"/>
          <p:cNvSpPr>
            <a:spLocks noChangeArrowheads="1"/>
          </p:cNvSpPr>
          <p:nvPr/>
        </p:nvSpPr>
        <p:spPr bwMode="auto">
          <a:xfrm>
            <a:off x="971550" y="5608638"/>
            <a:ext cx="7486650" cy="641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fontAlgn="base">
              <a:lnSpc>
                <a:spcPct val="90000"/>
              </a:lnSpc>
              <a:spcBef>
                <a:spcPct val="35000"/>
              </a:spcBef>
              <a:spcAft>
                <a:spcPct val="35000"/>
              </a:spcAft>
            </a:pPr>
            <a:r>
              <a:rPr lang="en-US" sz="2000" b="1">
                <a:solidFill>
                  <a:srgbClr val="FFFFFF"/>
                </a:solidFill>
              </a:rPr>
              <a:t>Combined, all three projects came in more than $100 million </a:t>
            </a:r>
            <a:r>
              <a:rPr lang="en-US" sz="2000" b="1" u="sng">
                <a:solidFill>
                  <a:srgbClr val="FFFFFF"/>
                </a:solidFill>
              </a:rPr>
              <a:t>under</a:t>
            </a:r>
            <a:r>
              <a:rPr lang="en-US" sz="2000" b="1">
                <a:solidFill>
                  <a:srgbClr val="FFFFFF"/>
                </a:solidFill>
              </a:rPr>
              <a:t> budget and created 5,000 direct and indirect jobs</a:t>
            </a:r>
          </a:p>
        </p:txBody>
      </p:sp>
      <p:pic>
        <p:nvPicPr>
          <p:cNvPr id="10251" name="Picture 11" descr="DeSoto, Space Coast and Martin county" title="solar in florid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075" y="3452813"/>
            <a:ext cx="287813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52" name="Picture 12" descr="DeSoto, Space Coast and Martin county" title="solar in florid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13088" y="3455988"/>
            <a:ext cx="29114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53" name="Picture 13" descr="DeSoto, Space Coast and Martin county" title="solar in florid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26163" y="3455988"/>
            <a:ext cx="29273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13117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3"/>
          <p:cNvSpPr>
            <a:spLocks noChangeArrowheads="1"/>
          </p:cNvSpPr>
          <p:nvPr/>
        </p:nvSpPr>
        <p:spPr bwMode="auto">
          <a:xfrm>
            <a:off x="323850" y="115888"/>
            <a:ext cx="8834438" cy="955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The solar projects have created thousands of jobs, pumped millions of dollars into the local economy and are providing long term benefits to the state and region</a:t>
            </a:r>
          </a:p>
        </p:txBody>
      </p:sp>
      <p:pic>
        <p:nvPicPr>
          <p:cNvPr id="1026" name="Picture 2" descr="hybrid solar thermal plant" title="FP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57311" y="1863463"/>
            <a:ext cx="6767513" cy="412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6"/>
          <p:cNvSpPr>
            <a:spLocks noChangeArrowheads="1"/>
          </p:cNvSpPr>
          <p:nvPr/>
        </p:nvSpPr>
        <p:spPr bwMode="auto">
          <a:xfrm>
            <a:off x="14288" y="996951"/>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400" b="1" u="sng" dirty="0" smtClean="0">
                <a:solidFill>
                  <a:srgbClr val="0048B9"/>
                </a:solidFill>
              </a:rPr>
              <a:t>Martin Hybrid Solar Thermal Plant</a:t>
            </a:r>
            <a:endParaRPr lang="en-US" sz="2400" b="1" u="sng" dirty="0">
              <a:solidFill>
                <a:srgbClr val="0048B9"/>
              </a:solidFill>
            </a:endParaRPr>
          </a:p>
        </p:txBody>
      </p:sp>
    </p:spTree>
    <p:extLst>
      <p:ext uri="{BB962C8B-B14F-4D97-AF65-F5344CB8AC3E}">
        <p14:creationId xmlns:p14="http://schemas.microsoft.com/office/powerpoint/2010/main" val="109726970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011238" y="684213"/>
            <a:ext cx="7175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lang="en-US" sz="2400" b="1" u="sng">
              <a:solidFill>
                <a:srgbClr val="0048B9"/>
              </a:solidFill>
            </a:endParaRPr>
          </a:p>
        </p:txBody>
      </p:sp>
      <p:sp>
        <p:nvSpPr>
          <p:cNvPr id="17411" name="Rectangle 6"/>
          <p:cNvSpPr>
            <a:spLocks noChangeArrowheads="1"/>
          </p:cNvSpPr>
          <p:nvPr/>
        </p:nvSpPr>
        <p:spPr bwMode="auto">
          <a:xfrm>
            <a:off x="0" y="660401"/>
            <a:ext cx="9144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400" b="1" u="sng" dirty="0" smtClean="0">
                <a:solidFill>
                  <a:srgbClr val="0048B9"/>
                </a:solidFill>
              </a:rPr>
              <a:t>Example Solar Plant Impacts</a:t>
            </a:r>
            <a:endParaRPr lang="en-US" sz="2400" b="1" u="sng" dirty="0">
              <a:solidFill>
                <a:srgbClr val="0048B9"/>
              </a:solidFill>
            </a:endParaRPr>
          </a:p>
        </p:txBody>
      </p:sp>
      <p:sp>
        <p:nvSpPr>
          <p:cNvPr id="17412" name="Rectangle 4"/>
          <p:cNvSpPr>
            <a:spLocks noChangeArrowheads="1"/>
          </p:cNvSpPr>
          <p:nvPr/>
        </p:nvSpPr>
        <p:spPr bwMode="auto">
          <a:xfrm>
            <a:off x="322262" y="115888"/>
            <a:ext cx="8821737"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Recent economic studies have confirmed the expected net results of these potential  investments</a:t>
            </a:r>
          </a:p>
        </p:txBody>
      </p:sp>
      <p:sp>
        <p:nvSpPr>
          <p:cNvPr id="17413" name="Rectangle 5"/>
          <p:cNvSpPr>
            <a:spLocks noChangeArrowheads="1"/>
          </p:cNvSpPr>
          <p:nvPr/>
        </p:nvSpPr>
        <p:spPr bwMode="auto">
          <a:xfrm>
            <a:off x="358775" y="1504950"/>
            <a:ext cx="4991100" cy="434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lnSpc>
                <a:spcPct val="80000"/>
              </a:lnSpc>
              <a:spcBef>
                <a:spcPct val="20000"/>
              </a:spcBef>
              <a:spcAft>
                <a:spcPct val="20000"/>
              </a:spcAft>
              <a:buFontTx/>
              <a:buChar char="•"/>
            </a:pPr>
            <a:r>
              <a:rPr lang="en-US" sz="2200" b="1" dirty="0">
                <a:solidFill>
                  <a:srgbClr val="0048B9"/>
                </a:solidFill>
              </a:rPr>
              <a:t>Proposed 75-MW Babcock Ranch solar plant could generate the following economic </a:t>
            </a:r>
            <a:r>
              <a:rPr lang="en-US" sz="2200" b="1" dirty="0" smtClean="0">
                <a:solidFill>
                  <a:srgbClr val="0048B9"/>
                </a:solidFill>
              </a:rPr>
              <a:t>impacts :</a:t>
            </a:r>
            <a:endParaRPr lang="en-US" sz="2200" b="1" dirty="0">
              <a:solidFill>
                <a:srgbClr val="0048B9"/>
              </a:solidFill>
            </a:endParaRP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A total of 1,375 direct, indirect and induced jobs</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Over $90 million in potential labor income</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Over $293 million in gross domestic product</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A total economic impact of $401 million arising from the proposed solar project</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Close to $70 million in state and local fiscal revenues</a:t>
            </a:r>
          </a:p>
          <a:p>
            <a:pPr marL="342900" indent="-342900" eaLnBrk="0" fontAlgn="base" hangingPunct="0">
              <a:lnSpc>
                <a:spcPct val="80000"/>
              </a:lnSpc>
              <a:spcBef>
                <a:spcPct val="20000"/>
              </a:spcBef>
              <a:spcAft>
                <a:spcPct val="20000"/>
              </a:spcAft>
              <a:buFont typeface="Arial" pitchFamily="34" charset="0"/>
              <a:buChar char="–"/>
            </a:pPr>
            <a:endParaRPr lang="en-US" sz="2000" dirty="0">
              <a:solidFill>
                <a:srgbClr val="0048B9"/>
              </a:solidFill>
            </a:endParaRPr>
          </a:p>
        </p:txBody>
      </p:sp>
      <p:sp>
        <p:nvSpPr>
          <p:cNvPr id="17414" name="Rectangle 3"/>
          <p:cNvSpPr>
            <a:spLocks noChangeArrowheads="1"/>
          </p:cNvSpPr>
          <p:nvPr/>
        </p:nvSpPr>
        <p:spPr bwMode="auto">
          <a:xfrm>
            <a:off x="752475" y="6586538"/>
            <a:ext cx="63150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fontAlgn="base">
              <a:spcBef>
                <a:spcPct val="0"/>
              </a:spcBef>
              <a:spcAft>
                <a:spcPct val="0"/>
              </a:spcAft>
            </a:pPr>
            <a:r>
              <a:rPr lang="en-US" sz="900" dirty="0">
                <a:solidFill>
                  <a:srgbClr val="0048B9"/>
                </a:solidFill>
              </a:rPr>
              <a:t>1)  According to study conducted by The Washington Economics Group (WEG), April 2011. </a:t>
            </a:r>
          </a:p>
        </p:txBody>
      </p:sp>
      <p:pic>
        <p:nvPicPr>
          <p:cNvPr id="17415" name="Picture 10" descr="Babcock_Ranch" title="Draw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9875" y="1711325"/>
            <a:ext cx="34925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412713" y="1826258"/>
            <a:ext cx="242374" cy="190821"/>
          </a:xfrm>
          <a:prstGeom prst="rect">
            <a:avLst/>
          </a:prstGeom>
          <a:noFill/>
        </p:spPr>
        <p:txBody>
          <a:bodyPr wrap="none" rtlCol="0">
            <a:spAutoFit/>
          </a:bodyPr>
          <a:lstStyle/>
          <a:p>
            <a:pPr fontAlgn="base">
              <a:lnSpc>
                <a:spcPct val="80000"/>
              </a:lnSpc>
              <a:spcBef>
                <a:spcPct val="20000"/>
              </a:spcBef>
              <a:spcAft>
                <a:spcPct val="20000"/>
              </a:spcAft>
            </a:pPr>
            <a:r>
              <a:rPr lang="en-US" sz="800" dirty="0" smtClean="0">
                <a:solidFill>
                  <a:srgbClr val="0048B9"/>
                </a:solidFill>
              </a:rPr>
              <a:t>1</a:t>
            </a:r>
            <a:endParaRPr lang="en-US" sz="800" dirty="0">
              <a:solidFill>
                <a:srgbClr val="0048B9"/>
              </a:solidFill>
            </a:endParaRPr>
          </a:p>
        </p:txBody>
      </p:sp>
    </p:spTree>
    <p:extLst>
      <p:ext uri="{BB962C8B-B14F-4D97-AF65-F5344CB8AC3E}">
        <p14:creationId xmlns:p14="http://schemas.microsoft.com/office/powerpoint/2010/main" val="127137294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8"/>
          <p:cNvSpPr txBox="1">
            <a:spLocks noChangeArrowheads="1"/>
          </p:cNvSpPr>
          <p:nvPr/>
        </p:nvSpPr>
        <p:spPr bwMode="auto">
          <a:xfrm>
            <a:off x="6904038" y="6059488"/>
            <a:ext cx="2222500" cy="798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0244" name="Rectangle 3"/>
          <p:cNvSpPr>
            <a:spLocks noChangeArrowheads="1"/>
          </p:cNvSpPr>
          <p:nvPr/>
        </p:nvSpPr>
        <p:spPr bwMode="auto">
          <a:xfrm>
            <a:off x="323850" y="114300"/>
            <a:ext cx="8820150"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smtClean="0">
                <a:solidFill>
                  <a:srgbClr val="800000"/>
                </a:solidFill>
              </a:rPr>
              <a:t>Delivering Value to our Customers:  Our </a:t>
            </a:r>
            <a:r>
              <a:rPr lang="en-US" sz="2200" b="1" dirty="0">
                <a:solidFill>
                  <a:srgbClr val="800000"/>
                </a:solidFill>
              </a:rPr>
              <a:t>typical residential customer bill continues to be the lowest of Florida’s 55 utilities</a:t>
            </a:r>
          </a:p>
        </p:txBody>
      </p:sp>
      <p:sp>
        <p:nvSpPr>
          <p:cNvPr id="15" name="Rectangle 14"/>
          <p:cNvSpPr/>
          <p:nvPr/>
        </p:nvSpPr>
        <p:spPr>
          <a:xfrm>
            <a:off x="731838" y="6315074"/>
            <a:ext cx="8394700" cy="57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fontAlgn="base">
              <a:spcBef>
                <a:spcPct val="0"/>
              </a:spcBef>
              <a:spcAft>
                <a:spcPct val="0"/>
              </a:spcAft>
            </a:pPr>
            <a:r>
              <a:rPr lang="en-US" sz="900" dirty="0">
                <a:solidFill>
                  <a:srgbClr val="0048B9"/>
                </a:solidFill>
              </a:rPr>
              <a:t>Sources: Average of January-March 2012 typical, 1,000-kWh monthly bill data compiled from the Florida Public Service Commission, Florida Municipal Electric Association, Reedy Creek Improvement District, Florida Electric Cooperatives Association and JEA. Notes: Figures include state gross receipts tax. “Florida Average” is the average of all bills depicted. Florida Public Utilities Co. operates as one utility but charges different rates in its two territories.</a:t>
            </a:r>
          </a:p>
        </p:txBody>
      </p:sp>
      <p:grpSp>
        <p:nvGrpSpPr>
          <p:cNvPr id="10247" name="Group 6" descr="comparisons" title="FPL utility bill"/>
          <p:cNvGrpSpPr>
            <a:grpSpLocks/>
          </p:cNvGrpSpPr>
          <p:nvPr/>
        </p:nvGrpSpPr>
        <p:grpSpPr bwMode="auto">
          <a:xfrm>
            <a:off x="2020888" y="1419054"/>
            <a:ext cx="5800725" cy="4660900"/>
            <a:chOff x="2020905" y="1838619"/>
            <a:chExt cx="5800725" cy="4661008"/>
          </a:xfrm>
        </p:grpSpPr>
        <p:grpSp>
          <p:nvGrpSpPr>
            <p:cNvPr id="10248" name="Group 2"/>
            <p:cNvGrpSpPr>
              <a:grpSpLocks/>
            </p:cNvGrpSpPr>
            <p:nvPr/>
          </p:nvGrpSpPr>
          <p:grpSpPr bwMode="auto">
            <a:xfrm>
              <a:off x="2020905" y="1838619"/>
              <a:ext cx="5032296" cy="4661008"/>
              <a:chOff x="42401" y="1571176"/>
              <a:chExt cx="5032296" cy="4763948"/>
            </a:xfrm>
          </p:grpSpPr>
          <p:pic>
            <p:nvPicPr>
              <p:cNvPr id="10253" name="Picture 1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01" y="1571176"/>
                <a:ext cx="5032296" cy="476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TextBox 8"/>
              <p:cNvSpPr txBox="1">
                <a:spLocks noChangeArrowheads="1"/>
              </p:cNvSpPr>
              <p:nvPr/>
            </p:nvSpPr>
            <p:spPr bwMode="auto">
              <a:xfrm>
                <a:off x="3656065" y="1610498"/>
                <a:ext cx="1354892" cy="3754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0255" name="TextBox 8"/>
              <p:cNvSpPr txBox="1">
                <a:spLocks noChangeArrowheads="1"/>
              </p:cNvSpPr>
              <p:nvPr/>
            </p:nvSpPr>
            <p:spPr bwMode="auto">
              <a:xfrm>
                <a:off x="3098853" y="1596209"/>
                <a:ext cx="1354892" cy="1200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0256" name="TextBox 8"/>
              <p:cNvSpPr txBox="1">
                <a:spLocks noChangeArrowheads="1"/>
              </p:cNvSpPr>
              <p:nvPr/>
            </p:nvSpPr>
            <p:spPr bwMode="auto">
              <a:xfrm>
                <a:off x="4076333" y="3665241"/>
                <a:ext cx="944150" cy="5114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0257" name="TextBox 8"/>
              <p:cNvSpPr txBox="1">
                <a:spLocks noChangeArrowheads="1"/>
              </p:cNvSpPr>
              <p:nvPr/>
            </p:nvSpPr>
            <p:spPr bwMode="auto">
              <a:xfrm>
                <a:off x="3738195" y="3729810"/>
                <a:ext cx="457200" cy="6400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grpSp>
        <p:sp>
          <p:nvSpPr>
            <p:cNvPr id="10249" name="Oval 3"/>
            <p:cNvSpPr>
              <a:spLocks noChangeArrowheads="1"/>
            </p:cNvSpPr>
            <p:nvPr/>
          </p:nvSpPr>
          <p:spPr bwMode="auto">
            <a:xfrm>
              <a:off x="3404601" y="2972905"/>
              <a:ext cx="2011680" cy="2011680"/>
            </a:xfrm>
            <a:prstGeom prst="ellipse">
              <a:avLst/>
            </a:prstGeom>
            <a:solidFill>
              <a:srgbClr val="00B0F0"/>
            </a:solidFill>
            <a:ln w="25400" algn="ctr">
              <a:solidFill>
                <a:schemeClr val="bg1"/>
              </a:solidFill>
              <a:round/>
              <a:headEnd/>
              <a:tailEnd/>
            </a:ln>
          </p:spPr>
          <p:txBody>
            <a:bodyPr/>
            <a:lstStyle/>
            <a:p>
              <a:pPr fontAlgn="base">
                <a:lnSpc>
                  <a:spcPct val="80000"/>
                </a:lnSpc>
                <a:spcBef>
                  <a:spcPct val="20000"/>
                </a:spcBef>
                <a:spcAft>
                  <a:spcPct val="20000"/>
                </a:spcAft>
                <a:buFontTx/>
                <a:buChar char="•"/>
              </a:pPr>
              <a:endParaRPr lang="en-US">
                <a:solidFill>
                  <a:srgbClr val="0048B9"/>
                </a:solidFill>
              </a:endParaRPr>
            </a:p>
          </p:txBody>
        </p:sp>
        <p:sp>
          <p:nvSpPr>
            <p:cNvPr id="10250" name="Rectangle 6"/>
            <p:cNvSpPr txBox="1">
              <a:spLocks noChangeArrowheads="1"/>
            </p:cNvSpPr>
            <p:nvPr/>
          </p:nvSpPr>
          <p:spPr bwMode="auto">
            <a:xfrm>
              <a:off x="5878471" y="3694763"/>
              <a:ext cx="1943159" cy="58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nchor="ctr" anchorCtr="1"/>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0000"/>
                </a:lnSpc>
                <a:spcBef>
                  <a:spcPct val="20000"/>
                </a:spcBef>
                <a:spcAft>
                  <a:spcPts val="100"/>
                </a:spcAft>
              </a:pPr>
              <a:r>
                <a:rPr lang="en-US" sz="2800" b="1" dirty="0">
                  <a:solidFill>
                    <a:srgbClr val="FF9900"/>
                  </a:solidFill>
                </a:rPr>
                <a:t>$125.70</a:t>
              </a:r>
            </a:p>
            <a:p>
              <a:pPr marL="0" lvl="1" algn="ctr" fontAlgn="base">
                <a:lnSpc>
                  <a:spcPct val="80000"/>
                </a:lnSpc>
                <a:spcBef>
                  <a:spcPct val="20000"/>
                </a:spcBef>
                <a:spcAft>
                  <a:spcPts val="100"/>
                </a:spcAft>
              </a:pPr>
              <a:r>
                <a:rPr lang="en-US" sz="1500" b="1" dirty="0">
                  <a:solidFill>
                    <a:srgbClr val="FF9900"/>
                  </a:solidFill>
                </a:rPr>
                <a:t>Florida Average</a:t>
              </a:r>
            </a:p>
          </p:txBody>
        </p:sp>
        <p:sp>
          <p:nvSpPr>
            <p:cNvPr id="10251" name="Rectangle 6"/>
            <p:cNvSpPr txBox="1">
              <a:spLocks noChangeArrowheads="1"/>
            </p:cNvSpPr>
            <p:nvPr/>
          </p:nvSpPr>
          <p:spPr bwMode="auto">
            <a:xfrm>
              <a:off x="5330471" y="1880823"/>
              <a:ext cx="1748683" cy="58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nchor="ctr" anchorCtr="1"/>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0000"/>
                </a:lnSpc>
                <a:spcBef>
                  <a:spcPct val="20000"/>
                </a:spcBef>
                <a:spcAft>
                  <a:spcPts val="100"/>
                </a:spcAft>
              </a:pPr>
              <a:r>
                <a:rPr lang="en-US" sz="2800" b="1" dirty="0">
                  <a:solidFill>
                    <a:srgbClr val="00B0F0"/>
                  </a:solidFill>
                </a:rPr>
                <a:t>$94.62</a:t>
              </a:r>
            </a:p>
            <a:p>
              <a:pPr marL="0" lvl="1" algn="ctr" fontAlgn="base">
                <a:lnSpc>
                  <a:spcPct val="80000"/>
                </a:lnSpc>
                <a:spcBef>
                  <a:spcPct val="20000"/>
                </a:spcBef>
                <a:spcAft>
                  <a:spcPts val="100"/>
                </a:spcAft>
              </a:pPr>
              <a:r>
                <a:rPr lang="en-US" sz="1500" b="1" dirty="0">
                  <a:solidFill>
                    <a:srgbClr val="00B0F0"/>
                  </a:solidFill>
                </a:rPr>
                <a:t>FPL</a:t>
              </a:r>
            </a:p>
          </p:txBody>
        </p:sp>
        <p:sp>
          <p:nvSpPr>
            <p:cNvPr id="25" name="Rectangle 6"/>
            <p:cNvSpPr txBox="1">
              <a:spLocks noChangeArrowheads="1"/>
            </p:cNvSpPr>
            <p:nvPr/>
          </p:nvSpPr>
          <p:spPr bwMode="auto">
            <a:xfrm>
              <a:off x="3430605" y="3000696"/>
              <a:ext cx="1976437" cy="194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5000"/>
                </a:lnSpc>
                <a:spcBef>
                  <a:spcPct val="20000"/>
                </a:spcBef>
                <a:buFontTx/>
                <a:buChar char="•"/>
                <a:defRPr/>
              </a:pPr>
              <a:endParaRPr lang="en-US" sz="1100" b="1" dirty="0" smtClean="0">
                <a:solidFill>
                  <a:srgbClr val="FFFFFF"/>
                </a:solidFill>
              </a:endParaRPr>
            </a:p>
            <a:p>
              <a:pPr marL="0" lvl="1" algn="ctr" fontAlgn="base">
                <a:lnSpc>
                  <a:spcPct val="85000"/>
                </a:lnSpc>
                <a:spcBef>
                  <a:spcPct val="20000"/>
                </a:spcBef>
                <a:spcAft>
                  <a:spcPts val="200"/>
                </a:spcAft>
                <a:defRPr/>
              </a:pPr>
              <a:r>
                <a:rPr lang="en-US" sz="1200" b="1" dirty="0" smtClean="0">
                  <a:solidFill>
                    <a:srgbClr val="FFFFFF"/>
                  </a:solidFill>
                </a:rPr>
                <a:t>Compared with</a:t>
              </a:r>
            </a:p>
            <a:p>
              <a:pPr marL="0" lvl="1" algn="ctr" fontAlgn="base">
                <a:lnSpc>
                  <a:spcPct val="85000"/>
                </a:lnSpc>
                <a:spcBef>
                  <a:spcPct val="20000"/>
                </a:spcBef>
                <a:spcAft>
                  <a:spcPts val="300"/>
                </a:spcAft>
                <a:defRPr/>
              </a:pPr>
              <a:r>
                <a:rPr lang="en-US" sz="1200" b="1" dirty="0" smtClean="0">
                  <a:solidFill>
                    <a:srgbClr val="FFFFFF"/>
                  </a:solidFill>
                </a:rPr>
                <a:t>the state average,</a:t>
              </a:r>
            </a:p>
            <a:p>
              <a:pPr marL="0" lvl="1" algn="ctr" fontAlgn="base">
                <a:lnSpc>
                  <a:spcPct val="85000"/>
                </a:lnSpc>
                <a:spcBef>
                  <a:spcPts val="100"/>
                </a:spcBef>
                <a:defRPr/>
              </a:pPr>
              <a:r>
                <a:rPr lang="en-US" sz="1300" b="1" spc="-30" dirty="0" smtClean="0">
                  <a:solidFill>
                    <a:srgbClr val="FFFFFF"/>
                  </a:solidFill>
                </a:rPr>
                <a:t>FPL’s typical bill means</a:t>
              </a:r>
              <a:endParaRPr lang="en-US" sz="1400" b="1" spc="-30" dirty="0" smtClean="0">
                <a:solidFill>
                  <a:srgbClr val="FFFFFF"/>
                </a:solidFill>
              </a:endParaRPr>
            </a:p>
            <a:p>
              <a:pPr marL="0" lvl="1" algn="ctr" fontAlgn="base">
                <a:lnSpc>
                  <a:spcPct val="85000"/>
                </a:lnSpc>
                <a:spcBef>
                  <a:spcPts val="500"/>
                </a:spcBef>
                <a:defRPr/>
              </a:pPr>
              <a:r>
                <a:rPr lang="en-US" sz="2800" b="1" dirty="0" smtClean="0">
                  <a:solidFill>
                    <a:srgbClr val="FFFFFF"/>
                  </a:solidFill>
                </a:rPr>
                <a:t>$373</a:t>
              </a:r>
            </a:p>
            <a:p>
              <a:pPr marL="0" lvl="1" algn="ctr" fontAlgn="base">
                <a:lnSpc>
                  <a:spcPct val="80000"/>
                </a:lnSpc>
                <a:defRPr/>
              </a:pPr>
              <a:r>
                <a:rPr lang="en-US" sz="1700" b="1" spc="-10" dirty="0" smtClean="0">
                  <a:solidFill>
                    <a:srgbClr val="FFFFFF"/>
                  </a:solidFill>
                </a:rPr>
                <a:t>in annual savings</a:t>
              </a:r>
            </a:p>
            <a:p>
              <a:pPr marL="0" lvl="1" algn="ctr" fontAlgn="base">
                <a:lnSpc>
                  <a:spcPct val="85000"/>
                </a:lnSpc>
                <a:spcBef>
                  <a:spcPts val="300"/>
                </a:spcBef>
                <a:defRPr/>
              </a:pPr>
              <a:r>
                <a:rPr lang="en-US" sz="1050" dirty="0" smtClean="0">
                  <a:solidFill>
                    <a:srgbClr val="FFFFFF"/>
                  </a:solidFill>
                </a:rPr>
                <a:t>based on rates for</a:t>
              </a:r>
            </a:p>
            <a:p>
              <a:pPr marL="0" lvl="1" algn="ctr" fontAlgn="base">
                <a:lnSpc>
                  <a:spcPct val="85000"/>
                </a:lnSpc>
                <a:defRPr/>
              </a:pPr>
              <a:r>
                <a:rPr lang="en-US" sz="1050" dirty="0" smtClean="0">
                  <a:solidFill>
                    <a:srgbClr val="FFFFFF"/>
                  </a:solidFill>
                </a:rPr>
                <a:t>Jan.-March 2012</a:t>
              </a:r>
            </a:p>
          </p:txBody>
        </p:sp>
      </p:grpSp>
      <p:sp>
        <p:nvSpPr>
          <p:cNvPr id="2" name="Title 1"/>
          <p:cNvSpPr>
            <a:spLocks noGrp="1"/>
          </p:cNvSpPr>
          <p:nvPr>
            <p:ph type="title"/>
          </p:nvPr>
        </p:nvSpPr>
        <p:spPr>
          <a:xfrm>
            <a:off x="455613" y="674688"/>
            <a:ext cx="8226425" cy="685800"/>
          </a:xfrm>
        </p:spPr>
        <p:txBody>
          <a:bodyPr/>
          <a:lstStyle/>
          <a:p>
            <a:pPr lvl="1"/>
            <a:r>
              <a:rPr lang="en-US" dirty="0"/>
              <a:t>Florida Electric Utility Bill </a:t>
            </a:r>
            <a:r>
              <a:rPr lang="en-US" dirty="0" smtClean="0"/>
              <a:t>Comparison</a:t>
            </a:r>
            <a:endParaRPr lang="en-US" dirty="0"/>
          </a:p>
        </p:txBody>
      </p:sp>
    </p:spTree>
    <p:extLst>
      <p:ext uri="{BB962C8B-B14F-4D97-AF65-F5344CB8AC3E}">
        <p14:creationId xmlns:p14="http://schemas.microsoft.com/office/powerpoint/2010/main" val="39314474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8"/>
          <p:cNvSpPr txBox="1">
            <a:spLocks noChangeArrowheads="1"/>
          </p:cNvSpPr>
          <p:nvPr/>
        </p:nvSpPr>
        <p:spPr bwMode="auto">
          <a:xfrm>
            <a:off x="6904038" y="6059488"/>
            <a:ext cx="2222500" cy="798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1267" name="Rectangle 6"/>
          <p:cNvSpPr>
            <a:spLocks noGrp="1" noChangeArrowheads="1"/>
          </p:cNvSpPr>
          <p:nvPr>
            <p:ph type="title"/>
          </p:nvPr>
        </p:nvSpPr>
        <p:spPr>
          <a:xfrm>
            <a:off x="457200" y="692150"/>
            <a:ext cx="8228013" cy="685800"/>
          </a:xfrm>
        </p:spPr>
        <p:txBody>
          <a:bodyPr/>
          <a:lstStyle/>
          <a:p>
            <a:pPr eaLnBrk="1" hangingPunct="1"/>
            <a:r>
              <a:rPr lang="en-US" dirty="0" smtClean="0"/>
              <a:t>Keeping Florida Competitive</a:t>
            </a:r>
          </a:p>
        </p:txBody>
      </p:sp>
      <p:sp>
        <p:nvSpPr>
          <p:cNvPr id="11268" name="Rectangle 3"/>
          <p:cNvSpPr>
            <a:spLocks noChangeArrowheads="1"/>
          </p:cNvSpPr>
          <p:nvPr/>
        </p:nvSpPr>
        <p:spPr bwMode="auto">
          <a:xfrm>
            <a:off x="323850" y="114300"/>
            <a:ext cx="8802688"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Our typical residential customer bill is also currently about 25 percent lower than the national average</a:t>
            </a:r>
          </a:p>
        </p:txBody>
      </p:sp>
      <p:sp>
        <p:nvSpPr>
          <p:cNvPr id="10" name="Rectangle 9"/>
          <p:cNvSpPr/>
          <p:nvPr/>
        </p:nvSpPr>
        <p:spPr>
          <a:xfrm>
            <a:off x="730250" y="6315075"/>
            <a:ext cx="8269288" cy="57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
          <a:lstStyle/>
          <a:p>
            <a:pPr fontAlgn="base">
              <a:spcBef>
                <a:spcPct val="0"/>
              </a:spcBef>
              <a:spcAft>
                <a:spcPct val="0"/>
              </a:spcAft>
            </a:pPr>
            <a:r>
              <a:rPr lang="en-US" sz="900" dirty="0">
                <a:solidFill>
                  <a:srgbClr val="0048B9"/>
                </a:solidFill>
              </a:rPr>
              <a:t>Source: Typical 1,000-kWh residential bills , Edison Electric Institute (EEI) Typical Bills and Average Rates Report for Winter 2012, published in May 2012, for rates effective Jan. 2012. Notes: Averages only include utilities that report their rates to EEI and may not be all-inclusive. “Florida IOU Average” is based on EEI data for the state’s investor-owned utilities: FPL, Gulf Power, Progress Energy Florida and Tampa Electric.</a:t>
            </a:r>
          </a:p>
        </p:txBody>
      </p:sp>
      <p:grpSp>
        <p:nvGrpSpPr>
          <p:cNvPr id="11270" name="Group 4" descr="Comparisons with others" title="FPL Florida"/>
          <p:cNvGrpSpPr>
            <a:grpSpLocks/>
          </p:cNvGrpSpPr>
          <p:nvPr/>
        </p:nvGrpSpPr>
        <p:grpSpPr bwMode="auto">
          <a:xfrm>
            <a:off x="44450" y="1319213"/>
            <a:ext cx="5202238" cy="4995862"/>
            <a:chOff x="43702" y="1463040"/>
            <a:chExt cx="4285398" cy="4995704"/>
          </a:xfrm>
        </p:grpSpPr>
        <p:pic>
          <p:nvPicPr>
            <p:cNvPr id="1127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02" y="1463040"/>
              <a:ext cx="4285398" cy="499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Box 8"/>
            <p:cNvSpPr txBox="1">
              <a:spLocks noChangeArrowheads="1"/>
            </p:cNvSpPr>
            <p:nvPr/>
          </p:nvSpPr>
          <p:spPr bwMode="auto">
            <a:xfrm>
              <a:off x="1907858" y="1600200"/>
              <a:ext cx="2421242" cy="22758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1281" name="TextBox 8"/>
            <p:cNvSpPr txBox="1">
              <a:spLocks noChangeArrowheads="1"/>
            </p:cNvSpPr>
            <p:nvPr/>
          </p:nvSpPr>
          <p:spPr bwMode="auto">
            <a:xfrm>
              <a:off x="2528865" y="4149969"/>
              <a:ext cx="1536697" cy="17021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grpSp>
      <p:pic>
        <p:nvPicPr>
          <p:cNvPr id="11272" name="Picture 12" descr="Comparisons with others" title="FPL Florida"/>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95650" y="1736725"/>
            <a:ext cx="57038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Box 8"/>
          <p:cNvSpPr txBox="1">
            <a:spLocks noChangeArrowheads="1"/>
          </p:cNvSpPr>
          <p:nvPr/>
        </p:nvSpPr>
        <p:spPr bwMode="auto">
          <a:xfrm>
            <a:off x="6234113" y="5349875"/>
            <a:ext cx="1473200" cy="509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
        <p:nvSpPr>
          <p:cNvPr id="11274" name="Oval 13"/>
          <p:cNvSpPr>
            <a:spLocks noChangeArrowheads="1"/>
          </p:cNvSpPr>
          <p:nvPr/>
        </p:nvSpPr>
        <p:spPr bwMode="auto">
          <a:xfrm>
            <a:off x="4570413" y="2465388"/>
            <a:ext cx="1828800" cy="1828800"/>
          </a:xfrm>
          <a:prstGeom prst="ellipse">
            <a:avLst/>
          </a:prstGeom>
          <a:solidFill>
            <a:srgbClr val="00B0F0"/>
          </a:solidFill>
          <a:ln w="25400" algn="ctr">
            <a:solidFill>
              <a:schemeClr val="bg1"/>
            </a:solidFill>
            <a:round/>
            <a:headEnd/>
            <a:tailEnd/>
          </a:ln>
        </p:spPr>
        <p:txBody>
          <a:bodyPr/>
          <a:lstStyle/>
          <a:p>
            <a:pPr fontAlgn="base">
              <a:lnSpc>
                <a:spcPct val="80000"/>
              </a:lnSpc>
              <a:spcBef>
                <a:spcPct val="20000"/>
              </a:spcBef>
              <a:spcAft>
                <a:spcPct val="20000"/>
              </a:spcAft>
              <a:buFontTx/>
              <a:buChar char="•"/>
            </a:pPr>
            <a:endParaRPr lang="en-US">
              <a:solidFill>
                <a:srgbClr val="0048B9"/>
              </a:solidFill>
            </a:endParaRPr>
          </a:p>
        </p:txBody>
      </p:sp>
      <p:sp>
        <p:nvSpPr>
          <p:cNvPr id="11275" name="Rectangle 6"/>
          <p:cNvSpPr txBox="1">
            <a:spLocks noChangeArrowheads="1"/>
          </p:cNvSpPr>
          <p:nvPr/>
        </p:nvSpPr>
        <p:spPr bwMode="auto">
          <a:xfrm>
            <a:off x="2441575" y="4508500"/>
            <a:ext cx="19431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nchor="ctr" anchorCtr="1"/>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0000"/>
              </a:lnSpc>
              <a:spcBef>
                <a:spcPct val="20000"/>
              </a:spcBef>
              <a:spcAft>
                <a:spcPts val="100"/>
              </a:spcAft>
            </a:pPr>
            <a:r>
              <a:rPr lang="en-US" sz="2800" b="1" dirty="0">
                <a:solidFill>
                  <a:srgbClr val="FF9900"/>
                </a:solidFill>
              </a:rPr>
              <a:t>$124.31</a:t>
            </a:r>
          </a:p>
          <a:p>
            <a:pPr marL="0" lvl="1" algn="ctr" fontAlgn="base">
              <a:lnSpc>
                <a:spcPct val="80000"/>
              </a:lnSpc>
              <a:spcBef>
                <a:spcPct val="20000"/>
              </a:spcBef>
              <a:spcAft>
                <a:spcPts val="100"/>
              </a:spcAft>
            </a:pPr>
            <a:r>
              <a:rPr lang="en-US" sz="1500" b="1" dirty="0">
                <a:solidFill>
                  <a:srgbClr val="FF9900"/>
                </a:solidFill>
              </a:rPr>
              <a:t>National Average</a:t>
            </a:r>
          </a:p>
        </p:txBody>
      </p:sp>
      <p:sp>
        <p:nvSpPr>
          <p:cNvPr id="11276" name="Rectangle 6"/>
          <p:cNvSpPr txBox="1">
            <a:spLocks noChangeArrowheads="1"/>
          </p:cNvSpPr>
          <p:nvPr/>
        </p:nvSpPr>
        <p:spPr bwMode="auto">
          <a:xfrm>
            <a:off x="1897063" y="2341563"/>
            <a:ext cx="1749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nchor="ctr" anchorCtr="1"/>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0000"/>
              </a:lnSpc>
              <a:spcBef>
                <a:spcPct val="20000"/>
              </a:spcBef>
              <a:spcAft>
                <a:spcPts val="100"/>
              </a:spcAft>
            </a:pPr>
            <a:r>
              <a:rPr lang="en-US" sz="2800" b="1" dirty="0">
                <a:solidFill>
                  <a:srgbClr val="00B0F0"/>
                </a:solidFill>
              </a:rPr>
              <a:t>$94.62</a:t>
            </a:r>
          </a:p>
          <a:p>
            <a:pPr marL="0" lvl="1" algn="ctr" fontAlgn="base">
              <a:lnSpc>
                <a:spcPct val="80000"/>
              </a:lnSpc>
              <a:spcBef>
                <a:spcPct val="20000"/>
              </a:spcBef>
              <a:spcAft>
                <a:spcPts val="100"/>
              </a:spcAft>
            </a:pPr>
            <a:r>
              <a:rPr lang="en-US" sz="1500" b="1" dirty="0">
                <a:solidFill>
                  <a:srgbClr val="00B0F0"/>
                </a:solidFill>
              </a:rPr>
              <a:t>FPL</a:t>
            </a:r>
          </a:p>
        </p:txBody>
      </p:sp>
      <p:sp>
        <p:nvSpPr>
          <p:cNvPr id="15" name="Rectangle 6"/>
          <p:cNvSpPr txBox="1">
            <a:spLocks noChangeArrowheads="1"/>
          </p:cNvSpPr>
          <p:nvPr/>
        </p:nvSpPr>
        <p:spPr bwMode="auto">
          <a:xfrm>
            <a:off x="4511675" y="2582863"/>
            <a:ext cx="197485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 rIns="18288"/>
          <a:lstStyle>
            <a:lvl1pPr marL="342900" indent="-342900" eaLnBrk="0" hangingPunct="0">
              <a:defRPr>
                <a:solidFill>
                  <a:srgbClr val="0048B9"/>
                </a:solidFill>
                <a:latin typeface="Arial" charset="0"/>
                <a:cs typeface="Arial" charset="0"/>
              </a:defRPr>
            </a:lvl1pPr>
            <a:lvl2pPr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marL="0" lvl="1" algn="ctr" fontAlgn="base">
              <a:lnSpc>
                <a:spcPct val="85000"/>
              </a:lnSpc>
              <a:spcBef>
                <a:spcPct val="20000"/>
              </a:spcBef>
              <a:buFontTx/>
              <a:buChar char="•"/>
              <a:defRPr/>
            </a:pPr>
            <a:endParaRPr lang="en-US" sz="1100" b="1" dirty="0" smtClean="0">
              <a:solidFill>
                <a:srgbClr val="FFFFFF"/>
              </a:solidFill>
            </a:endParaRPr>
          </a:p>
          <a:p>
            <a:pPr marL="0" lvl="1" algn="ctr" fontAlgn="base">
              <a:lnSpc>
                <a:spcPct val="85000"/>
              </a:lnSpc>
              <a:spcBef>
                <a:spcPct val="20000"/>
              </a:spcBef>
              <a:spcAft>
                <a:spcPts val="200"/>
              </a:spcAft>
              <a:defRPr/>
            </a:pPr>
            <a:r>
              <a:rPr lang="en-US" sz="1200" b="1" dirty="0" smtClean="0">
                <a:solidFill>
                  <a:srgbClr val="FFFFFF"/>
                </a:solidFill>
              </a:rPr>
              <a:t>Compared with</a:t>
            </a:r>
          </a:p>
          <a:p>
            <a:pPr marL="0" lvl="1" algn="ctr" fontAlgn="base">
              <a:lnSpc>
                <a:spcPct val="85000"/>
              </a:lnSpc>
              <a:spcBef>
                <a:spcPct val="20000"/>
              </a:spcBef>
              <a:spcAft>
                <a:spcPts val="300"/>
              </a:spcAft>
              <a:defRPr/>
            </a:pPr>
            <a:r>
              <a:rPr lang="en-US" sz="1200" b="1" dirty="0" smtClean="0">
                <a:solidFill>
                  <a:srgbClr val="FFFFFF"/>
                </a:solidFill>
              </a:rPr>
              <a:t>the national average,</a:t>
            </a:r>
          </a:p>
          <a:p>
            <a:pPr marL="0" lvl="1" algn="ctr" fontAlgn="base">
              <a:lnSpc>
                <a:spcPct val="85000"/>
              </a:lnSpc>
              <a:spcBef>
                <a:spcPts val="100"/>
              </a:spcBef>
              <a:spcAft>
                <a:spcPts val="100"/>
              </a:spcAft>
              <a:defRPr/>
            </a:pPr>
            <a:r>
              <a:rPr lang="en-US" sz="1300" b="1" spc="-30" dirty="0" smtClean="0">
                <a:solidFill>
                  <a:srgbClr val="FFFFFF"/>
                </a:solidFill>
              </a:rPr>
              <a:t>FPL’s typical bill is</a:t>
            </a:r>
            <a:endParaRPr lang="en-US" sz="1400" b="1" spc="-30" dirty="0" smtClean="0">
              <a:solidFill>
                <a:srgbClr val="FFFFFF"/>
              </a:solidFill>
            </a:endParaRPr>
          </a:p>
          <a:p>
            <a:pPr marL="0" lvl="1" algn="ctr" fontAlgn="base">
              <a:lnSpc>
                <a:spcPct val="80000"/>
              </a:lnSpc>
              <a:spcBef>
                <a:spcPts val="500"/>
              </a:spcBef>
              <a:spcAft>
                <a:spcPts val="300"/>
              </a:spcAft>
              <a:defRPr/>
            </a:pPr>
            <a:r>
              <a:rPr lang="en-US" sz="2600" b="1" spc="-30" dirty="0" smtClean="0">
                <a:solidFill>
                  <a:srgbClr val="FFFFFF"/>
                </a:solidFill>
              </a:rPr>
              <a:t>25% </a:t>
            </a:r>
            <a:r>
              <a:rPr lang="en-US" sz="2600" b="1" dirty="0" smtClean="0">
                <a:solidFill>
                  <a:srgbClr val="FFFFFF"/>
                </a:solidFill>
              </a:rPr>
              <a:t>lower</a:t>
            </a:r>
          </a:p>
          <a:p>
            <a:pPr marL="0" lvl="1" algn="ctr" fontAlgn="base">
              <a:lnSpc>
                <a:spcPct val="85000"/>
              </a:lnSpc>
              <a:spcBef>
                <a:spcPts val="100"/>
              </a:spcBef>
              <a:defRPr/>
            </a:pPr>
            <a:r>
              <a:rPr lang="en-US" sz="1050" dirty="0" smtClean="0">
                <a:solidFill>
                  <a:srgbClr val="FFFFFF"/>
                </a:solidFill>
              </a:rPr>
              <a:t>based on rates for</a:t>
            </a:r>
          </a:p>
          <a:p>
            <a:pPr marL="0" lvl="1" algn="ctr" fontAlgn="base">
              <a:lnSpc>
                <a:spcPct val="85000"/>
              </a:lnSpc>
              <a:defRPr/>
            </a:pPr>
            <a:r>
              <a:rPr lang="en-US" sz="1050" dirty="0" smtClean="0">
                <a:solidFill>
                  <a:srgbClr val="FFFFFF"/>
                </a:solidFill>
              </a:rPr>
              <a:t>January 2012</a:t>
            </a:r>
          </a:p>
        </p:txBody>
      </p:sp>
      <p:sp>
        <p:nvSpPr>
          <p:cNvPr id="11278" name="TextBox 8"/>
          <p:cNvSpPr txBox="1">
            <a:spLocks noChangeArrowheads="1"/>
          </p:cNvSpPr>
          <p:nvPr/>
        </p:nvSpPr>
        <p:spPr bwMode="auto">
          <a:xfrm>
            <a:off x="3036888" y="5497513"/>
            <a:ext cx="2573337" cy="42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48B9"/>
                </a:solidFill>
                <a:latin typeface="Arial" charset="0"/>
                <a:cs typeface="Arial" charset="0"/>
              </a:defRPr>
            </a:lvl1pPr>
            <a:lvl2pPr marL="742950" indent="-285750" eaLnBrk="0" hangingPunct="0">
              <a:defRPr>
                <a:solidFill>
                  <a:srgbClr val="0048B9"/>
                </a:solidFill>
                <a:latin typeface="Arial" charset="0"/>
                <a:cs typeface="Arial" charset="0"/>
              </a:defRPr>
            </a:lvl2pPr>
            <a:lvl3pPr marL="1143000" indent="-228600" eaLnBrk="0" hangingPunct="0">
              <a:defRPr>
                <a:solidFill>
                  <a:srgbClr val="0048B9"/>
                </a:solidFill>
                <a:latin typeface="Arial" charset="0"/>
                <a:cs typeface="Arial" charset="0"/>
              </a:defRPr>
            </a:lvl3pPr>
            <a:lvl4pPr marL="1600200" indent="-228600" eaLnBrk="0" hangingPunct="0">
              <a:defRPr>
                <a:solidFill>
                  <a:srgbClr val="0048B9"/>
                </a:solidFill>
                <a:latin typeface="Arial" charset="0"/>
                <a:cs typeface="Arial" charset="0"/>
              </a:defRPr>
            </a:lvl4pPr>
            <a:lvl5pPr marL="2057400" indent="-228600" eaLnBrk="0" hangingPunct="0">
              <a:defRPr>
                <a:solidFill>
                  <a:srgbClr val="0048B9"/>
                </a:solidFill>
                <a:latin typeface="Arial" charset="0"/>
                <a:cs typeface="Arial" charset="0"/>
              </a:defRPr>
            </a:lvl5pPr>
            <a:lvl6pPr marL="2514600" indent="-228600" eaLnBrk="0" fontAlgn="base" hangingPunct="0">
              <a:spcBef>
                <a:spcPct val="0"/>
              </a:spcBef>
              <a:spcAft>
                <a:spcPct val="0"/>
              </a:spcAft>
              <a:defRPr>
                <a:solidFill>
                  <a:srgbClr val="0048B9"/>
                </a:solidFill>
                <a:latin typeface="Arial" charset="0"/>
                <a:cs typeface="Arial" charset="0"/>
              </a:defRPr>
            </a:lvl6pPr>
            <a:lvl7pPr marL="2971800" indent="-228600" eaLnBrk="0" fontAlgn="base" hangingPunct="0">
              <a:spcBef>
                <a:spcPct val="0"/>
              </a:spcBef>
              <a:spcAft>
                <a:spcPct val="0"/>
              </a:spcAft>
              <a:defRPr>
                <a:solidFill>
                  <a:srgbClr val="0048B9"/>
                </a:solidFill>
                <a:latin typeface="Arial" charset="0"/>
                <a:cs typeface="Arial" charset="0"/>
              </a:defRPr>
            </a:lvl7pPr>
            <a:lvl8pPr marL="3429000" indent="-228600" eaLnBrk="0" fontAlgn="base" hangingPunct="0">
              <a:spcBef>
                <a:spcPct val="0"/>
              </a:spcBef>
              <a:spcAft>
                <a:spcPct val="0"/>
              </a:spcAft>
              <a:defRPr>
                <a:solidFill>
                  <a:srgbClr val="0048B9"/>
                </a:solidFill>
                <a:latin typeface="Arial" charset="0"/>
                <a:cs typeface="Arial" charset="0"/>
              </a:defRPr>
            </a:lvl8pPr>
            <a:lvl9pPr marL="3886200" indent="-228600" eaLnBrk="0" fontAlgn="base" hangingPunct="0">
              <a:spcBef>
                <a:spcPct val="0"/>
              </a:spcBef>
              <a:spcAft>
                <a:spcPct val="0"/>
              </a:spcAft>
              <a:defRPr>
                <a:solidFill>
                  <a:srgbClr val="0048B9"/>
                </a:solidFill>
                <a:latin typeface="Arial" charset="0"/>
                <a:cs typeface="Arial" charset="0"/>
              </a:defRPr>
            </a:lvl9pPr>
          </a:lstStyle>
          <a:p>
            <a:pPr eaLnBrk="1" fontAlgn="base" hangingPunct="1">
              <a:lnSpc>
                <a:spcPct val="80000"/>
              </a:lnSpc>
              <a:spcBef>
                <a:spcPct val="20000"/>
              </a:spcBef>
              <a:spcAft>
                <a:spcPct val="20000"/>
              </a:spcAft>
              <a:buFontTx/>
              <a:buChar char="•"/>
            </a:pPr>
            <a:endParaRPr lang="en-US" b="1">
              <a:solidFill>
                <a:srgbClr val="00B050"/>
              </a:solidFill>
            </a:endParaRPr>
          </a:p>
        </p:txBody>
      </p:sp>
    </p:spTree>
    <p:extLst>
      <p:ext uri="{BB962C8B-B14F-4D97-AF65-F5344CB8AC3E}">
        <p14:creationId xmlns:p14="http://schemas.microsoft.com/office/powerpoint/2010/main" val="248816778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4294967295"/>
          </p:nvPr>
        </p:nvSpPr>
        <p:spPr>
          <a:xfrm>
            <a:off x="342900" y="1273176"/>
            <a:ext cx="4733925" cy="5164137"/>
          </a:xfrm>
        </p:spPr>
        <p:txBody>
          <a:bodyPr/>
          <a:lstStyle/>
          <a:p>
            <a:pPr eaLnBrk="1" hangingPunct="1">
              <a:lnSpc>
                <a:spcPct val="95000"/>
              </a:lnSpc>
              <a:spcBef>
                <a:spcPct val="15000"/>
              </a:spcBef>
              <a:spcAft>
                <a:spcPct val="15000"/>
              </a:spcAft>
            </a:pPr>
            <a:r>
              <a:rPr lang="en-US" dirty="0" smtClean="0"/>
              <a:t>The “living lab” at our corporate headquarters allows us to test a variety of solar technologies under real world conditions</a:t>
            </a:r>
          </a:p>
          <a:p>
            <a:pPr lvl="1"/>
            <a:r>
              <a:rPr lang="en-US" b="0" dirty="0" smtClean="0"/>
              <a:t>Crystalline Silicon (mono, poly)</a:t>
            </a:r>
          </a:p>
          <a:p>
            <a:pPr lvl="1"/>
            <a:r>
              <a:rPr lang="en-US" b="0" dirty="0" smtClean="0"/>
              <a:t>Thin Film (adhesive, glass panels, cylindrical)</a:t>
            </a:r>
          </a:p>
          <a:p>
            <a:pPr lvl="1"/>
            <a:r>
              <a:rPr lang="en-US" b="0" dirty="0" smtClean="0"/>
              <a:t>Pole Mounted</a:t>
            </a:r>
          </a:p>
          <a:p>
            <a:pPr eaLnBrk="1" hangingPunct="1">
              <a:lnSpc>
                <a:spcPct val="95000"/>
              </a:lnSpc>
              <a:spcBef>
                <a:spcPct val="15000"/>
              </a:spcBef>
              <a:spcAft>
                <a:spcPct val="15000"/>
              </a:spcAft>
            </a:pPr>
            <a:r>
              <a:rPr lang="en-US" dirty="0" smtClean="0"/>
              <a:t>With supportive policy, renewable energy industry companies will locate manufacturing and assembly facilities to Florida </a:t>
            </a:r>
          </a:p>
        </p:txBody>
      </p:sp>
      <p:sp>
        <p:nvSpPr>
          <p:cNvPr id="19459" name="Text Box 3"/>
          <p:cNvSpPr txBox="1">
            <a:spLocks noChangeArrowheads="1"/>
          </p:cNvSpPr>
          <p:nvPr/>
        </p:nvSpPr>
        <p:spPr bwMode="auto">
          <a:xfrm>
            <a:off x="7021513" y="2328863"/>
            <a:ext cx="1997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algn="ctr" eaLnBrk="1" fontAlgn="base" hangingPunct="1">
              <a:spcBef>
                <a:spcPct val="0"/>
              </a:spcBef>
              <a:spcAft>
                <a:spcPct val="0"/>
              </a:spcAft>
            </a:pPr>
            <a:endParaRPr lang="en-US">
              <a:solidFill>
                <a:srgbClr val="000066"/>
              </a:solidFill>
            </a:endParaRPr>
          </a:p>
        </p:txBody>
      </p:sp>
      <p:sp>
        <p:nvSpPr>
          <p:cNvPr id="19460" name="Rectangle 3"/>
          <p:cNvSpPr>
            <a:spLocks noChangeArrowheads="1"/>
          </p:cNvSpPr>
          <p:nvPr/>
        </p:nvSpPr>
        <p:spPr bwMode="auto">
          <a:xfrm>
            <a:off x="325437" y="114300"/>
            <a:ext cx="8805863"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a:solidFill>
                  <a:srgbClr val="800000"/>
                </a:solidFill>
              </a:rPr>
              <a:t>Florida can also become a magnet for renewable manufacturers and research dollars at public universities</a:t>
            </a:r>
          </a:p>
        </p:txBody>
      </p:sp>
      <p:pic>
        <p:nvPicPr>
          <p:cNvPr id="19461" name="Picture 10" descr="test solar" title="FPL living la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94300" y="1198563"/>
            <a:ext cx="34988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descr="test solar" title="FPL living lab"/>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97475" y="3844925"/>
            <a:ext cx="35401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41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11238" y="684213"/>
            <a:ext cx="71755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endParaRPr lang="en-US" sz="2400" b="1" u="sng">
              <a:solidFill>
                <a:srgbClr val="0048B9"/>
              </a:solidFill>
            </a:endParaRPr>
          </a:p>
        </p:txBody>
      </p:sp>
      <p:sp>
        <p:nvSpPr>
          <p:cNvPr id="20483" name="Rectangle 6"/>
          <p:cNvSpPr>
            <a:spLocks noChangeArrowheads="1"/>
          </p:cNvSpPr>
          <p:nvPr/>
        </p:nvSpPr>
        <p:spPr bwMode="auto">
          <a:xfrm>
            <a:off x="430213" y="703263"/>
            <a:ext cx="8280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2400" b="1" u="sng" dirty="0" smtClean="0">
                <a:solidFill>
                  <a:srgbClr val="0048B9"/>
                </a:solidFill>
              </a:rPr>
              <a:t>Together We Can Achieve</a:t>
            </a:r>
            <a:endParaRPr lang="en-US" sz="2400" b="1" u="sng" dirty="0">
              <a:solidFill>
                <a:srgbClr val="0048B9"/>
              </a:solidFill>
            </a:endParaRPr>
          </a:p>
        </p:txBody>
      </p:sp>
      <p:sp>
        <p:nvSpPr>
          <p:cNvPr id="20484" name="Rectangle 4"/>
          <p:cNvSpPr>
            <a:spLocks noChangeArrowheads="1"/>
          </p:cNvSpPr>
          <p:nvPr/>
        </p:nvSpPr>
        <p:spPr bwMode="auto">
          <a:xfrm>
            <a:off x="322262" y="114300"/>
            <a:ext cx="8821737" cy="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eaLnBrk="0" fontAlgn="base" hangingPunct="0">
              <a:lnSpc>
                <a:spcPct val="85000"/>
              </a:lnSpc>
              <a:spcBef>
                <a:spcPts val="500"/>
              </a:spcBef>
              <a:spcAft>
                <a:spcPts val="500"/>
              </a:spcAft>
            </a:pPr>
            <a:r>
              <a:rPr lang="en-US" sz="2200" b="1" dirty="0" smtClean="0">
                <a:solidFill>
                  <a:srgbClr val="800000"/>
                </a:solidFill>
              </a:rPr>
              <a:t>A diversification of Florida’s energy landscape is better for the economy, environment, and all of us!</a:t>
            </a:r>
            <a:endParaRPr lang="en-US" sz="2200" b="1" dirty="0">
              <a:solidFill>
                <a:srgbClr val="800000"/>
              </a:solidFill>
            </a:endParaRPr>
          </a:p>
        </p:txBody>
      </p:sp>
      <p:sp>
        <p:nvSpPr>
          <p:cNvPr id="20485" name="Content Placeholder 2"/>
          <p:cNvSpPr>
            <a:spLocks/>
          </p:cNvSpPr>
          <p:nvPr/>
        </p:nvSpPr>
        <p:spPr bwMode="auto">
          <a:xfrm>
            <a:off x="342900" y="1304924"/>
            <a:ext cx="8367713"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fontAlgn="base" hangingPunct="0">
              <a:lnSpc>
                <a:spcPct val="80000"/>
              </a:lnSpc>
              <a:spcBef>
                <a:spcPct val="20000"/>
              </a:spcBef>
              <a:spcAft>
                <a:spcPct val="20000"/>
              </a:spcAft>
              <a:buFontTx/>
              <a:buChar char="•"/>
            </a:pPr>
            <a:r>
              <a:rPr lang="en-US" sz="2200" b="1" dirty="0">
                <a:solidFill>
                  <a:srgbClr val="0048B9"/>
                </a:solidFill>
              </a:rPr>
              <a:t>Energy security</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Diversification of the state</a:t>
            </a:r>
            <a:r>
              <a:rPr lang="en-US" altLang="en-US" sz="2000" dirty="0">
                <a:solidFill>
                  <a:srgbClr val="0048B9"/>
                </a:solidFill>
              </a:rPr>
              <a:t>’</a:t>
            </a:r>
            <a:r>
              <a:rPr lang="en-US" sz="2000" dirty="0">
                <a:solidFill>
                  <a:srgbClr val="0048B9"/>
                </a:solidFill>
              </a:rPr>
              <a:t>s fuel sources and reduction of state</a:t>
            </a:r>
            <a:r>
              <a:rPr lang="en-US" altLang="en-US" sz="2000" dirty="0">
                <a:solidFill>
                  <a:srgbClr val="0048B9"/>
                </a:solidFill>
              </a:rPr>
              <a:t>’</a:t>
            </a:r>
            <a:r>
              <a:rPr lang="en-US" sz="2000" dirty="0">
                <a:solidFill>
                  <a:srgbClr val="0048B9"/>
                </a:solidFill>
              </a:rPr>
              <a:t>s dependence on fossil fuels</a:t>
            </a:r>
          </a:p>
          <a:p>
            <a:pPr marL="342900" indent="-342900" eaLnBrk="0" fontAlgn="base" hangingPunct="0">
              <a:lnSpc>
                <a:spcPct val="80000"/>
              </a:lnSpc>
              <a:spcBef>
                <a:spcPct val="20000"/>
              </a:spcBef>
              <a:spcAft>
                <a:spcPct val="20000"/>
              </a:spcAft>
              <a:buFontTx/>
              <a:buChar char="•"/>
            </a:pPr>
            <a:r>
              <a:rPr lang="en-US" sz="2200" b="1" dirty="0">
                <a:solidFill>
                  <a:srgbClr val="0048B9"/>
                </a:solidFill>
              </a:rPr>
              <a:t>Economic development</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Immediate creation of thousands of high‐paying direct and indirect jobs and industry‐driven revenue increase for local communities</a:t>
            </a:r>
          </a:p>
          <a:p>
            <a:pPr marL="342900" indent="-342900" eaLnBrk="0" fontAlgn="base" hangingPunct="0">
              <a:lnSpc>
                <a:spcPct val="80000"/>
              </a:lnSpc>
              <a:spcBef>
                <a:spcPct val="20000"/>
              </a:spcBef>
              <a:spcAft>
                <a:spcPct val="20000"/>
              </a:spcAft>
              <a:buFontTx/>
              <a:buChar char="•"/>
            </a:pPr>
            <a:r>
              <a:rPr lang="en-US" sz="2200" b="1" dirty="0">
                <a:solidFill>
                  <a:srgbClr val="0048B9"/>
                </a:solidFill>
              </a:rPr>
              <a:t>Environmental benefits</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Clean energy with no greenhouse gas emissions</a:t>
            </a:r>
          </a:p>
          <a:p>
            <a:pPr marL="742950" lvl="1" indent="-285750" eaLnBrk="0" fontAlgn="base" hangingPunct="0">
              <a:lnSpc>
                <a:spcPct val="80000"/>
              </a:lnSpc>
              <a:spcBef>
                <a:spcPct val="20000"/>
              </a:spcBef>
              <a:spcAft>
                <a:spcPct val="20000"/>
              </a:spcAft>
              <a:buFont typeface="Arial" pitchFamily="34" charset="0"/>
              <a:buChar char="–"/>
            </a:pPr>
            <a:r>
              <a:rPr lang="en-US" sz="2000" dirty="0" smtClean="0">
                <a:solidFill>
                  <a:srgbClr val="0048B9"/>
                </a:solidFill>
              </a:rPr>
              <a:t>Reduction of water </a:t>
            </a:r>
            <a:r>
              <a:rPr lang="en-US" sz="2000" dirty="0">
                <a:solidFill>
                  <a:srgbClr val="0048B9"/>
                </a:solidFill>
              </a:rPr>
              <a:t>consumed in </a:t>
            </a:r>
            <a:r>
              <a:rPr lang="en-US" sz="2000" dirty="0" smtClean="0">
                <a:solidFill>
                  <a:srgbClr val="0048B9"/>
                </a:solidFill>
              </a:rPr>
              <a:t>conventional electric generation</a:t>
            </a:r>
            <a:endParaRPr lang="en-US" sz="2000" dirty="0">
              <a:solidFill>
                <a:srgbClr val="0048B9"/>
              </a:solidFill>
            </a:endParaRPr>
          </a:p>
          <a:p>
            <a:pPr marL="342900" indent="-342900" eaLnBrk="0" fontAlgn="base" hangingPunct="0">
              <a:lnSpc>
                <a:spcPct val="80000"/>
              </a:lnSpc>
              <a:spcBef>
                <a:spcPct val="20000"/>
              </a:spcBef>
              <a:spcAft>
                <a:spcPct val="20000"/>
              </a:spcAft>
              <a:buFontTx/>
              <a:buChar char="•"/>
            </a:pPr>
            <a:r>
              <a:rPr lang="en-US" sz="2200" b="1" dirty="0">
                <a:solidFill>
                  <a:srgbClr val="0048B9"/>
                </a:solidFill>
              </a:rPr>
              <a:t>Diversification of state economy</a:t>
            </a:r>
          </a:p>
          <a:p>
            <a:pPr marL="742950" lvl="1" indent="-285750" eaLnBrk="0" fontAlgn="base" hangingPunct="0">
              <a:lnSpc>
                <a:spcPct val="80000"/>
              </a:lnSpc>
              <a:spcBef>
                <a:spcPct val="20000"/>
              </a:spcBef>
              <a:spcAft>
                <a:spcPct val="20000"/>
              </a:spcAft>
              <a:buFont typeface="Arial" pitchFamily="34" charset="0"/>
              <a:buChar char="–"/>
            </a:pPr>
            <a:r>
              <a:rPr lang="en-US" sz="2000" dirty="0">
                <a:solidFill>
                  <a:srgbClr val="0048B9"/>
                </a:solidFill>
              </a:rPr>
              <a:t>Leveraging state</a:t>
            </a:r>
            <a:r>
              <a:rPr lang="en-US" altLang="en-US" sz="2000" dirty="0">
                <a:solidFill>
                  <a:srgbClr val="0048B9"/>
                </a:solidFill>
              </a:rPr>
              <a:t>’</a:t>
            </a:r>
            <a:r>
              <a:rPr lang="en-US" sz="2000" dirty="0">
                <a:solidFill>
                  <a:srgbClr val="0048B9"/>
                </a:solidFill>
              </a:rPr>
              <a:t>s deep seaports, to become a primary exporter of renewable energy </a:t>
            </a:r>
            <a:r>
              <a:rPr lang="en-US" sz="2000" dirty="0" smtClean="0">
                <a:solidFill>
                  <a:srgbClr val="0048B9"/>
                </a:solidFill>
              </a:rPr>
              <a:t>products</a:t>
            </a:r>
          </a:p>
          <a:p>
            <a:pPr marL="742950" lvl="1" indent="-285750" eaLnBrk="0" fontAlgn="base" hangingPunct="0">
              <a:lnSpc>
                <a:spcPct val="80000"/>
              </a:lnSpc>
              <a:spcBef>
                <a:spcPct val="20000"/>
              </a:spcBef>
              <a:spcAft>
                <a:spcPct val="20000"/>
              </a:spcAft>
              <a:buFont typeface="Arial" pitchFamily="34" charset="0"/>
              <a:buChar char="–"/>
            </a:pPr>
            <a:r>
              <a:rPr lang="en-US" sz="2000" dirty="0" smtClean="0">
                <a:solidFill>
                  <a:srgbClr val="0048B9"/>
                </a:solidFill>
              </a:rPr>
              <a:t>Attraction </a:t>
            </a:r>
            <a:r>
              <a:rPr lang="en-US" sz="2000" dirty="0">
                <a:solidFill>
                  <a:srgbClr val="0048B9"/>
                </a:solidFill>
              </a:rPr>
              <a:t>of renewable energy research and </a:t>
            </a:r>
            <a:r>
              <a:rPr lang="en-US" sz="2000" dirty="0" smtClean="0">
                <a:solidFill>
                  <a:srgbClr val="0048B9"/>
                </a:solidFill>
              </a:rPr>
              <a:t>development</a:t>
            </a:r>
          </a:p>
          <a:p>
            <a:pPr marL="342900" indent="-342900" eaLnBrk="0" fontAlgn="base" hangingPunct="0">
              <a:lnSpc>
                <a:spcPct val="80000"/>
              </a:lnSpc>
              <a:spcBef>
                <a:spcPct val="20000"/>
              </a:spcBef>
              <a:spcAft>
                <a:spcPct val="20000"/>
              </a:spcAft>
              <a:buFont typeface="Arial" pitchFamily="34" charset="0"/>
              <a:buChar char="•"/>
            </a:pPr>
            <a:r>
              <a:rPr lang="en-US" sz="2200" b="1" dirty="0">
                <a:solidFill>
                  <a:srgbClr val="0048B9"/>
                </a:solidFill>
              </a:rPr>
              <a:t>Administration and Policy support</a:t>
            </a:r>
          </a:p>
        </p:txBody>
      </p:sp>
    </p:spTree>
    <p:extLst>
      <p:ext uri="{BB962C8B-B14F-4D97-AF65-F5344CB8AC3E}">
        <p14:creationId xmlns:p14="http://schemas.microsoft.com/office/powerpoint/2010/main" val="63339550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paceCoast Sunrise Cropped" title="Photo of sky and solar pane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12"/>
          <p:cNvSpPr txBox="1">
            <a:spLocks noChangeArrowheads="1"/>
          </p:cNvSpPr>
          <p:nvPr/>
        </p:nvSpPr>
        <p:spPr bwMode="auto">
          <a:xfrm>
            <a:off x="4819650" y="1436688"/>
            <a:ext cx="43243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rgbClr val="0048B9"/>
                </a:solidFill>
                <a:latin typeface="Arial" pitchFamily="34" charset="0"/>
              </a:defRPr>
            </a:lvl1pPr>
            <a:lvl2pPr marL="742950" indent="-285750" eaLnBrk="0" hangingPunct="0">
              <a:defRPr>
                <a:solidFill>
                  <a:srgbClr val="0048B9"/>
                </a:solidFill>
                <a:latin typeface="Arial" pitchFamily="34" charset="0"/>
              </a:defRPr>
            </a:lvl2pPr>
            <a:lvl3pPr marL="1143000" indent="-228600" eaLnBrk="0" hangingPunct="0">
              <a:defRPr>
                <a:solidFill>
                  <a:srgbClr val="0048B9"/>
                </a:solidFill>
                <a:latin typeface="Arial" pitchFamily="34" charset="0"/>
              </a:defRPr>
            </a:lvl3pPr>
            <a:lvl4pPr marL="1600200" indent="-228600" eaLnBrk="0" hangingPunct="0">
              <a:defRPr>
                <a:solidFill>
                  <a:srgbClr val="0048B9"/>
                </a:solidFill>
                <a:latin typeface="Arial" pitchFamily="34" charset="0"/>
              </a:defRPr>
            </a:lvl4pPr>
            <a:lvl5pPr marL="2057400" indent="-228600" eaLnBrk="0" hangingPunct="0">
              <a:defRPr>
                <a:solidFill>
                  <a:srgbClr val="0048B9"/>
                </a:solidFill>
                <a:latin typeface="Arial" pitchFamily="34" charset="0"/>
              </a:defRPr>
            </a:lvl5pPr>
            <a:lvl6pPr marL="2514600" indent="-228600" eaLnBrk="0" fontAlgn="base" hangingPunct="0">
              <a:lnSpc>
                <a:spcPct val="80000"/>
              </a:lnSpc>
              <a:spcBef>
                <a:spcPct val="20000"/>
              </a:spcBef>
              <a:spcAft>
                <a:spcPct val="20000"/>
              </a:spcAft>
              <a:buChar char="•"/>
              <a:defRPr>
                <a:solidFill>
                  <a:srgbClr val="0048B9"/>
                </a:solidFill>
                <a:latin typeface="Arial" pitchFamily="34" charset="0"/>
              </a:defRPr>
            </a:lvl6pPr>
            <a:lvl7pPr marL="2971800" indent="-228600" eaLnBrk="0" fontAlgn="base" hangingPunct="0">
              <a:lnSpc>
                <a:spcPct val="80000"/>
              </a:lnSpc>
              <a:spcBef>
                <a:spcPct val="20000"/>
              </a:spcBef>
              <a:spcAft>
                <a:spcPct val="20000"/>
              </a:spcAft>
              <a:buChar char="•"/>
              <a:defRPr>
                <a:solidFill>
                  <a:srgbClr val="0048B9"/>
                </a:solidFill>
                <a:latin typeface="Arial" pitchFamily="34" charset="0"/>
              </a:defRPr>
            </a:lvl7pPr>
            <a:lvl8pPr marL="3429000" indent="-228600" eaLnBrk="0" fontAlgn="base" hangingPunct="0">
              <a:lnSpc>
                <a:spcPct val="80000"/>
              </a:lnSpc>
              <a:spcBef>
                <a:spcPct val="20000"/>
              </a:spcBef>
              <a:spcAft>
                <a:spcPct val="20000"/>
              </a:spcAft>
              <a:buChar char="•"/>
              <a:defRPr>
                <a:solidFill>
                  <a:srgbClr val="0048B9"/>
                </a:solidFill>
                <a:latin typeface="Arial" pitchFamily="34" charset="0"/>
              </a:defRPr>
            </a:lvl8pPr>
            <a:lvl9pPr marL="3886200" indent="-228600" eaLnBrk="0" fontAlgn="base" hangingPunct="0">
              <a:lnSpc>
                <a:spcPct val="80000"/>
              </a:lnSpc>
              <a:spcBef>
                <a:spcPct val="20000"/>
              </a:spcBef>
              <a:spcAft>
                <a:spcPct val="20000"/>
              </a:spcAft>
              <a:buChar char="•"/>
              <a:defRPr>
                <a:solidFill>
                  <a:srgbClr val="0048B9"/>
                </a:solidFill>
                <a:latin typeface="Arial" pitchFamily="34" charset="0"/>
              </a:defRPr>
            </a:lvl9pPr>
          </a:lstStyle>
          <a:p>
            <a:pPr eaLnBrk="1" fontAlgn="base" hangingPunct="1">
              <a:lnSpc>
                <a:spcPct val="80000"/>
              </a:lnSpc>
              <a:spcBef>
                <a:spcPct val="20000"/>
              </a:spcBef>
              <a:spcAft>
                <a:spcPct val="20000"/>
              </a:spcAft>
            </a:pPr>
            <a:r>
              <a:rPr lang="en-US" sz="3000" b="1">
                <a:solidFill>
                  <a:srgbClr val="FFFFFF"/>
                </a:solidFill>
              </a:rPr>
              <a:t>The only guarantee for failure is to stop trying</a:t>
            </a:r>
          </a:p>
          <a:p>
            <a:pPr eaLnBrk="1" fontAlgn="base" hangingPunct="1">
              <a:lnSpc>
                <a:spcPct val="80000"/>
              </a:lnSpc>
              <a:spcBef>
                <a:spcPct val="20000"/>
              </a:spcBef>
              <a:spcAft>
                <a:spcPct val="20000"/>
              </a:spcAft>
            </a:pPr>
            <a:r>
              <a:rPr lang="en-US" sz="2400" b="1">
                <a:solidFill>
                  <a:srgbClr val="FFFFFF"/>
                </a:solidFill>
              </a:rPr>
              <a:t>- John Maxwell</a:t>
            </a:r>
          </a:p>
        </p:txBody>
      </p:sp>
    </p:spTree>
    <p:extLst>
      <p:ext uri="{BB962C8B-B14F-4D97-AF65-F5344CB8AC3E}">
        <p14:creationId xmlns:p14="http://schemas.microsoft.com/office/powerpoint/2010/main" val="1139652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smtClean="0">
                <a:solidFill>
                  <a:srgbClr val="0070C0"/>
                </a:solidFill>
              </a:rPr>
              <a:t>Enhancing Florida’s Economy and</a:t>
            </a:r>
            <a:br>
              <a:rPr lang="en-US" b="1" dirty="0" smtClean="0">
                <a:solidFill>
                  <a:srgbClr val="0070C0"/>
                </a:solidFill>
              </a:rPr>
            </a:br>
            <a:r>
              <a:rPr lang="en-US" b="1" dirty="0" smtClean="0">
                <a:solidFill>
                  <a:srgbClr val="0070C0"/>
                </a:solidFill>
              </a:rPr>
              <a:t>Environment Through Clean</a:t>
            </a:r>
            <a:br>
              <a:rPr lang="en-US" b="1" dirty="0" smtClean="0">
                <a:solidFill>
                  <a:srgbClr val="0070C0"/>
                </a:solidFill>
              </a:rPr>
            </a:br>
            <a:r>
              <a:rPr lang="en-US" b="1" dirty="0" smtClean="0">
                <a:solidFill>
                  <a:srgbClr val="0070C0"/>
                </a:solidFill>
              </a:rPr>
              <a:t>Energy Technologies</a:t>
            </a:r>
            <a:endParaRPr lang="en-US" b="1" dirty="0">
              <a:solidFill>
                <a:srgbClr val="0070C0"/>
              </a:solidFill>
            </a:endParaRPr>
          </a:p>
        </p:txBody>
      </p:sp>
      <p:sp>
        <p:nvSpPr>
          <p:cNvPr id="3" name="Content Placeholder 2"/>
          <p:cNvSpPr>
            <a:spLocks noGrp="1"/>
          </p:cNvSpPr>
          <p:nvPr>
            <p:ph idx="1"/>
          </p:nvPr>
        </p:nvSpPr>
        <p:spPr>
          <a:xfrm>
            <a:off x="457200" y="2209800"/>
            <a:ext cx="8229600" cy="3916363"/>
          </a:xfrm>
        </p:spPr>
        <p:txBody>
          <a:bodyPr/>
          <a:lstStyle/>
          <a:p>
            <a:pPr marL="0" indent="0" algn="ctr">
              <a:buNone/>
            </a:pPr>
            <a:r>
              <a:rPr lang="en-US" dirty="0" smtClean="0">
                <a:solidFill>
                  <a:srgbClr val="0070C0"/>
                </a:solidFill>
              </a:rPr>
              <a:t>Stephen </a:t>
            </a:r>
            <a:r>
              <a:rPr lang="en-US" dirty="0" err="1" smtClean="0">
                <a:solidFill>
                  <a:srgbClr val="0070C0"/>
                </a:solidFill>
              </a:rPr>
              <a:t>Barkaszi</a:t>
            </a:r>
            <a:endParaRPr lang="en-US" dirty="0" smtClean="0">
              <a:solidFill>
                <a:srgbClr val="0070C0"/>
              </a:solidFill>
            </a:endParaRPr>
          </a:p>
          <a:p>
            <a:pPr marL="0" indent="0" algn="ctr">
              <a:buNone/>
            </a:pPr>
            <a:r>
              <a:rPr lang="en-US" dirty="0" smtClean="0">
                <a:solidFill>
                  <a:srgbClr val="0070C0"/>
                </a:solidFill>
              </a:rPr>
              <a:t>Senior Research Engineer</a:t>
            </a:r>
          </a:p>
          <a:p>
            <a:pPr marL="0" indent="0" algn="ctr">
              <a:buNone/>
            </a:pPr>
            <a:r>
              <a:rPr lang="en-US" dirty="0" smtClean="0">
                <a:solidFill>
                  <a:srgbClr val="0070C0"/>
                </a:solidFill>
              </a:rPr>
              <a:t>Florida Solar Energy Center</a:t>
            </a:r>
            <a:endParaRPr lang="en-US" dirty="0">
              <a:solidFill>
                <a:srgbClr val="0070C0"/>
              </a:solidFill>
            </a:endParaRPr>
          </a:p>
        </p:txBody>
      </p:sp>
    </p:spTree>
    <p:extLst>
      <p:ext uri="{BB962C8B-B14F-4D97-AF65-F5344CB8AC3E}">
        <p14:creationId xmlns:p14="http://schemas.microsoft.com/office/powerpoint/2010/main" val="1387907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382000" cy="2743200"/>
          </a:xfrm>
        </p:spPr>
        <p:txBody>
          <a:bodyPr>
            <a:normAutofit/>
          </a:bodyPr>
          <a:lstStyle/>
          <a:p>
            <a:r>
              <a:rPr lang="en-US" sz="4400" dirty="0" smtClean="0">
                <a:solidFill>
                  <a:srgbClr val="00B050"/>
                </a:solidFill>
              </a:rPr>
              <a:t>The Future of Solar in Florida</a:t>
            </a:r>
            <a:r>
              <a:rPr lang="en-US" dirty="0" smtClean="0">
                <a:solidFill>
                  <a:srgbClr val="00B050"/>
                </a:solidFill>
              </a:rPr>
              <a:t/>
            </a:r>
            <a:br>
              <a:rPr lang="en-US" dirty="0" smtClean="0">
                <a:solidFill>
                  <a:srgbClr val="00B050"/>
                </a:solidFill>
              </a:rPr>
            </a:br>
            <a:r>
              <a:rPr lang="en-US" sz="1800" dirty="0" smtClean="0">
                <a:solidFill>
                  <a:srgbClr val="00B050"/>
                </a:solidFill>
              </a:rPr>
              <a:t> </a:t>
            </a:r>
            <a:r>
              <a:rPr lang="en-US" dirty="0" smtClean="0">
                <a:solidFill>
                  <a:srgbClr val="00B050"/>
                </a:solidFill>
              </a:rPr>
              <a:t/>
            </a:r>
            <a:br>
              <a:rPr lang="en-US" dirty="0" smtClean="0">
                <a:solidFill>
                  <a:srgbClr val="00B050"/>
                </a:solidFill>
              </a:rPr>
            </a:br>
            <a:r>
              <a:rPr lang="en-US" sz="4400" dirty="0" smtClean="0">
                <a:solidFill>
                  <a:srgbClr val="00B050"/>
                </a:solidFill>
              </a:rPr>
              <a:t>PV on your roof</a:t>
            </a:r>
            <a:r>
              <a:rPr lang="en-US" sz="3200" dirty="0" smtClean="0">
                <a:solidFill>
                  <a:srgbClr val="00B050"/>
                </a:solidFill>
              </a:rPr>
              <a:t/>
            </a:r>
            <a:br>
              <a:rPr lang="en-US" sz="3200" dirty="0" smtClean="0">
                <a:solidFill>
                  <a:srgbClr val="00B050"/>
                </a:solidFill>
              </a:rPr>
            </a:br>
            <a:r>
              <a:rPr lang="en-US" sz="3200" dirty="0" smtClean="0">
                <a:solidFill>
                  <a:srgbClr val="00B050"/>
                </a:solidFill>
              </a:rPr>
              <a:t> &amp; pay $1.08 a gallon</a:t>
            </a:r>
            <a:endParaRPr lang="en-US" i="1" dirty="0">
              <a:solidFill>
                <a:srgbClr val="00B050"/>
              </a:solidFill>
            </a:endParaRPr>
          </a:p>
        </p:txBody>
      </p:sp>
      <p:sp>
        <p:nvSpPr>
          <p:cNvPr id="3" name="Subtitle 2"/>
          <p:cNvSpPr>
            <a:spLocks noGrp="1"/>
          </p:cNvSpPr>
          <p:nvPr>
            <p:ph type="subTitle" idx="1"/>
          </p:nvPr>
        </p:nvSpPr>
        <p:spPr>
          <a:xfrm>
            <a:off x="304800" y="4572000"/>
            <a:ext cx="8686800" cy="1600200"/>
          </a:xfrm>
        </p:spPr>
        <p:txBody>
          <a:bodyPr/>
          <a:lstStyle/>
          <a:p>
            <a:pPr>
              <a:spcBef>
                <a:spcPts val="0"/>
              </a:spcBef>
              <a:spcAft>
                <a:spcPts val="1200"/>
              </a:spcAft>
            </a:pPr>
            <a:r>
              <a:rPr lang="en-US" sz="2000" dirty="0" smtClean="0"/>
              <a:t>January 25, 2012</a:t>
            </a:r>
          </a:p>
          <a:p>
            <a:r>
              <a:rPr lang="en-US" sz="2400" b="1" dirty="0" smtClean="0"/>
              <a:t>Broward Go Solar Fest</a:t>
            </a:r>
            <a:endParaRPr lang="en-US" sz="2400" dirty="0" smtClean="0"/>
          </a:p>
          <a:p>
            <a:pPr>
              <a:spcBef>
                <a:spcPts val="0"/>
              </a:spcBef>
            </a:pPr>
            <a:r>
              <a:rPr lang="en-US" sz="2000" b="1" i="1" dirty="0" smtClean="0"/>
              <a:t>Stephen Barkaszi</a:t>
            </a:r>
          </a:p>
        </p:txBody>
      </p:sp>
    </p:spTree>
    <p:extLst>
      <p:ext uri="{BB962C8B-B14F-4D97-AF65-F5344CB8AC3E}">
        <p14:creationId xmlns:p14="http://schemas.microsoft.com/office/powerpoint/2010/main" val="2566276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685800" y="1524000"/>
            <a:ext cx="7772400" cy="2609850"/>
          </a:xfrm>
        </p:spPr>
        <p:txBody>
          <a:bodyPr/>
          <a:lstStyle/>
          <a:p>
            <a:r>
              <a:rPr lang="en-US" dirty="0" smtClean="0"/>
              <a:t>Tri-Rail’s </a:t>
            </a:r>
            <a:br>
              <a:rPr lang="en-US" dirty="0" smtClean="0"/>
            </a:br>
            <a:r>
              <a:rPr lang="en-US" dirty="0" smtClean="0"/>
              <a:t>“Green Station” Demonstration Project</a:t>
            </a:r>
            <a:endParaRPr lang="en-US" dirty="0"/>
          </a:p>
        </p:txBody>
      </p:sp>
      <p:sp>
        <p:nvSpPr>
          <p:cNvPr id="3" name="Date Placeholder 2"/>
          <p:cNvSpPr>
            <a:spLocks noGrp="1"/>
          </p:cNvSpPr>
          <p:nvPr>
            <p:ph type="dt" sz="half" idx="10"/>
          </p:nvPr>
        </p:nvSpPr>
        <p:spPr/>
        <p:txBody>
          <a:bodyPr/>
          <a:lstStyle/>
          <a:p>
            <a:r>
              <a:rPr sz="1400" dirty="0">
                <a:solidFill>
                  <a:prstClr val="black"/>
                </a:solidFill>
              </a:rPr>
              <a:t>January 25, 2013</a:t>
            </a:r>
          </a:p>
        </p:txBody>
      </p:sp>
      <p:pic>
        <p:nvPicPr>
          <p:cNvPr id="2" name="Picture 1" descr="logo" title="go solar fest logo"/>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228600"/>
            <a:ext cx="4855998" cy="862965"/>
          </a:xfrm>
          <a:prstGeom prst="rect">
            <a:avLst/>
          </a:prstGeom>
        </p:spPr>
      </p:pic>
      <p:pic>
        <p:nvPicPr>
          <p:cNvPr id="5" name="Picture 4" descr="RTA.JPG" title="logo of rta"/>
          <p:cNvPicPr>
            <a:picLocks noChangeAspect="1"/>
          </p:cNvPicPr>
          <p:nvPr/>
        </p:nvPicPr>
        <p:blipFill>
          <a:blip r:embed="rId3" cstate="print"/>
          <a:stretch>
            <a:fillRect/>
          </a:stretch>
        </p:blipFill>
        <p:spPr>
          <a:xfrm>
            <a:off x="6553200" y="243840"/>
            <a:ext cx="2239669" cy="847725"/>
          </a:xfrm>
          <a:prstGeom prst="rect">
            <a:avLst/>
          </a:prstGeom>
        </p:spPr>
      </p:pic>
      <p:sp>
        <p:nvSpPr>
          <p:cNvPr id="7" name="TextBox 6"/>
          <p:cNvSpPr txBox="1"/>
          <p:nvPr/>
        </p:nvSpPr>
        <p:spPr>
          <a:xfrm>
            <a:off x="426719" y="4572000"/>
            <a:ext cx="7924801" cy="1692771"/>
          </a:xfrm>
          <a:prstGeom prst="rect">
            <a:avLst/>
          </a:prstGeom>
          <a:noFill/>
        </p:spPr>
        <p:txBody>
          <a:bodyPr wrap="square" rtlCol="0">
            <a:spAutoFit/>
          </a:bodyPr>
          <a:lstStyle/>
          <a:p>
            <a:r>
              <a:rPr lang="en-US" sz="2000" dirty="0" smtClean="0">
                <a:solidFill>
                  <a:prstClr val="black"/>
                </a:solidFill>
              </a:rPr>
              <a:t>Presented </a:t>
            </a:r>
            <a:r>
              <a:rPr lang="en-US" sz="2000" dirty="0">
                <a:solidFill>
                  <a:prstClr val="black"/>
                </a:solidFill>
              </a:rPr>
              <a:t>by: </a:t>
            </a:r>
            <a:r>
              <a:rPr lang="en-US" sz="2000" b="1" dirty="0">
                <a:solidFill>
                  <a:prstClr val="black"/>
                </a:solidFill>
              </a:rPr>
              <a:t/>
            </a:r>
            <a:br>
              <a:rPr lang="en-US" sz="2000" b="1" dirty="0">
                <a:solidFill>
                  <a:prstClr val="black"/>
                </a:solidFill>
              </a:rPr>
            </a:br>
            <a:r>
              <a:rPr lang="en-US" sz="2400" b="1" dirty="0">
                <a:solidFill>
                  <a:prstClr val="black"/>
                </a:solidFill>
              </a:rPr>
              <a:t>William L. Cross, P.E.</a:t>
            </a:r>
            <a:br>
              <a:rPr lang="en-US" sz="2400" b="1" dirty="0">
                <a:solidFill>
                  <a:prstClr val="black"/>
                </a:solidFill>
              </a:rPr>
            </a:br>
            <a:r>
              <a:rPr lang="en-US" sz="2400" i="1" dirty="0">
                <a:solidFill>
                  <a:prstClr val="black"/>
                </a:solidFill>
              </a:rPr>
              <a:t>South Florida Regional Transportation Authority</a:t>
            </a:r>
            <a:r>
              <a:rPr lang="en-US" sz="1600" dirty="0">
                <a:solidFill>
                  <a:prstClr val="black"/>
                </a:solidFill>
              </a:rPr>
              <a:t/>
            </a:r>
            <a:br>
              <a:rPr lang="en-US" sz="1600" dirty="0">
                <a:solidFill>
                  <a:prstClr val="black"/>
                </a:solidFill>
              </a:rPr>
            </a:br>
            <a:r>
              <a:rPr lang="en-US" dirty="0">
                <a:solidFill>
                  <a:prstClr val="black"/>
                </a:solidFill>
              </a:rPr>
              <a:t/>
            </a:r>
            <a:br>
              <a:rPr lang="en-US" dirty="0">
                <a:solidFill>
                  <a:prstClr val="black"/>
                </a:solidFill>
              </a:rPr>
            </a:br>
            <a:endParaRPr lang="en-US" dirty="0">
              <a:solidFill>
                <a:prstClr val="black"/>
              </a:solidFill>
            </a:endParaRPr>
          </a:p>
        </p:txBody>
      </p:sp>
    </p:spTree>
    <p:extLst>
      <p:ext uri="{BB962C8B-B14F-4D97-AF65-F5344CB8AC3E}">
        <p14:creationId xmlns:p14="http://schemas.microsoft.com/office/powerpoint/2010/main" val="22759858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Stand?</a:t>
            </a:r>
            <a:endParaRPr lang="en-US" dirty="0"/>
          </a:p>
        </p:txBody>
      </p:sp>
      <p:sp>
        <p:nvSpPr>
          <p:cNvPr id="3" name="Content Placeholder 2"/>
          <p:cNvSpPr>
            <a:spLocks noGrp="1"/>
          </p:cNvSpPr>
          <p:nvPr>
            <p:ph idx="1"/>
          </p:nvPr>
        </p:nvSpPr>
        <p:spPr>
          <a:xfrm>
            <a:off x="152400" y="2514600"/>
            <a:ext cx="5105400" cy="2209800"/>
          </a:xfrm>
        </p:spPr>
        <p:txBody>
          <a:bodyPr/>
          <a:lstStyle/>
          <a:p>
            <a:pPr marL="0" indent="0">
              <a:buNone/>
            </a:pPr>
            <a:r>
              <a:rPr lang="en-US" sz="4400" dirty="0">
                <a:solidFill>
                  <a:schemeClr val="tx2">
                    <a:lumMod val="75000"/>
                  </a:schemeClr>
                </a:solidFill>
              </a:rPr>
              <a:t>A little</a:t>
            </a:r>
            <a:br>
              <a:rPr lang="en-US" sz="4400" dirty="0">
                <a:solidFill>
                  <a:schemeClr val="tx2">
                    <a:lumMod val="75000"/>
                  </a:schemeClr>
                </a:solidFill>
              </a:rPr>
            </a:br>
            <a:r>
              <a:rPr lang="en-US" sz="4400" dirty="0">
                <a:solidFill>
                  <a:schemeClr val="tx2">
                    <a:lumMod val="75000"/>
                  </a:schemeClr>
                </a:solidFill>
              </a:rPr>
              <a:t>in the way</a:t>
            </a:r>
            <a:br>
              <a:rPr lang="en-US" sz="4400" dirty="0">
                <a:solidFill>
                  <a:schemeClr val="tx2">
                    <a:lumMod val="75000"/>
                  </a:schemeClr>
                </a:solidFill>
              </a:rPr>
            </a:br>
            <a:r>
              <a:rPr lang="en-US" sz="4400" dirty="0">
                <a:solidFill>
                  <a:schemeClr val="tx2">
                    <a:lumMod val="75000"/>
                  </a:schemeClr>
                </a:solidFill>
              </a:rPr>
              <a:t>of background . . .</a:t>
            </a:r>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solidFill>
                  <a:prstClr val="black">
                    <a:tint val="75000"/>
                  </a:prstClr>
                </a:solidFill>
              </a:rPr>
              <a:pPr>
                <a:defRPr/>
              </a:pPr>
              <a:t>30</a:t>
            </a:fld>
            <a:endParaRPr lang="en-US">
              <a:solidFill>
                <a:prstClr val="black">
                  <a:tint val="75000"/>
                </a:prstClr>
              </a:solidFill>
            </a:endParaRPr>
          </a:p>
        </p:txBody>
      </p:sp>
      <p:pic>
        <p:nvPicPr>
          <p:cNvPr id="8" name="Picture 7" descr="Humor with high prices" title="Gas station signs"/>
          <p:cNvPicPr>
            <a:picLocks noChangeAspect="1"/>
          </p:cNvPicPr>
          <p:nvPr/>
        </p:nvPicPr>
        <p:blipFill rotWithShape="1">
          <a:blip r:embed="rId3" cstate="email">
            <a:extLst>
              <a:ext uri="{28A0092B-C50C-407E-A947-70E740481C1C}">
                <a14:useLocalDpi xmlns:a14="http://schemas.microsoft.com/office/drawing/2010/main"/>
              </a:ext>
            </a:extLst>
          </a:blip>
          <a:srcRect r="3981" b="7383"/>
          <a:stretch/>
        </p:blipFill>
        <p:spPr>
          <a:xfrm>
            <a:off x="6458226" y="2057400"/>
            <a:ext cx="2682002" cy="3341511"/>
          </a:xfrm>
          <a:prstGeom prst="rect">
            <a:avLst/>
          </a:prstGeom>
          <a:ln>
            <a:noFill/>
          </a:ln>
          <a:effectLst>
            <a:outerShdw blurRad="190500" algn="tl" rotWithShape="0">
              <a:srgbClr val="000000">
                <a:alpha val="70000"/>
              </a:srgbClr>
            </a:outerShdw>
          </a:effectLst>
        </p:spPr>
      </p:pic>
      <p:grpSp>
        <p:nvGrpSpPr>
          <p:cNvPr id="7" name="Group 6" descr="Humor with high prices" title="Gas station signs"/>
          <p:cNvGrpSpPr/>
          <p:nvPr/>
        </p:nvGrpSpPr>
        <p:grpSpPr>
          <a:xfrm>
            <a:off x="4343400" y="2059663"/>
            <a:ext cx="2209800" cy="3358804"/>
            <a:chOff x="4343400" y="2059663"/>
            <a:chExt cx="2209800" cy="3358804"/>
          </a:xfrm>
        </p:grpSpPr>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b="-140"/>
            <a:stretch/>
          </p:blipFill>
          <p:spPr>
            <a:xfrm>
              <a:off x="4343400" y="2059663"/>
              <a:ext cx="2209800" cy="3358804"/>
            </a:xfrm>
            <a:prstGeom prst="rect">
              <a:avLst/>
            </a:prstGeom>
          </p:spPr>
        </p:pic>
        <p:sp>
          <p:nvSpPr>
            <p:cNvPr id="5" name="Rectangle 4"/>
            <p:cNvSpPr/>
            <p:nvPr/>
          </p:nvSpPr>
          <p:spPr>
            <a:xfrm>
              <a:off x="5638800" y="3962400"/>
              <a:ext cx="457200" cy="228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grpSp>
    </p:spTree>
    <p:extLst>
      <p:ext uri="{BB962C8B-B14F-4D97-AF65-F5344CB8AC3E}">
        <p14:creationId xmlns:p14="http://schemas.microsoft.com/office/powerpoint/2010/main" val="38109059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2319A87-4DE0-4E78-8C67-8023AED487D5}" type="slidenum">
              <a:rPr lang="en-US" smtClean="0">
                <a:solidFill>
                  <a:prstClr val="black">
                    <a:tint val="75000"/>
                  </a:prstClr>
                </a:solidFill>
              </a:rPr>
              <a:pPr>
                <a:defRPr/>
              </a:pPr>
              <a:t>31</a:t>
            </a:fld>
            <a:endParaRPr lang="en-US">
              <a:solidFill>
                <a:prstClr val="black">
                  <a:tint val="75000"/>
                </a:prstClr>
              </a:solidFill>
            </a:endParaRPr>
          </a:p>
        </p:txBody>
      </p:sp>
      <p:pic>
        <p:nvPicPr>
          <p:cNvPr id="4" name="Picture 2" descr="diagrams" title="Chevy Vol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1" y="2878728"/>
            <a:ext cx="4562543" cy="367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iagrams" title="Toyota Prius"/>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827" y="2810146"/>
            <a:ext cx="4559174" cy="3730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diagrams" title="Chevy Volt"/>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04614" y="394400"/>
            <a:ext cx="3441700" cy="1814646"/>
          </a:xfrm>
          <a:prstGeom prst="rect">
            <a:avLst/>
          </a:prstGeom>
        </p:spPr>
      </p:pic>
      <p:sp>
        <p:nvSpPr>
          <p:cNvPr id="7" name="TextBox 6"/>
          <p:cNvSpPr txBox="1"/>
          <p:nvPr/>
        </p:nvSpPr>
        <p:spPr>
          <a:xfrm>
            <a:off x="5181600" y="2147500"/>
            <a:ext cx="3781806" cy="1015663"/>
          </a:xfrm>
          <a:prstGeom prst="rect">
            <a:avLst/>
          </a:prstGeom>
          <a:noFill/>
        </p:spPr>
        <p:txBody>
          <a:bodyPr wrap="none" rtlCol="0">
            <a:spAutoFit/>
          </a:bodyPr>
          <a:lstStyle/>
          <a:p>
            <a:pPr algn="ctr" fontAlgn="base">
              <a:spcBef>
                <a:spcPct val="0"/>
              </a:spcBef>
              <a:spcAft>
                <a:spcPct val="0"/>
              </a:spcAft>
            </a:pPr>
            <a:r>
              <a:rPr lang="en-US" sz="2400" b="1" dirty="0" smtClean="0">
                <a:solidFill>
                  <a:prstClr val="black"/>
                </a:solidFill>
              </a:rPr>
              <a:t>Chevy Volt</a:t>
            </a:r>
          </a:p>
          <a:p>
            <a:pPr algn="ctr" fontAlgn="base">
              <a:spcBef>
                <a:spcPct val="0"/>
              </a:spcBef>
              <a:spcAft>
                <a:spcPct val="0"/>
              </a:spcAft>
            </a:pPr>
            <a:r>
              <a:rPr lang="en-US" b="1" dirty="0" smtClean="0">
                <a:solidFill>
                  <a:prstClr val="black"/>
                </a:solidFill>
              </a:rPr>
              <a:t>(&lt;35 miles ∞ MPG, 60 miles 89 MPG) </a:t>
            </a:r>
          </a:p>
          <a:p>
            <a:pPr algn="ctr" fontAlgn="base">
              <a:spcBef>
                <a:spcPct val="0"/>
              </a:spcBef>
              <a:spcAft>
                <a:spcPct val="0"/>
              </a:spcAft>
            </a:pPr>
            <a:endParaRPr lang="en-US" dirty="0">
              <a:solidFill>
                <a:prstClr val="black"/>
              </a:solidFill>
            </a:endParaRPr>
          </a:p>
        </p:txBody>
      </p:sp>
      <p:pic>
        <p:nvPicPr>
          <p:cNvPr id="10242" name="Picture 2" descr="diagrams" title="Toyota Prius"/>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1264" y="428064"/>
            <a:ext cx="354229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19305" y="2204519"/>
            <a:ext cx="1728102" cy="738664"/>
          </a:xfrm>
          <a:prstGeom prst="rect">
            <a:avLst/>
          </a:prstGeom>
          <a:noFill/>
        </p:spPr>
        <p:txBody>
          <a:bodyPr wrap="none" rtlCol="0">
            <a:spAutoFit/>
          </a:bodyPr>
          <a:lstStyle/>
          <a:p>
            <a:pPr algn="ctr" fontAlgn="base">
              <a:spcBef>
                <a:spcPct val="0"/>
              </a:spcBef>
              <a:spcAft>
                <a:spcPct val="0"/>
              </a:spcAft>
            </a:pPr>
            <a:r>
              <a:rPr lang="en-US" sz="2400" b="1" dirty="0" smtClean="0">
                <a:solidFill>
                  <a:prstClr val="black"/>
                </a:solidFill>
              </a:rPr>
              <a:t>Toyota Prius</a:t>
            </a:r>
          </a:p>
          <a:p>
            <a:pPr algn="ctr" fontAlgn="base">
              <a:spcBef>
                <a:spcPct val="0"/>
              </a:spcBef>
              <a:spcAft>
                <a:spcPct val="0"/>
              </a:spcAft>
            </a:pPr>
            <a:r>
              <a:rPr lang="en-US" b="1" dirty="0" smtClean="0">
                <a:solidFill>
                  <a:prstClr val="black"/>
                </a:solidFill>
              </a:rPr>
              <a:t>(50 MPG)</a:t>
            </a:r>
            <a:endParaRPr lang="en-US" b="1" dirty="0">
              <a:solidFill>
                <a:prstClr val="black"/>
              </a:solidFill>
            </a:endParaRPr>
          </a:p>
        </p:txBody>
      </p:sp>
    </p:spTree>
    <p:extLst>
      <p:ext uri="{BB962C8B-B14F-4D97-AF65-F5344CB8AC3E}">
        <p14:creationId xmlns:p14="http://schemas.microsoft.com/office/powerpoint/2010/main" val="1105797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6400800" cy="609600"/>
          </a:xfrm>
        </p:spPr>
        <p:txBody>
          <a:bodyPr>
            <a:normAutofit fontScale="90000"/>
          </a:bodyPr>
          <a:lstStyle/>
          <a:p>
            <a:pPr>
              <a:lnSpc>
                <a:spcPct val="80000"/>
              </a:lnSpc>
            </a:pPr>
            <a:r>
              <a:rPr lang="en-US" dirty="0" smtClean="0"/>
              <a:t>“Game Changers”</a:t>
            </a:r>
            <a:br>
              <a:rPr lang="en-US" dirty="0" smtClean="0"/>
            </a:br>
            <a:r>
              <a:rPr lang="en-US" dirty="0" smtClean="0"/>
              <a:t>The New Electric Cars</a:t>
            </a:r>
            <a:endParaRPr lang="en-US" dirty="0"/>
          </a:p>
        </p:txBody>
      </p:sp>
      <p:sp>
        <p:nvSpPr>
          <p:cNvPr id="11" name="Text Placeholder 10"/>
          <p:cNvSpPr>
            <a:spLocks noGrp="1"/>
          </p:cNvSpPr>
          <p:nvPr>
            <p:ph type="body" sz="half" idx="1"/>
          </p:nvPr>
        </p:nvSpPr>
        <p:spPr>
          <a:xfrm>
            <a:off x="301947" y="1602434"/>
            <a:ext cx="4267200" cy="4190998"/>
          </a:xfrm>
        </p:spPr>
        <p:txBody>
          <a:bodyPr>
            <a:normAutofit fontScale="70000" lnSpcReduction="20000"/>
          </a:bodyPr>
          <a:lstStyle/>
          <a:p>
            <a:r>
              <a:rPr lang="en-US" dirty="0"/>
              <a:t>80% of VMT is less than 40 miles per day</a:t>
            </a:r>
          </a:p>
          <a:p>
            <a:r>
              <a:rPr lang="en-US" dirty="0" smtClean="0"/>
              <a:t>26% of Florida vehicles are small cars</a:t>
            </a:r>
          </a:p>
          <a:p>
            <a:r>
              <a:rPr lang="en-US" dirty="0" smtClean="0"/>
              <a:t>4,000 </a:t>
            </a:r>
            <a:r>
              <a:rPr lang="en-US" dirty="0"/>
              <a:t>kWh/</a:t>
            </a:r>
            <a:r>
              <a:rPr lang="en-US" dirty="0" err="1"/>
              <a:t>yr</a:t>
            </a:r>
            <a:r>
              <a:rPr lang="en-US" dirty="0"/>
              <a:t> for 12,000 </a:t>
            </a:r>
            <a:r>
              <a:rPr lang="en-US" dirty="0" smtClean="0"/>
              <a:t>miles</a:t>
            </a:r>
          </a:p>
          <a:p>
            <a:r>
              <a:rPr lang="en-US" sz="4500" b="1" dirty="0" smtClean="0"/>
              <a:t>If all small cars electric</a:t>
            </a:r>
          </a:p>
          <a:p>
            <a:pPr lvl="1"/>
            <a:r>
              <a:rPr lang="en-US" dirty="0" smtClean="0"/>
              <a:t>1.4 billion gallons of gasoline saved per year</a:t>
            </a:r>
          </a:p>
          <a:p>
            <a:pPr lvl="1"/>
            <a:r>
              <a:rPr lang="en-US" dirty="0" smtClean="0"/>
              <a:t>$2.6 billion net cost savings per year if PV electric</a:t>
            </a:r>
          </a:p>
          <a:p>
            <a:pPr lvl="1"/>
            <a:r>
              <a:rPr lang="en-US" u="sng" dirty="0" smtClean="0"/>
              <a:t>15 </a:t>
            </a:r>
            <a:r>
              <a:rPr lang="en-US" u="sng" dirty="0" err="1" smtClean="0"/>
              <a:t>TWh</a:t>
            </a:r>
            <a:r>
              <a:rPr lang="en-US" u="sng" dirty="0" smtClean="0"/>
              <a:t> (billion kWh) additional energy needs per year (4 MORE LARGE POWER PLANTS)!</a:t>
            </a:r>
          </a:p>
          <a:p>
            <a:pPr marL="0" indent="0">
              <a:buNone/>
            </a:pPr>
            <a:endParaRPr lang="en-US" dirty="0"/>
          </a:p>
        </p:txBody>
      </p:sp>
      <p:pic>
        <p:nvPicPr>
          <p:cNvPr id="5" name="Content Placeholder 4" descr="diagram" title="Nissan Leaf"/>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4724400" y="1447800"/>
            <a:ext cx="3886200" cy="1497953"/>
          </a:xfrm>
        </p:spPr>
      </p:pic>
      <p:sp>
        <p:nvSpPr>
          <p:cNvPr id="4" name="Slide Number Placeholder 3"/>
          <p:cNvSpPr>
            <a:spLocks noGrp="1"/>
          </p:cNvSpPr>
          <p:nvPr>
            <p:ph type="sldNum" sz="quarter" idx="10"/>
          </p:nvPr>
        </p:nvSpPr>
        <p:spPr>
          <a:xfrm>
            <a:off x="7239000" y="6248400"/>
            <a:ext cx="1905000" cy="457200"/>
          </a:xfrm>
        </p:spPr>
        <p:txBody>
          <a:bodyPr/>
          <a:lstStyle/>
          <a:p>
            <a:fld id="{A4C78DD2-9424-47A2-AC3F-505F4474809F}" type="slidenum">
              <a:rPr lang="en-US" smtClean="0">
                <a:solidFill>
                  <a:prstClr val="black">
                    <a:tint val="75000"/>
                  </a:prstClr>
                </a:solidFill>
              </a:rPr>
              <a:pPr/>
              <a:t>32</a:t>
            </a:fld>
            <a:endParaRPr lang="en-US" dirty="0">
              <a:solidFill>
                <a:prstClr val="black">
                  <a:tint val="75000"/>
                </a:prstClr>
              </a:solidFill>
            </a:endParaRPr>
          </a:p>
        </p:txBody>
      </p:sp>
      <p:pic>
        <p:nvPicPr>
          <p:cNvPr id="6" name="Picture 5" descr="diagram" title="Chevy Vol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40300" y="3435027"/>
            <a:ext cx="3441700" cy="2017548"/>
          </a:xfrm>
          <a:prstGeom prst="rect">
            <a:avLst/>
          </a:prstGeom>
        </p:spPr>
      </p:pic>
      <p:sp>
        <p:nvSpPr>
          <p:cNvPr id="7" name="TextBox 6"/>
          <p:cNvSpPr txBox="1"/>
          <p:nvPr/>
        </p:nvSpPr>
        <p:spPr>
          <a:xfrm>
            <a:off x="5032917" y="2895600"/>
            <a:ext cx="3127587" cy="461665"/>
          </a:xfrm>
          <a:prstGeom prst="rect">
            <a:avLst/>
          </a:prstGeom>
          <a:noFill/>
        </p:spPr>
        <p:txBody>
          <a:bodyPr wrap="none" rtlCol="0">
            <a:spAutoFit/>
          </a:bodyPr>
          <a:lstStyle/>
          <a:p>
            <a:pPr fontAlgn="base">
              <a:spcBef>
                <a:spcPct val="0"/>
              </a:spcBef>
              <a:spcAft>
                <a:spcPct val="0"/>
              </a:spcAft>
            </a:pPr>
            <a:r>
              <a:rPr lang="en-US" sz="2400" dirty="0" smtClean="0">
                <a:solidFill>
                  <a:prstClr val="black"/>
                </a:solidFill>
              </a:rPr>
              <a:t>Nissan Leaf (all electric)</a:t>
            </a:r>
            <a:endParaRPr lang="en-US" sz="2400" dirty="0">
              <a:solidFill>
                <a:prstClr val="black"/>
              </a:solidFill>
            </a:endParaRPr>
          </a:p>
        </p:txBody>
      </p:sp>
      <p:sp>
        <p:nvSpPr>
          <p:cNvPr id="9" name="TextBox 8"/>
          <p:cNvSpPr txBox="1"/>
          <p:nvPr/>
        </p:nvSpPr>
        <p:spPr>
          <a:xfrm>
            <a:off x="4864100" y="5562599"/>
            <a:ext cx="3594100" cy="461665"/>
          </a:xfrm>
          <a:prstGeom prst="rect">
            <a:avLst/>
          </a:prstGeom>
          <a:noFill/>
        </p:spPr>
        <p:txBody>
          <a:bodyPr wrap="square" rtlCol="0">
            <a:spAutoFit/>
          </a:bodyPr>
          <a:lstStyle/>
          <a:p>
            <a:pPr fontAlgn="base">
              <a:spcBef>
                <a:spcPct val="0"/>
              </a:spcBef>
              <a:spcAft>
                <a:spcPct val="0"/>
              </a:spcAft>
            </a:pPr>
            <a:r>
              <a:rPr lang="en-US" sz="2400" dirty="0" smtClean="0">
                <a:solidFill>
                  <a:prstClr val="black"/>
                </a:solidFill>
              </a:rPr>
              <a:t>Chevy Volt (plug-in hybrids)</a:t>
            </a:r>
            <a:endParaRPr lang="en-US" sz="2400" dirty="0">
              <a:solidFill>
                <a:prstClr val="black"/>
              </a:solidFill>
            </a:endParaRPr>
          </a:p>
        </p:txBody>
      </p:sp>
      <p:sp>
        <p:nvSpPr>
          <p:cNvPr id="3" name="TextBox 2"/>
          <p:cNvSpPr txBox="1"/>
          <p:nvPr/>
        </p:nvSpPr>
        <p:spPr>
          <a:xfrm>
            <a:off x="1292474" y="6162541"/>
            <a:ext cx="7295652"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rPr>
              <a:t>Total Cost of Electric Car ~ Cost of Gasoline Car at the end of 5 years</a:t>
            </a:r>
            <a:endParaRPr lang="en-US" dirty="0">
              <a:solidFill>
                <a:prstClr val="black"/>
              </a:solidFill>
              <a:latin typeface="Arial" charset="0"/>
            </a:endParaRPr>
          </a:p>
        </p:txBody>
      </p:sp>
    </p:spTree>
    <p:extLst>
      <p:ext uri="{BB962C8B-B14F-4D97-AF65-F5344CB8AC3E}">
        <p14:creationId xmlns:p14="http://schemas.microsoft.com/office/powerpoint/2010/main" val="1210528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Central Florida Example</a:t>
            </a:r>
            <a:endParaRPr lang="en-US" dirty="0"/>
          </a:p>
        </p:txBody>
      </p:sp>
      <p:pic>
        <p:nvPicPr>
          <p:cNvPr id="5" name="Content Placeholder 4" descr="diagram" title="central florida example"/>
          <p:cNvPicPr>
            <a:picLocks noGrp="1" noChangeAspect="1"/>
          </p:cNvPicPr>
          <p:nvPr>
            <p:ph idx="1"/>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66800" y="1143001"/>
            <a:ext cx="7086600" cy="5151959"/>
          </a:xfrm>
        </p:spPr>
      </p:pic>
      <p:sp>
        <p:nvSpPr>
          <p:cNvPr id="4" name="Slide Number Placeholder 3"/>
          <p:cNvSpPr>
            <a:spLocks noGrp="1"/>
          </p:cNvSpPr>
          <p:nvPr>
            <p:ph type="sldNum" sz="quarter" idx="12"/>
          </p:nvPr>
        </p:nvSpPr>
        <p:spPr/>
        <p:txBody>
          <a:bodyPr/>
          <a:lstStyle/>
          <a:p>
            <a:fld id="{A4C78DD2-9424-47A2-AC3F-505F4474809F}" type="slidenum">
              <a:rPr lang="en-US" smtClean="0">
                <a:solidFill>
                  <a:prstClr val="black">
                    <a:tint val="75000"/>
                  </a:prstClr>
                </a:solidFill>
              </a:rPr>
              <a:pPr/>
              <a:t>33</a:t>
            </a:fld>
            <a:endParaRPr lang="en-US">
              <a:solidFill>
                <a:prstClr val="black">
                  <a:tint val="75000"/>
                </a:prstClr>
              </a:solidFill>
            </a:endParaRPr>
          </a:p>
        </p:txBody>
      </p:sp>
      <p:cxnSp>
        <p:nvCxnSpPr>
          <p:cNvPr id="6" name="Straight Arrow Connector 5"/>
          <p:cNvCxnSpPr/>
          <p:nvPr/>
        </p:nvCxnSpPr>
        <p:spPr bwMode="auto">
          <a:xfrm flipV="1">
            <a:off x="7457660" y="1981200"/>
            <a:ext cx="0" cy="3183832"/>
          </a:xfrm>
          <a:prstGeom prst="straightConnector1">
            <a:avLst/>
          </a:prstGeom>
          <a:solidFill>
            <a:schemeClr val="accent1"/>
          </a:solidFill>
          <a:ln w="22225" cap="flat" cmpd="sng" algn="ctr">
            <a:solidFill>
              <a:schemeClr val="tx1"/>
            </a:solidFill>
            <a:prstDash val="solid"/>
            <a:round/>
            <a:headEnd type="arrow"/>
            <a:tailEnd type="stealth" w="lg" len="lg"/>
          </a:ln>
          <a:effectLst/>
        </p:spPr>
      </p:cxnSp>
      <p:sp>
        <p:nvSpPr>
          <p:cNvPr id="7" name="TextBox 6"/>
          <p:cNvSpPr txBox="1"/>
          <p:nvPr/>
        </p:nvSpPr>
        <p:spPr>
          <a:xfrm>
            <a:off x="7035390" y="2518813"/>
            <a:ext cx="461665" cy="1941731"/>
          </a:xfrm>
          <a:prstGeom prst="rect">
            <a:avLst/>
          </a:prstGeom>
          <a:noFill/>
        </p:spPr>
        <p:txBody>
          <a:bodyPr vert="vert270" wrap="square" rtlCol="0">
            <a:spAutoFit/>
          </a:bodyPr>
          <a:lstStyle/>
          <a:p>
            <a:pPr algn="ctr" fontAlgn="base">
              <a:spcBef>
                <a:spcPct val="0"/>
              </a:spcBef>
              <a:spcAft>
                <a:spcPct val="0"/>
              </a:spcAft>
            </a:pPr>
            <a:r>
              <a:rPr lang="en-US" b="1" dirty="0" smtClean="0">
                <a:solidFill>
                  <a:prstClr val="black"/>
                </a:solidFill>
                <a:cs typeface="Calibri" pitchFamily="34" charset="0"/>
              </a:rPr>
              <a:t>Net Cost Savings</a:t>
            </a:r>
            <a:endParaRPr lang="en-US" b="1" dirty="0">
              <a:solidFill>
                <a:prstClr val="black"/>
              </a:solidFill>
              <a:cs typeface="Calibri" pitchFamily="34" charset="0"/>
            </a:endParaRPr>
          </a:p>
        </p:txBody>
      </p:sp>
    </p:spTree>
    <p:extLst>
      <p:ext uri="{BB962C8B-B14F-4D97-AF65-F5344CB8AC3E}">
        <p14:creationId xmlns:p14="http://schemas.microsoft.com/office/powerpoint/2010/main" val="399294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9F3C180-B8FC-49E1-A0E0-120DAC95BC71}" type="slidenum">
              <a:rPr lang="en-US" smtClean="0">
                <a:solidFill>
                  <a:prstClr val="black">
                    <a:tint val="75000"/>
                  </a:prstClr>
                </a:solidFill>
              </a:rPr>
              <a:pPr>
                <a:defRPr/>
              </a:pPr>
              <a:t>34</a:t>
            </a:fld>
            <a:endParaRPr lang="en-US">
              <a:solidFill>
                <a:prstClr val="black">
                  <a:tint val="75000"/>
                </a:prstClr>
              </a:solidFill>
            </a:endParaRPr>
          </a:p>
        </p:txBody>
      </p:sp>
      <p:pic>
        <p:nvPicPr>
          <p:cNvPr id="5" name="Picture 4" descr="Two-salad-bowls.jpg" title="which purchase is bet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144000" cy="5339953"/>
          </a:xfrm>
          <a:prstGeom prst="rect">
            <a:avLst/>
          </a:prstGeom>
        </p:spPr>
      </p:pic>
    </p:spTree>
    <p:extLst>
      <p:ext uri="{BB962C8B-B14F-4D97-AF65-F5344CB8AC3E}">
        <p14:creationId xmlns:p14="http://schemas.microsoft.com/office/powerpoint/2010/main" val="33136133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1946" y="6674495"/>
            <a:ext cx="2133600" cy="365125"/>
          </a:xfrm>
        </p:spPr>
        <p:txBody>
          <a:bodyPr/>
          <a:lstStyle/>
          <a:p>
            <a:fld id="{A4C78DD2-9424-47A2-AC3F-505F4474809F}" type="slidenum">
              <a:rPr lang="en-US" smtClean="0">
                <a:solidFill>
                  <a:prstClr val="black">
                    <a:tint val="75000"/>
                  </a:prstClr>
                </a:solidFill>
              </a:rPr>
              <a:pPr/>
              <a:t>35</a:t>
            </a:fld>
            <a:endParaRPr lang="en-US">
              <a:solidFill>
                <a:prstClr val="black">
                  <a:tint val="75000"/>
                </a:prstClr>
              </a:solidFill>
            </a:endParaRPr>
          </a:p>
        </p:txBody>
      </p:sp>
      <p:pic>
        <p:nvPicPr>
          <p:cNvPr id="7" name="Picture 6" descr="Florida-Energy-Costs-Import-vs-Local.jpg" title="which purchase is bet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144000" cy="5339953"/>
          </a:xfrm>
          <a:prstGeom prst="rect">
            <a:avLst/>
          </a:prstGeom>
        </p:spPr>
      </p:pic>
    </p:spTree>
    <p:extLst>
      <p:ext uri="{BB962C8B-B14F-4D97-AF65-F5344CB8AC3E}">
        <p14:creationId xmlns:p14="http://schemas.microsoft.com/office/powerpoint/2010/main" val="656984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2288" y="4517682"/>
            <a:ext cx="2057400" cy="1959318"/>
          </a:xfrm>
          <a:prstGeom prst="rect">
            <a:avLst/>
          </a:prstGeom>
          <a:ln>
            <a:noFill/>
          </a:ln>
          <a:effectLst>
            <a:outerShdw blurRad="190500" algn="tl" rotWithShape="0">
              <a:srgbClr val="000000">
                <a:alpha val="70000"/>
              </a:srgbClr>
            </a:outerShdw>
          </a:effectLst>
        </p:spPr>
      </p:pic>
      <p:pic>
        <p:nvPicPr>
          <p:cNvPr id="6" name="Picture 5" descr="Gas-nozzle_8782160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451" y="2704724"/>
            <a:ext cx="2035729" cy="1752600"/>
          </a:xfrm>
          <a:prstGeom prst="rect">
            <a:avLst/>
          </a:prstGeom>
          <a:ln>
            <a:noFill/>
          </a:ln>
          <a:effectLst>
            <a:outerShdw blurRad="190500" algn="tl" rotWithShape="0">
              <a:srgbClr val="000000">
                <a:alpha val="70000"/>
              </a:srgbClr>
            </a:outerShdw>
          </a:effectLst>
        </p:spPr>
      </p:pic>
      <p:sp>
        <p:nvSpPr>
          <p:cNvPr id="16385" name="Title 7"/>
          <p:cNvSpPr>
            <a:spLocks noGrp="1"/>
          </p:cNvSpPr>
          <p:nvPr>
            <p:ph type="title"/>
          </p:nvPr>
        </p:nvSpPr>
        <p:spPr>
          <a:xfrm>
            <a:off x="0" y="304800"/>
            <a:ext cx="9144000" cy="1143000"/>
          </a:xfrm>
        </p:spPr>
        <p:txBody>
          <a:bodyPr/>
          <a:lstStyle/>
          <a:p>
            <a:r>
              <a:rPr lang="en-US" sz="3600" dirty="0" smtClean="0"/>
              <a:t>Residential Photovoltaic Power is Equivalent to </a:t>
            </a:r>
            <a:br>
              <a:rPr lang="en-US" sz="3600" dirty="0" smtClean="0"/>
            </a:br>
            <a:r>
              <a:rPr lang="en-US" dirty="0" smtClean="0">
                <a:solidFill>
                  <a:srgbClr val="00B050"/>
                </a:solidFill>
              </a:rPr>
              <a:t>$1.08 </a:t>
            </a:r>
            <a:r>
              <a:rPr lang="en-US" sz="3600" dirty="0"/>
              <a:t>P</a:t>
            </a:r>
            <a:r>
              <a:rPr lang="en-US" sz="3600" dirty="0" smtClean="0"/>
              <a:t>er Gallon Gasoline</a:t>
            </a:r>
          </a:p>
        </p:txBody>
      </p:sp>
      <p:sp>
        <p:nvSpPr>
          <p:cNvPr id="3" name="Slide Number Placeholder 2"/>
          <p:cNvSpPr>
            <a:spLocks noGrp="1"/>
          </p:cNvSpPr>
          <p:nvPr>
            <p:ph type="sldNum" sz="quarter" idx="12"/>
          </p:nvPr>
        </p:nvSpPr>
        <p:spPr/>
        <p:txBody>
          <a:bodyPr/>
          <a:lstStyle/>
          <a:p>
            <a:pPr>
              <a:defRPr/>
            </a:pPr>
            <a:fld id="{BD3FD72E-D154-4FEE-8ACC-8329FDBCF693}" type="slidenum">
              <a:rPr lang="en-US">
                <a:solidFill>
                  <a:prstClr val="black">
                    <a:tint val="75000"/>
                  </a:prstClr>
                </a:solidFill>
              </a:rPr>
              <a:pPr>
                <a:defRPr/>
              </a:pPr>
              <a:t>36</a:t>
            </a:fld>
            <a:endParaRPr lang="en-US" dirty="0">
              <a:solidFill>
                <a:prstClr val="black">
                  <a:tint val="75000"/>
                </a:prstClr>
              </a:solidFill>
            </a:endParaRPr>
          </a:p>
        </p:txBody>
      </p:sp>
      <p:graphicFrame>
        <p:nvGraphicFramePr>
          <p:cNvPr id="5" name="Table 4" descr="gas versus electric car" title="cars"/>
          <p:cNvGraphicFramePr>
            <a:graphicFrameLocks noGrp="1"/>
          </p:cNvGraphicFramePr>
          <p:nvPr>
            <p:extLst>
              <p:ext uri="{D42A27DB-BD31-4B8C-83A1-F6EECF244321}">
                <p14:modId xmlns:p14="http://schemas.microsoft.com/office/powerpoint/2010/main" val="3364842813"/>
              </p:ext>
            </p:extLst>
          </p:nvPr>
        </p:nvGraphicFramePr>
        <p:xfrm>
          <a:off x="172288" y="1447800"/>
          <a:ext cx="8711617" cy="5029200"/>
        </p:xfrm>
        <a:graphic>
          <a:graphicData uri="http://schemas.openxmlformats.org/drawingml/2006/table">
            <a:tbl>
              <a:tblPr firstRow="1" bandRow="1">
                <a:tableStyleId>{5C22544A-7EE6-4342-B048-85BDC9FD1C3A}</a:tableStyleId>
              </a:tblPr>
              <a:tblGrid>
                <a:gridCol w="2037513"/>
                <a:gridCol w="2027280"/>
                <a:gridCol w="1730777"/>
                <a:gridCol w="1412663"/>
                <a:gridCol w="1503384"/>
              </a:tblGrid>
              <a:tr h="1225108">
                <a:tc>
                  <a:txBody>
                    <a:bodyPr/>
                    <a:lstStyle/>
                    <a:p>
                      <a:endParaRPr lang="en-US" sz="1800" dirty="0"/>
                    </a:p>
                  </a:txBody>
                  <a:tcPr marL="90122" marR="90122" marT="45062" marB="45062"/>
                </a:tc>
                <a:tc>
                  <a:txBody>
                    <a:bodyPr/>
                    <a:lstStyle/>
                    <a:p>
                      <a:pPr algn="ctr"/>
                      <a:r>
                        <a:rPr lang="en-US" sz="2400" dirty="0" smtClean="0"/>
                        <a:t>Fuel </a:t>
                      </a:r>
                      <a:br>
                        <a:rPr lang="en-US" sz="2400" dirty="0" smtClean="0"/>
                      </a:br>
                      <a:r>
                        <a:rPr lang="en-US" sz="2400" dirty="0" smtClean="0"/>
                        <a:t>Efficiency</a:t>
                      </a:r>
                      <a:endParaRPr lang="en-US" sz="2400" dirty="0"/>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Fuel </a:t>
                      </a:r>
                      <a:br>
                        <a:rPr lang="en-US" sz="2400" dirty="0" smtClean="0"/>
                      </a:br>
                      <a:r>
                        <a:rPr lang="en-US" sz="2400" dirty="0" smtClean="0"/>
                        <a:t>Price</a:t>
                      </a:r>
                      <a:endParaRPr lang="en-US" sz="2400" dirty="0"/>
                    </a:p>
                  </a:txBody>
                  <a:tcPr marL="90122" marR="90122" marT="45062" marB="45062" anchor="ctr"/>
                </a:tc>
                <a:tc>
                  <a:txBody>
                    <a:bodyPr/>
                    <a:lstStyle/>
                    <a:p>
                      <a:pPr algn="ctr"/>
                      <a:r>
                        <a:rPr lang="en-US" sz="2400" baseline="0" dirty="0" smtClean="0"/>
                        <a:t>Cost per M</a:t>
                      </a:r>
                      <a:r>
                        <a:rPr lang="en-US" sz="2400" dirty="0" smtClean="0"/>
                        <a:t>ile</a:t>
                      </a:r>
                      <a:endParaRPr lang="en-US" sz="2400" dirty="0"/>
                    </a:p>
                  </a:txBody>
                  <a:tcPr marL="90122" marR="90122" marT="45062" marB="45062" anchor="ctr"/>
                </a:tc>
                <a:tc>
                  <a:txBody>
                    <a:bodyPr/>
                    <a:lstStyle/>
                    <a:p>
                      <a:pPr algn="ctr"/>
                      <a:r>
                        <a:rPr lang="en-US" sz="2400" dirty="0" smtClean="0"/>
                        <a:t>Cost per 12,000</a:t>
                      </a:r>
                      <a:r>
                        <a:rPr lang="en-US" sz="2400" baseline="0" dirty="0" smtClean="0"/>
                        <a:t> Miles</a:t>
                      </a:r>
                      <a:endParaRPr lang="en-US" sz="2400" dirty="0"/>
                    </a:p>
                  </a:txBody>
                  <a:tcPr marL="90122" marR="90122" marT="45062" marB="45062" anchor="ctr"/>
                </a:tc>
              </a:tr>
              <a:tr h="1824236">
                <a:tc>
                  <a:txBody>
                    <a:bodyPr/>
                    <a:lstStyle/>
                    <a:p>
                      <a:pPr algn="ctr"/>
                      <a:r>
                        <a:rPr lang="en-US" sz="2400" b="1" dirty="0" smtClean="0">
                          <a:solidFill>
                            <a:schemeClr val="bg1"/>
                          </a:solidFill>
                          <a:effectLst>
                            <a:outerShdw blurRad="38100" dist="38100" dir="2700000" algn="tl">
                              <a:srgbClr val="000000">
                                <a:alpha val="43137"/>
                              </a:srgbClr>
                            </a:outerShdw>
                          </a:effectLst>
                        </a:rPr>
                        <a:t>Gasoline Car</a:t>
                      </a:r>
                      <a:endParaRPr lang="en-US" sz="2400" b="1" dirty="0">
                        <a:solidFill>
                          <a:schemeClr val="bg1"/>
                        </a:solidFill>
                        <a:effectLst>
                          <a:outerShdw blurRad="38100" dist="38100" dir="2700000" algn="tl">
                            <a:srgbClr val="000000">
                              <a:alpha val="43137"/>
                            </a:srgbClr>
                          </a:outerShdw>
                        </a:effectLst>
                      </a:endParaRPr>
                    </a:p>
                  </a:txBody>
                  <a:tcPr marL="90122" marR="90122" marT="45062" marB="45062">
                    <a:noFill/>
                  </a:tcPr>
                </a:tc>
                <a:tc>
                  <a:txBody>
                    <a:bodyPr/>
                    <a:lstStyle/>
                    <a:p>
                      <a:pPr algn="ctr"/>
                      <a:r>
                        <a:rPr lang="en-US" sz="2400" b="1" dirty="0" smtClean="0"/>
                        <a:t>25 mpg</a:t>
                      </a: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$3.25</a:t>
                      </a:r>
                      <a:br>
                        <a:rPr lang="en-US" sz="2400" b="1" dirty="0" smtClean="0">
                          <a:solidFill>
                            <a:srgbClr val="FF0000"/>
                          </a:solidFill>
                        </a:rPr>
                      </a:br>
                      <a:r>
                        <a:rPr lang="en-US" sz="2400" b="1" dirty="0" smtClean="0">
                          <a:solidFill>
                            <a:srgbClr val="FF0000"/>
                          </a:solidFill>
                        </a:rPr>
                        <a:t>per</a:t>
                      </a:r>
                      <a:r>
                        <a:rPr lang="en-US" sz="2400" b="1" baseline="0" dirty="0" smtClean="0">
                          <a:solidFill>
                            <a:srgbClr val="FF0000"/>
                          </a:solidFill>
                        </a:rPr>
                        <a:t> </a:t>
                      </a:r>
                      <a:r>
                        <a:rPr lang="en-US" sz="2400" b="1" dirty="0" smtClean="0">
                          <a:solidFill>
                            <a:srgbClr val="FF0000"/>
                          </a:solidFill>
                        </a:rPr>
                        <a:t>gal</a:t>
                      </a:r>
                    </a:p>
                  </a:txBody>
                  <a:tcPr marL="90122" marR="90122" marT="45062" marB="45062" anchor="ctr"/>
                </a:tc>
                <a:tc>
                  <a:txBody>
                    <a:bodyPr/>
                    <a:lstStyle/>
                    <a:p>
                      <a:pPr algn="ctr"/>
                      <a:r>
                        <a:rPr lang="en-US" sz="2400" b="1" dirty="0" smtClean="0"/>
                        <a:t>13</a:t>
                      </a:r>
                      <a:r>
                        <a:rPr lang="en-US" sz="2400" b="1" dirty="0" smtClean="0">
                          <a:latin typeface="Calibri"/>
                          <a:cs typeface="Calibri"/>
                        </a:rPr>
                        <a:t>¢</a:t>
                      </a:r>
                      <a:r>
                        <a:rPr lang="en-US" sz="2400" b="1" dirty="0" smtClean="0"/>
                        <a:t> </a:t>
                      </a:r>
                      <a:r>
                        <a:rPr lang="en-US" sz="2400" b="1" baseline="0" dirty="0" smtClean="0"/>
                        <a:t> </a:t>
                      </a:r>
                      <a:br>
                        <a:rPr lang="en-US" sz="2400" b="1" baseline="0" dirty="0" smtClean="0"/>
                      </a:br>
                      <a:r>
                        <a:rPr lang="en-US" sz="2400" b="1" baseline="0" dirty="0" smtClean="0"/>
                        <a:t>per </a:t>
                      </a:r>
                      <a:r>
                        <a:rPr lang="en-US" sz="2400" b="1" dirty="0" smtClean="0"/>
                        <a:t>mile</a:t>
                      </a:r>
                      <a:endParaRPr lang="en-US" sz="2400" b="1" dirty="0"/>
                    </a:p>
                  </a:txBody>
                  <a:tcPr marL="90122" marR="90122" marT="45062" marB="45062" anchor="ctr"/>
                </a:tc>
                <a:tc>
                  <a:txBody>
                    <a:bodyPr/>
                    <a:lstStyle/>
                    <a:p>
                      <a:pPr algn="ctr"/>
                      <a:r>
                        <a:rPr lang="en-US" sz="2400" b="1" dirty="0" smtClean="0">
                          <a:solidFill>
                            <a:srgbClr val="FF0000"/>
                          </a:solidFill>
                        </a:rPr>
                        <a:t>$1,560</a:t>
                      </a:r>
                      <a:endParaRPr lang="en-US" sz="2400" b="1" dirty="0">
                        <a:solidFill>
                          <a:srgbClr val="FF0000"/>
                        </a:solidFill>
                      </a:endParaRPr>
                    </a:p>
                  </a:txBody>
                  <a:tcPr marL="90122" marR="90122" marT="45062" marB="45062" anchor="ctr"/>
                </a:tc>
              </a:tr>
              <a:tr h="1979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Electric</a:t>
                      </a:r>
                      <a:r>
                        <a:rPr lang="en-US" sz="2400" b="1" baseline="0" dirty="0" smtClean="0">
                          <a:solidFill>
                            <a:schemeClr val="bg1"/>
                          </a:solidFill>
                        </a:rPr>
                        <a:t> </a:t>
                      </a:r>
                      <a:r>
                        <a:rPr lang="en-US" sz="2400" b="1" dirty="0" smtClean="0">
                          <a:solidFill>
                            <a:schemeClr val="bg1"/>
                          </a:solidFill>
                        </a:rPr>
                        <a:t>Car</a:t>
                      </a:r>
                      <a:endParaRPr lang="en-US" sz="1800" b="1" dirty="0" smtClean="0">
                        <a:solidFill>
                          <a:schemeClr val="bg1"/>
                        </a:solidFill>
                      </a:endParaRPr>
                    </a:p>
                  </a:txBody>
                  <a:tcPr marL="90122" marR="90122" marT="45062" marB="45062">
                    <a:noFill/>
                  </a:tcPr>
                </a:tc>
                <a:tc>
                  <a:txBody>
                    <a:bodyPr/>
                    <a:lstStyle/>
                    <a:p>
                      <a:pPr algn="ctr"/>
                      <a:r>
                        <a:rPr lang="en-US" sz="2400" b="1" dirty="0" smtClean="0">
                          <a:latin typeface="+mn-lt"/>
                        </a:rPr>
                        <a:t>3 miles</a:t>
                      </a:r>
                    </a:p>
                    <a:p>
                      <a:pPr algn="ctr"/>
                      <a:r>
                        <a:rPr lang="en-US" sz="2400" b="1" dirty="0" smtClean="0">
                          <a:latin typeface="+mn-lt"/>
                        </a:rPr>
                        <a:t> per kWh</a:t>
                      </a:r>
                      <a:endParaRPr lang="en-US" sz="2400" b="1" dirty="0">
                        <a:latin typeface="+mn-lt"/>
                      </a:endParaRP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rPr>
                        <a:t>13 </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 </a:t>
                      </a:r>
                      <a:r>
                        <a:rPr kumimoji="0" lang="en-US" sz="2400" b="1" i="0" u="none" strike="noStrike" cap="none" normalizeH="0" baseline="0" dirty="0" smtClean="0">
                          <a:ln>
                            <a:noFill/>
                          </a:ln>
                          <a:solidFill>
                            <a:srgbClr val="00B050"/>
                          </a:solidFill>
                          <a:effectLst/>
                          <a:latin typeface="+mn-lt"/>
                          <a:ea typeface="ＭＳ Ｐゴシック"/>
                          <a:cs typeface="ＭＳ Ｐゴシック"/>
                        </a:rPr>
                        <a:t>(</a:t>
                      </a:r>
                      <a:r>
                        <a:rPr lang="en-US" sz="2400" b="1" dirty="0" smtClean="0">
                          <a:solidFill>
                            <a:srgbClr val="00B050"/>
                          </a:solidFill>
                        </a:rPr>
                        <a:t>$1.08</a:t>
                      </a:r>
                      <a:r>
                        <a:rPr lang="en-US" sz="2400" b="1" baseline="0" dirty="0" smtClean="0">
                          <a:solidFill>
                            <a:srgbClr val="00B050"/>
                          </a:solidFill>
                        </a:rPr>
                        <a:t> </a:t>
                      </a:r>
                      <a:r>
                        <a:rPr lang="en-US" sz="2400" b="1" dirty="0" smtClean="0">
                          <a:solidFill>
                            <a:srgbClr val="00B050"/>
                          </a:solidFill>
                        </a:rPr>
                        <a:t>per</a:t>
                      </a:r>
                      <a:r>
                        <a:rPr lang="en-US" sz="2400" b="1" baseline="0" dirty="0" smtClean="0">
                          <a:solidFill>
                            <a:srgbClr val="00B050"/>
                          </a:solidFill>
                        </a:rPr>
                        <a:t> </a:t>
                      </a:r>
                      <a:r>
                        <a:rPr lang="en-US" sz="2400" b="1" dirty="0" smtClean="0">
                          <a:solidFill>
                            <a:srgbClr val="00B050"/>
                          </a:solidFill>
                        </a:rPr>
                        <a:t>gal equiv.)</a:t>
                      </a:r>
                      <a:endParaRPr lang="en-US" sz="2400" b="1" dirty="0">
                        <a:solidFill>
                          <a:srgbClr val="00B050"/>
                        </a:solidFill>
                      </a:endParaRP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4.3</a:t>
                      </a:r>
                      <a:r>
                        <a:rPr lang="en-US" sz="2400" b="1" dirty="0" smtClean="0">
                          <a:latin typeface="Calibri"/>
                          <a:cs typeface="Calibri"/>
                        </a:rPr>
                        <a:t>¢</a:t>
                      </a:r>
                      <a:r>
                        <a:rPr lang="en-US" sz="2400" b="1" baseline="0" dirty="0" smtClean="0"/>
                        <a:t> </a:t>
                      </a:r>
                      <a:br>
                        <a:rPr lang="en-US" sz="2400" b="1" baseline="0" dirty="0" smtClean="0"/>
                      </a:br>
                      <a:r>
                        <a:rPr lang="en-US" sz="2400" b="1" baseline="0" dirty="0" smtClean="0"/>
                        <a:t>per </a:t>
                      </a:r>
                      <a:r>
                        <a:rPr lang="en-US" sz="2400" b="1" dirty="0" smtClean="0"/>
                        <a:t>mile</a:t>
                      </a:r>
                    </a:p>
                  </a:txBody>
                  <a:tcPr marL="90122" marR="90122" marT="45062" marB="45062" anchor="ctr"/>
                </a:tc>
                <a:tc>
                  <a:txBody>
                    <a:bodyPr/>
                    <a:lstStyle/>
                    <a:p>
                      <a:pPr algn="ctr"/>
                      <a:r>
                        <a:rPr lang="en-US" sz="2400" b="1" dirty="0" smtClean="0">
                          <a:solidFill>
                            <a:srgbClr val="00B050"/>
                          </a:solidFill>
                        </a:rPr>
                        <a:t>$520</a:t>
                      </a:r>
                      <a:endParaRPr lang="en-US" sz="2400" b="1" dirty="0">
                        <a:solidFill>
                          <a:srgbClr val="00B050"/>
                        </a:solidFill>
                      </a:endParaRPr>
                    </a:p>
                  </a:txBody>
                  <a:tcPr marL="90122" marR="90122" marT="45062" marB="45062" anchor="ctr"/>
                </a:tc>
              </a:tr>
            </a:tbl>
          </a:graphicData>
        </a:graphic>
      </p:graphicFrame>
    </p:spTree>
    <p:extLst>
      <p:ext uri="{BB962C8B-B14F-4D97-AF65-F5344CB8AC3E}">
        <p14:creationId xmlns:p14="http://schemas.microsoft.com/office/powerpoint/2010/main" val="36503205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dropping  below the power law experience curves" title="costs of pv module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922939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2717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37136D-3CD4-4C6B-99D6-C7813E29B17A}" type="slidenum">
              <a:rPr lang="en-US" smtClean="0">
                <a:solidFill>
                  <a:prstClr val="black">
                    <a:tint val="75000"/>
                  </a:prstClr>
                </a:solidFill>
              </a:rPr>
              <a:pPr>
                <a:defRPr/>
              </a:pPr>
              <a:t>38</a:t>
            </a:fld>
            <a:endParaRPr lang="en-US">
              <a:solidFill>
                <a:prstClr val="black">
                  <a:tint val="75000"/>
                </a:prstClr>
              </a:solidFill>
            </a:endParaRPr>
          </a:p>
        </p:txBody>
      </p:sp>
      <p:pic>
        <p:nvPicPr>
          <p:cNvPr id="3" name="Picture 2" descr="renewable and conventionals" title="solar pv power plants are cost competitive"/>
          <p:cNvPicPr/>
          <p:nvPr/>
        </p:nvPicPr>
        <p:blipFill rotWithShape="1">
          <a:blip r:embed="rId3" cstate="email">
            <a:extLst>
              <a:ext uri="{28A0092B-C50C-407E-A947-70E740481C1C}">
                <a14:useLocalDpi xmlns:a14="http://schemas.microsoft.com/office/drawing/2010/main"/>
              </a:ext>
            </a:extLst>
          </a:blip>
          <a:srcRect/>
          <a:stretch/>
        </p:blipFill>
        <p:spPr bwMode="auto">
          <a:xfrm>
            <a:off x="0" y="320644"/>
            <a:ext cx="9144000" cy="624840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2362200" y="6199712"/>
            <a:ext cx="6318846" cy="307777"/>
          </a:xfrm>
          <a:prstGeom prst="rect">
            <a:avLst/>
          </a:prstGeom>
          <a:noFill/>
        </p:spPr>
        <p:txBody>
          <a:bodyPr wrap="none" rtlCol="0">
            <a:spAutoFit/>
          </a:bodyPr>
          <a:lstStyle/>
          <a:p>
            <a:pPr fontAlgn="base">
              <a:spcBef>
                <a:spcPct val="0"/>
              </a:spcBef>
              <a:spcAft>
                <a:spcPct val="0"/>
              </a:spcAft>
            </a:pPr>
            <a:r>
              <a:rPr lang="en-US" sz="1400" u="sng" dirty="0">
                <a:solidFill>
                  <a:prstClr val="black"/>
                </a:solidFill>
                <a:latin typeface="Arial" charset="0"/>
                <a:hlinkClick r:id="rId4"/>
              </a:rPr>
              <a:t>http://www1.eere.energy.gov/solar/pdfs/sssummit2012_plenary_swanson.pdf</a:t>
            </a:r>
            <a:r>
              <a:rPr lang="en-US" sz="1400" dirty="0">
                <a:solidFill>
                  <a:prstClr val="black"/>
                </a:solidFill>
                <a:latin typeface="Arial" charset="0"/>
              </a:rPr>
              <a:t> </a:t>
            </a:r>
          </a:p>
        </p:txBody>
      </p:sp>
    </p:spTree>
    <p:extLst>
      <p:ext uri="{BB962C8B-B14F-4D97-AF65-F5344CB8AC3E}">
        <p14:creationId xmlns:p14="http://schemas.microsoft.com/office/powerpoint/2010/main" val="4057063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solidFill>
                  <a:prstClr val="black">
                    <a:tint val="75000"/>
                  </a:prstClr>
                </a:solidFill>
              </a:rPr>
              <a:pPr>
                <a:defRPr/>
              </a:pPr>
              <a:t>39</a:t>
            </a:fld>
            <a:endParaRPr lang="en-US">
              <a:solidFill>
                <a:prstClr val="black">
                  <a:tint val="75000"/>
                </a:prstClr>
              </a:solidFill>
            </a:endParaRPr>
          </a:p>
        </p:txBody>
      </p:sp>
      <p:pic>
        <p:nvPicPr>
          <p:cNvPr id="2052" name="Picture 4" descr="graph" title="Future price of g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381000"/>
            <a:ext cx="8763000" cy="613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362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0"/>
            <a:ext cx="3505200" cy="1828800"/>
          </a:xfrm>
        </p:spPr>
        <p:txBody>
          <a:bodyPr>
            <a:normAutofit fontScale="90000"/>
          </a:bodyPr>
          <a:lstStyle/>
          <a:p>
            <a:r>
              <a:rPr lang="en-US" sz="3600" dirty="0" smtClean="0">
                <a:solidFill>
                  <a:schemeClr val="tx1"/>
                </a:solidFill>
              </a:rPr>
              <a:t>Transportation </a:t>
            </a:r>
            <a:br>
              <a:rPr lang="en-US" sz="3600" dirty="0" smtClean="0">
                <a:solidFill>
                  <a:schemeClr val="tx1"/>
                </a:solidFill>
              </a:rPr>
            </a:br>
            <a:r>
              <a:rPr lang="en-US" sz="3600" dirty="0" smtClean="0">
                <a:solidFill>
                  <a:schemeClr val="tx1"/>
                </a:solidFill>
              </a:rPr>
              <a:t>accounts for 1/3 of  CO2 Emissions</a:t>
            </a:r>
            <a:endParaRPr lang="en-US" sz="3600" dirty="0">
              <a:solidFill>
                <a:schemeClr val="tx1"/>
              </a:solidFill>
            </a:endParaRPr>
          </a:p>
        </p:txBody>
      </p:sp>
      <p:pic>
        <p:nvPicPr>
          <p:cNvPr id="4" name="Picture 2" descr="energy related carbon dioxide emissions by sector 2011" title="Pie grap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09999" y="0"/>
            <a:ext cx="533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914400"/>
            <a:ext cx="2057400" cy="923330"/>
          </a:xfrm>
          <a:prstGeom prst="rect">
            <a:avLst/>
          </a:prstGeom>
          <a:noFill/>
        </p:spPr>
        <p:txBody>
          <a:bodyPr wrap="square" rtlCol="0">
            <a:spAutoFit/>
          </a:bodyPr>
          <a:lstStyle/>
          <a:p>
            <a:r>
              <a:rPr lang="en-US" sz="5400" b="1" dirty="0" smtClean="0">
                <a:solidFill>
                  <a:prstClr val="black"/>
                </a:solidFill>
              </a:rPr>
              <a:t>Why?</a:t>
            </a:r>
            <a:endParaRPr lang="en-US" sz="5400" b="1" dirty="0">
              <a:solidFill>
                <a:prstClr val="black"/>
              </a:solidFill>
            </a:endParaRPr>
          </a:p>
        </p:txBody>
      </p:sp>
    </p:spTree>
    <p:extLst>
      <p:ext uri="{BB962C8B-B14F-4D97-AF65-F5344CB8AC3E}">
        <p14:creationId xmlns:p14="http://schemas.microsoft.com/office/powerpoint/2010/main" val="349995471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solidFill>
                  <a:prstClr val="black">
                    <a:tint val="75000"/>
                  </a:prstClr>
                </a:solidFill>
              </a:rPr>
              <a:pPr>
                <a:defRPr/>
              </a:pPr>
              <a:t>40</a:t>
            </a:fld>
            <a:endParaRPr lang="en-US">
              <a:solidFill>
                <a:prstClr val="black">
                  <a:tint val="75000"/>
                </a:prstClr>
              </a:solidFill>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381000"/>
            <a:ext cx="8763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5705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62000"/>
          </a:xfrm>
        </p:spPr>
        <p:txBody>
          <a:bodyPr/>
          <a:lstStyle/>
          <a:p>
            <a:r>
              <a:rPr lang="en-US" sz="4000" dirty="0" smtClean="0"/>
              <a:t>“Back of the Envelope” Numbers</a:t>
            </a:r>
            <a:br>
              <a:rPr lang="en-US" sz="4000" dirty="0" smtClean="0"/>
            </a:br>
            <a:r>
              <a:rPr lang="en-US" sz="3600" dirty="0" smtClean="0"/>
              <a:t>All Small Cars PV Electric by 2030</a:t>
            </a:r>
            <a:endParaRPr lang="en-US" sz="4000" dirty="0"/>
          </a:p>
        </p:txBody>
      </p:sp>
      <p:pic>
        <p:nvPicPr>
          <p:cNvPr id="7" name="Content Placeholder 6"/>
          <p:cNvPicPr>
            <a:picLocks noGrp="1" noChangeAspect="1"/>
          </p:cNvPicPr>
          <p:nvPr>
            <p:ph idx="1"/>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85801" y="1371600"/>
            <a:ext cx="8000999" cy="4495800"/>
          </a:xfrm>
          <a:effectLst>
            <a:glow>
              <a:schemeClr val="accent1"/>
            </a:glow>
          </a:effectLst>
        </p:spPr>
      </p:pic>
      <p:sp>
        <p:nvSpPr>
          <p:cNvPr id="4" name="Slide Number Placeholder 3"/>
          <p:cNvSpPr>
            <a:spLocks noGrp="1"/>
          </p:cNvSpPr>
          <p:nvPr>
            <p:ph type="sldNum" sz="quarter" idx="12"/>
          </p:nvPr>
        </p:nvSpPr>
        <p:spPr/>
        <p:txBody>
          <a:bodyPr/>
          <a:lstStyle/>
          <a:p>
            <a:fld id="{A4C78DD2-9424-47A2-AC3F-505F4474809F}" type="slidenum">
              <a:rPr lang="en-US" smtClean="0">
                <a:solidFill>
                  <a:prstClr val="black">
                    <a:tint val="75000"/>
                  </a:prstClr>
                </a:solidFill>
              </a:rPr>
              <a:pPr/>
              <a:t>41</a:t>
            </a:fld>
            <a:endParaRPr lang="en-US">
              <a:solidFill>
                <a:prstClr val="black">
                  <a:tint val="75000"/>
                </a:prstClr>
              </a:solidFill>
            </a:endParaRPr>
          </a:p>
        </p:txBody>
      </p:sp>
      <p:graphicFrame>
        <p:nvGraphicFramePr>
          <p:cNvPr id="8" name="Content Placeholder 4" descr="Costs by 2030" title="Small Cars"/>
          <p:cNvGraphicFramePr>
            <a:graphicFrameLocks/>
          </p:cNvGraphicFramePr>
          <p:nvPr>
            <p:extLst>
              <p:ext uri="{D42A27DB-BD31-4B8C-83A1-F6EECF244321}">
                <p14:modId xmlns:p14="http://schemas.microsoft.com/office/powerpoint/2010/main" val="3422933529"/>
              </p:ext>
            </p:extLst>
          </p:nvPr>
        </p:nvGraphicFramePr>
        <p:xfrm>
          <a:off x="838200" y="1447800"/>
          <a:ext cx="7696200" cy="4373875"/>
        </p:xfrm>
        <a:graphic>
          <a:graphicData uri="http://schemas.openxmlformats.org/drawingml/2006/table">
            <a:tbl>
              <a:tblPr>
                <a:tableStyleId>{F5AB1C69-6EDB-4FF4-983F-18BD219EF322}</a:tableStyleId>
              </a:tblPr>
              <a:tblGrid>
                <a:gridCol w="5105400"/>
                <a:gridCol w="2590800"/>
              </a:tblGrid>
              <a:tr h="397625">
                <a:tc>
                  <a:txBody>
                    <a:bodyPr/>
                    <a:lstStyle/>
                    <a:p>
                      <a:r>
                        <a:rPr lang="en-US" sz="2400" b="1" dirty="0" smtClean="0">
                          <a:solidFill>
                            <a:sysClr val="windowText" lastClr="000000"/>
                          </a:solidFill>
                        </a:rPr>
                        <a:t>Annual Florida Gasoline use</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1" dirty="0" smtClean="0">
                          <a:solidFill>
                            <a:sysClr val="windowText" lastClr="000000"/>
                          </a:solidFill>
                        </a:rPr>
                        <a:t>        8.4 billion</a:t>
                      </a:r>
                      <a:r>
                        <a:rPr lang="en-US" sz="2400" b="1" baseline="0" dirty="0" smtClean="0">
                          <a:solidFill>
                            <a:sysClr val="windowText" lastClr="000000"/>
                          </a:solidFill>
                        </a:rPr>
                        <a:t> gal/y</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ysClr val="windowText" lastClr="000000"/>
                          </a:solidFill>
                        </a:rPr>
                        <a:t>Florida on-road vehicles</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ysClr val="windowText" lastClr="000000"/>
                          </a:solidFill>
                        </a:rPr>
                        <a:t>     14.3 million</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ysClr val="windowText" lastClr="000000"/>
                          </a:solidFill>
                        </a:rPr>
                        <a:t>Florida Small</a:t>
                      </a:r>
                      <a:r>
                        <a:rPr lang="en-US" sz="2400" b="1" baseline="0" dirty="0" smtClean="0">
                          <a:solidFill>
                            <a:sysClr val="windowText" lastClr="000000"/>
                          </a:solidFill>
                        </a:rPr>
                        <a:t> Cars</a:t>
                      </a:r>
                      <a:r>
                        <a:rPr lang="en-US" sz="2400" b="1" dirty="0" smtClean="0">
                          <a:solidFill>
                            <a:sysClr val="windowText" lastClr="000000"/>
                          </a:solidFill>
                        </a:rPr>
                        <a:t> (26.3%)</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ysClr val="windowText" lastClr="000000"/>
                          </a:solidFill>
                        </a:rPr>
                        <a:t>        3.76 million</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rgbClr val="FF0000"/>
                          </a:solidFill>
                        </a:rPr>
                        <a:t>   Displaced</a:t>
                      </a:r>
                      <a:r>
                        <a:rPr lang="en-US" sz="2400" b="1" baseline="0" dirty="0" smtClean="0">
                          <a:solidFill>
                            <a:srgbClr val="FF0000"/>
                          </a:solidFill>
                        </a:rPr>
                        <a:t> Gasoline (16.7%)</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rgbClr val="FF0000"/>
                          </a:solidFill>
                        </a:rPr>
                        <a:t>        1.4 billion gal/y</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rgbClr val="FF0000"/>
                          </a:solidFill>
                        </a:rPr>
                        <a:t>   Displaced</a:t>
                      </a:r>
                      <a:r>
                        <a:rPr lang="en-US" sz="2400" b="1" baseline="0" dirty="0" smtClean="0">
                          <a:solidFill>
                            <a:srgbClr val="FF0000"/>
                          </a:solidFill>
                        </a:rPr>
                        <a:t> Gasoline Cost ($3.25 /gal)</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rgbClr val="FF0000"/>
                          </a:solidFill>
                        </a:rPr>
                        <a:t>       $4.6 billion/y</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ysClr val="windowText" lastClr="000000"/>
                          </a:solidFill>
                        </a:rPr>
                        <a:t>PV Electricity (4 Power</a:t>
                      </a:r>
                      <a:r>
                        <a:rPr lang="en-US" sz="2400" b="1" baseline="0" dirty="0" smtClean="0">
                          <a:solidFill>
                            <a:sysClr val="windowText" lastClr="000000"/>
                          </a:solidFill>
                        </a:rPr>
                        <a:t> Plants)</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ysClr val="windowText" lastClr="000000"/>
                          </a:solidFill>
                        </a:rPr>
                        <a:t>       15.0 </a:t>
                      </a:r>
                      <a:r>
                        <a:rPr lang="en-US" sz="2400" b="1" dirty="0" err="1" smtClean="0">
                          <a:solidFill>
                            <a:sysClr val="windowText" lastClr="000000"/>
                          </a:solidFill>
                        </a:rPr>
                        <a:t>TWh</a:t>
                      </a:r>
                      <a:r>
                        <a:rPr lang="en-US" sz="2400" b="1" dirty="0" smtClean="0">
                          <a:solidFill>
                            <a:sysClr val="windowText" lastClr="000000"/>
                          </a:solidFill>
                        </a:rPr>
                        <a:t>/y</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ysClr val="windowText" lastClr="000000"/>
                          </a:solidFill>
                        </a:rPr>
                        <a:t>PV Capital Cost ($2.9 </a:t>
                      </a:r>
                      <a:r>
                        <a:rPr lang="en-US" sz="2400" b="1" dirty="0" err="1" smtClean="0">
                          <a:solidFill>
                            <a:sysClr val="windowText" lastClr="000000"/>
                          </a:solidFill>
                        </a:rPr>
                        <a:t>W</a:t>
                      </a:r>
                      <a:r>
                        <a:rPr lang="en-US" sz="2400" b="1" baseline="0" dirty="0" err="1" smtClean="0">
                          <a:solidFill>
                            <a:sysClr val="windowText" lastClr="000000"/>
                          </a:solidFill>
                        </a:rPr>
                        <a:t>p</a:t>
                      </a:r>
                      <a:r>
                        <a:rPr lang="en-US" sz="2400" b="1" baseline="0" dirty="0" smtClean="0">
                          <a:solidFill>
                            <a:sysClr val="windowText" lastClr="000000"/>
                          </a:solidFill>
                        </a:rPr>
                        <a:t>-dc</a:t>
                      </a:r>
                      <a:r>
                        <a:rPr lang="en-US" sz="2400" b="1" dirty="0" smtClean="0">
                          <a:solidFill>
                            <a:sysClr val="windowText" lastClr="000000"/>
                          </a:solidFill>
                        </a:rPr>
                        <a:t> installed)</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ysClr val="windowText" lastClr="000000"/>
                          </a:solidFill>
                        </a:rPr>
                        <a:t>     $20.4 billion</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rgbClr val="008000"/>
                          </a:solidFill>
                        </a:rPr>
                        <a:t>   PV Job-Years (manuf. &amp; install.)</a:t>
                      </a:r>
                      <a:endParaRPr lang="en-US" sz="2400" b="1" dirty="0">
                        <a:solidFill>
                          <a:srgbClr val="008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1" dirty="0" smtClean="0">
                          <a:solidFill>
                            <a:srgbClr val="008000"/>
                          </a:solidFill>
                        </a:rPr>
                        <a:t>         238,000</a:t>
                      </a:r>
                      <a:endParaRPr lang="en-US" sz="2400" b="1" dirty="0">
                        <a:solidFill>
                          <a:srgbClr val="008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baseline="0" dirty="0" smtClean="0">
                          <a:solidFill>
                            <a:sysClr val="windowText" lastClr="000000"/>
                          </a:solidFill>
                        </a:rPr>
                        <a:t>PV Electricity Cost ($0.13 /kWh)</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ysClr val="windowText" lastClr="000000"/>
                          </a:solidFill>
                        </a:rPr>
                        <a:t>       $1.96 billion/y</a:t>
                      </a:r>
                      <a:endParaRPr lang="en-US" sz="2400" b="1" dirty="0">
                        <a:solidFill>
                          <a:sysClr val="windowText" lastClr="00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rgbClr val="008000"/>
                          </a:solidFill>
                        </a:rPr>
                        <a:t>   Cost Savings</a:t>
                      </a:r>
                      <a:endParaRPr lang="en-US" sz="2400" b="1" dirty="0">
                        <a:solidFill>
                          <a:srgbClr val="008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2400" b="1" dirty="0" smtClean="0">
                          <a:solidFill>
                            <a:srgbClr val="008000"/>
                          </a:solidFill>
                        </a:rPr>
                        <a:t>       $2.63 billion/y</a:t>
                      </a:r>
                      <a:endParaRPr lang="en-US" sz="2400" b="1" dirty="0">
                        <a:solidFill>
                          <a:srgbClr val="008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7625">
                <a:tc>
                  <a:txBody>
                    <a:bodyPr/>
                    <a:lstStyle/>
                    <a:p>
                      <a:r>
                        <a:rPr lang="en-US" sz="2400" b="1" dirty="0" smtClean="0">
                          <a:solidFill>
                            <a:srgbClr val="FF0000"/>
                          </a:solidFill>
                        </a:rPr>
                        <a:t>   Displaced</a:t>
                      </a:r>
                      <a:r>
                        <a:rPr lang="en-US" sz="2400" b="1" baseline="0" dirty="0" smtClean="0">
                          <a:solidFill>
                            <a:srgbClr val="FF0000"/>
                          </a:solidFill>
                        </a:rPr>
                        <a:t> OPEC oil imports</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400" b="1" dirty="0" smtClean="0">
                          <a:solidFill>
                            <a:srgbClr val="FF0000"/>
                          </a:solidFill>
                        </a:rPr>
                        <a:t>         67 %</a:t>
                      </a:r>
                      <a:endParaRPr lang="en-US" sz="2400" b="1" dirty="0">
                        <a:solidFill>
                          <a:srgbClr val="FF0000"/>
                        </a:solidFil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6842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title="Florida solar energy cente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a:xfrm>
            <a:off x="645458" y="1874522"/>
            <a:ext cx="7853084" cy="4450078"/>
          </a:xfrm>
          <a:prstGeom prst="rect">
            <a:avLst/>
          </a:prstGeom>
          <a:noFill/>
        </p:spPr>
      </p:pic>
      <p:sp>
        <p:nvSpPr>
          <p:cNvPr id="3" name="Subtitle 2"/>
          <p:cNvSpPr>
            <a:spLocks noGrp="1"/>
          </p:cNvSpPr>
          <p:nvPr>
            <p:ph type="subTitle" idx="1"/>
          </p:nvPr>
        </p:nvSpPr>
        <p:spPr>
          <a:xfrm>
            <a:off x="1371600" y="5486400"/>
            <a:ext cx="6400800" cy="762000"/>
          </a:xfrm>
        </p:spPr>
        <p:txBody>
          <a:bodyPr>
            <a:normAutofit fontScale="85000" lnSpcReduction="20000"/>
          </a:bodyPr>
          <a:lstStyle/>
          <a:p>
            <a:pPr>
              <a:spcBef>
                <a:spcPts val="300"/>
              </a:spcBef>
            </a:pPr>
            <a:r>
              <a:rPr lang="en-US" sz="2800" b="1" i="1" dirty="0" smtClean="0">
                <a:solidFill>
                  <a:schemeClr val="bg1"/>
                </a:solidFill>
                <a:effectLst>
                  <a:outerShdw blurRad="38100" dist="38100" dir="2700000" algn="tl">
                    <a:srgbClr val="000000">
                      <a:alpha val="43137"/>
                    </a:srgbClr>
                  </a:outerShdw>
                </a:effectLst>
              </a:rPr>
              <a:t>Stephen Barkaszi, PE</a:t>
            </a:r>
          </a:p>
          <a:p>
            <a:pPr>
              <a:spcBef>
                <a:spcPts val="300"/>
              </a:spcBef>
            </a:pPr>
            <a:r>
              <a:rPr lang="en-US" sz="2800" b="1" i="1" dirty="0" smtClean="0">
                <a:solidFill>
                  <a:schemeClr val="bg1"/>
                </a:solidFill>
                <a:effectLst>
                  <a:outerShdw blurRad="38100" dist="38100" dir="2700000" algn="tl">
                    <a:srgbClr val="000000">
                      <a:alpha val="43137"/>
                    </a:srgbClr>
                  </a:outerShdw>
                </a:effectLst>
              </a:rPr>
              <a:t>PV Systems Program Director</a:t>
            </a:r>
            <a:endParaRPr lang="en-US" sz="2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67256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b="1" dirty="0" smtClean="0">
                <a:solidFill>
                  <a:srgbClr val="0070C0"/>
                </a:solidFill>
              </a:rPr>
              <a:t>Solar Powering Your Community</a:t>
            </a:r>
            <a:endParaRPr lang="en-US" sz="4000" b="1" dirty="0">
              <a:solidFill>
                <a:srgbClr val="0070C0"/>
              </a:solidFill>
            </a:endParaRPr>
          </a:p>
        </p:txBody>
      </p:sp>
      <p:sp>
        <p:nvSpPr>
          <p:cNvPr id="3" name="Content Placeholder 2"/>
          <p:cNvSpPr>
            <a:spLocks noGrp="1"/>
          </p:cNvSpPr>
          <p:nvPr>
            <p:ph idx="1"/>
          </p:nvPr>
        </p:nvSpPr>
        <p:spPr>
          <a:xfrm>
            <a:off x="457200" y="2103437"/>
            <a:ext cx="8229600" cy="4525963"/>
          </a:xfrm>
        </p:spPr>
        <p:txBody>
          <a:bodyPr/>
          <a:lstStyle/>
          <a:p>
            <a:pPr marL="0" indent="0" algn="ctr">
              <a:buNone/>
            </a:pPr>
            <a:r>
              <a:rPr lang="en-US" dirty="0" smtClean="0">
                <a:solidFill>
                  <a:srgbClr val="0070C0"/>
                </a:solidFill>
              </a:rPr>
              <a:t>Casey </a:t>
            </a:r>
            <a:r>
              <a:rPr lang="en-US" dirty="0">
                <a:solidFill>
                  <a:srgbClr val="0070C0"/>
                </a:solidFill>
              </a:rPr>
              <a:t>J</a:t>
            </a:r>
            <a:r>
              <a:rPr lang="en-US" dirty="0" smtClean="0">
                <a:solidFill>
                  <a:srgbClr val="0070C0"/>
                </a:solidFill>
              </a:rPr>
              <a:t>ohnston</a:t>
            </a:r>
          </a:p>
          <a:p>
            <a:pPr marL="0" indent="0" algn="ctr">
              <a:buNone/>
            </a:pPr>
            <a:r>
              <a:rPr lang="en-US" dirty="0" smtClean="0">
                <a:solidFill>
                  <a:srgbClr val="0070C0"/>
                </a:solidFill>
              </a:rPr>
              <a:t>Director of Renewable Energy Programs</a:t>
            </a:r>
          </a:p>
          <a:p>
            <a:pPr marL="0" indent="0" algn="ctr">
              <a:buNone/>
            </a:pPr>
            <a:r>
              <a:rPr lang="en-US" dirty="0" smtClean="0">
                <a:solidFill>
                  <a:srgbClr val="0070C0"/>
                </a:solidFill>
              </a:rPr>
              <a:t>ICLEI – Local Governments for Sustainability</a:t>
            </a:r>
            <a:endParaRPr lang="en-US" dirty="0">
              <a:solidFill>
                <a:srgbClr val="0070C0"/>
              </a:solidFill>
            </a:endParaRPr>
          </a:p>
        </p:txBody>
      </p:sp>
    </p:spTree>
    <p:extLst>
      <p:ext uri="{BB962C8B-B14F-4D97-AF65-F5344CB8AC3E}">
        <p14:creationId xmlns:p14="http://schemas.microsoft.com/office/powerpoint/2010/main" val="22740312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fontScale="85000" lnSpcReduction="10000"/>
          </a:bodyPr>
          <a:lstStyle/>
          <a:p>
            <a:r>
              <a:rPr lang="en-US" b="1" dirty="0"/>
              <a:t>Solar Powering Your Community </a:t>
            </a:r>
            <a:r>
              <a:rPr lang="en-US" dirty="0"/>
              <a:t>Through Employee Group Purchasing</a:t>
            </a:r>
          </a:p>
        </p:txBody>
      </p:sp>
      <p:sp>
        <p:nvSpPr>
          <p:cNvPr id="3074" name="Rectangle 2"/>
          <p:cNvSpPr>
            <a:spLocks noGrp="1" noChangeArrowheads="1"/>
          </p:cNvSpPr>
          <p:nvPr>
            <p:ph type="title" idx="4294967295"/>
          </p:nvPr>
        </p:nvSpPr>
        <p:spPr>
          <a:xfrm>
            <a:off x="0" y="274638"/>
            <a:ext cx="8229600" cy="574675"/>
          </a:xfrm>
        </p:spPr>
        <p:txBody>
          <a:bodyPr>
            <a:normAutofit fontScale="90000"/>
          </a:bodyPr>
          <a:lstStyle/>
          <a:p>
            <a:pPr algn="ctr" eaLnBrk="1" hangingPunct="1"/>
            <a:r>
              <a:rPr lang="en-US" dirty="0" smtClean="0"/>
              <a:t/>
            </a:r>
            <a:br>
              <a:rPr lang="en-US" dirty="0" smtClean="0"/>
            </a:br>
            <a:r>
              <a:rPr lang="en-US" dirty="0" smtClean="0"/>
              <a:t> </a:t>
            </a:r>
          </a:p>
        </p:txBody>
      </p:sp>
      <p:sp>
        <p:nvSpPr>
          <p:cNvPr id="12" name="Rectangle 11"/>
          <p:cNvSpPr/>
          <p:nvPr/>
        </p:nvSpPr>
        <p:spPr>
          <a:xfrm>
            <a:off x="6013339" y="5376565"/>
            <a:ext cx="3511661" cy="1323439"/>
          </a:xfrm>
          <a:prstGeom prst="rect">
            <a:avLst/>
          </a:prstGeom>
        </p:spPr>
        <p:txBody>
          <a:bodyPr wrap="square">
            <a:spAutoFit/>
          </a:bodyPr>
          <a:lstStyle/>
          <a:p>
            <a:pPr defTabSz="457200" fontAlgn="base">
              <a:spcBef>
                <a:spcPct val="0"/>
              </a:spcBef>
              <a:spcAft>
                <a:spcPct val="0"/>
              </a:spcAft>
            </a:pPr>
            <a:r>
              <a:rPr lang="en-US" sz="2000" dirty="0" smtClean="0">
                <a:solidFill>
                  <a:srgbClr val="181300"/>
                </a:solidFill>
                <a:latin typeface="Gill Sans MT" pitchFamily="34" charset="0"/>
                <a:ea typeface="ＭＳ Ｐゴシック" charset="-128"/>
              </a:rPr>
              <a:t>Casey Johnston</a:t>
            </a:r>
          </a:p>
          <a:p>
            <a:pPr defTabSz="457200" fontAlgn="base">
              <a:spcBef>
                <a:spcPct val="0"/>
              </a:spcBef>
              <a:spcAft>
                <a:spcPct val="0"/>
              </a:spcAft>
            </a:pPr>
            <a:r>
              <a:rPr lang="en-US" sz="2000" dirty="0" smtClean="0">
                <a:solidFill>
                  <a:srgbClr val="181300"/>
                </a:solidFill>
                <a:latin typeface="Gill Sans MT" pitchFamily="34" charset="0"/>
                <a:ea typeface="ＭＳ Ｐゴシック" charset="-128"/>
              </a:rPr>
              <a:t>Renewable Energy Program ICLEI USA</a:t>
            </a:r>
          </a:p>
          <a:p>
            <a:pPr defTabSz="457200" fontAlgn="base">
              <a:spcBef>
                <a:spcPct val="0"/>
              </a:spcBef>
              <a:spcAft>
                <a:spcPct val="0"/>
              </a:spcAft>
            </a:pPr>
            <a:r>
              <a:rPr lang="en-US" sz="2000" dirty="0" smtClean="0">
                <a:solidFill>
                  <a:srgbClr val="181300"/>
                </a:solidFill>
                <a:latin typeface="Gill Sans MT" pitchFamily="34" charset="0"/>
                <a:ea typeface="ＭＳ Ｐゴシック" charset="-128"/>
              </a:rPr>
              <a:t>January 25</a:t>
            </a:r>
            <a:r>
              <a:rPr lang="en-US" sz="2000" baseline="30000" dirty="0" smtClean="0">
                <a:solidFill>
                  <a:srgbClr val="181300"/>
                </a:solidFill>
                <a:latin typeface="Gill Sans MT" pitchFamily="34" charset="0"/>
                <a:ea typeface="ＭＳ Ｐゴシック" charset="-128"/>
              </a:rPr>
              <a:t>th</a:t>
            </a:r>
            <a:r>
              <a:rPr lang="en-US" sz="2000" dirty="0" smtClean="0">
                <a:solidFill>
                  <a:srgbClr val="181300"/>
                </a:solidFill>
                <a:latin typeface="Gill Sans MT" pitchFamily="34" charset="0"/>
                <a:ea typeface="ＭＳ Ｐゴシック" charset="-128"/>
              </a:rPr>
              <a:t>, 2013</a:t>
            </a:r>
            <a:endParaRPr lang="en-US" sz="2000" dirty="0">
              <a:solidFill>
                <a:srgbClr val="181300"/>
              </a:solidFill>
              <a:latin typeface="Gill Sans MT" pitchFamily="34" charset="0"/>
              <a:ea typeface="ＭＳ Ｐゴシック" charset="-128"/>
            </a:endParaRPr>
          </a:p>
        </p:txBody>
      </p:sp>
      <p:sp>
        <p:nvSpPr>
          <p:cNvPr id="8" name="Rectangle 7"/>
          <p:cNvSpPr/>
          <p:nvPr/>
        </p:nvSpPr>
        <p:spPr bwMode="auto">
          <a:xfrm>
            <a:off x="2473960" y="5376564"/>
            <a:ext cx="3503819" cy="1200329"/>
          </a:xfrm>
          <a:prstGeom prst="rect">
            <a:avLst/>
          </a:prstGeom>
          <a:solidFill>
            <a:schemeClr val="bg1"/>
          </a:solidFill>
          <a:ln w="12700" cap="flat" cmpd="sng">
            <a:solidFill>
              <a:schemeClr val="bg1"/>
            </a:solidFill>
            <a:prstDash val="solid"/>
            <a:round/>
            <a:headEnd type="none" w="med" len="med"/>
            <a:tailEnd type="none" w="med" len="med"/>
          </a:ln>
          <a:effectLst/>
        </p:spPr>
        <p:txBody>
          <a:bodyPr rtlCol="0" anchor="ctr"/>
          <a:lstStyle/>
          <a:p>
            <a:pPr algn="ctr" defTabSz="457200" fontAlgn="base">
              <a:spcBef>
                <a:spcPct val="0"/>
              </a:spcBef>
              <a:spcAft>
                <a:spcPct val="0"/>
              </a:spcAft>
            </a:pPr>
            <a:endParaRPr lang="en-US">
              <a:solidFill>
                <a:srgbClr val="181300"/>
              </a:solidFill>
              <a:latin typeface="Arial" charset="0"/>
              <a:ea typeface="ＭＳ Ｐゴシック" charset="-128"/>
            </a:endParaRPr>
          </a:p>
        </p:txBody>
      </p:sp>
      <p:pic>
        <p:nvPicPr>
          <p:cNvPr id="14" name="Picture 4" descr="ICLEI" titl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3145" y="5562600"/>
            <a:ext cx="2313855" cy="910198"/>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6470116"/>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4506" y="60644"/>
            <a:ext cx="8164513" cy="1220787"/>
          </a:xfrm>
        </p:spPr>
        <p:txBody>
          <a:bodyPr/>
          <a:lstStyle/>
          <a:p>
            <a:pPr algn="ctr" eaLnBrk="1" hangingPunct="1"/>
            <a:r>
              <a:rPr lang="en-US" sz="4000" dirty="0" smtClean="0"/>
              <a:t>ICLEI’s Mission</a:t>
            </a:r>
          </a:p>
        </p:txBody>
      </p:sp>
      <p:pic>
        <p:nvPicPr>
          <p:cNvPr id="3075" name="Picture 4" descr="photos for environment" title="ICLEI mis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25" y="4175125"/>
            <a:ext cx="2725738"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1"/>
          <p:cNvSpPr>
            <a:spLocks noChangeArrowheads="1"/>
          </p:cNvSpPr>
          <p:nvPr/>
        </p:nvSpPr>
        <p:spPr bwMode="auto">
          <a:xfrm>
            <a:off x="1328738" y="1635125"/>
            <a:ext cx="671798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57200" fontAlgn="base">
              <a:spcBef>
                <a:spcPct val="0"/>
              </a:spcBef>
              <a:spcAft>
                <a:spcPct val="0"/>
              </a:spcAft>
            </a:pPr>
            <a:r>
              <a:rPr lang="en-US" sz="2400" dirty="0">
                <a:solidFill>
                  <a:srgbClr val="6B737B"/>
                </a:solidFill>
                <a:latin typeface="Arial" charset="0"/>
                <a:ea typeface="ＭＳ Ｐゴシック" charset="-128"/>
              </a:rPr>
              <a:t>Our mission is to build, serve, and drive a movement of local governments to advance deep </a:t>
            </a:r>
            <a:r>
              <a:rPr lang="en-US" sz="2400" b="1" i="1" dirty="0">
                <a:solidFill>
                  <a:srgbClr val="6B737B"/>
                </a:solidFill>
                <a:latin typeface="Arial" charset="0"/>
                <a:ea typeface="ＭＳ Ｐゴシック" charset="-128"/>
              </a:rPr>
              <a:t>reductions in greenhouse gas emissions</a:t>
            </a:r>
            <a:r>
              <a:rPr lang="en-US" sz="2400" dirty="0">
                <a:solidFill>
                  <a:srgbClr val="6B737B"/>
                </a:solidFill>
                <a:latin typeface="Arial" charset="0"/>
                <a:ea typeface="ＭＳ Ｐゴシック" charset="-128"/>
              </a:rPr>
              <a:t> and achieve tangible </a:t>
            </a:r>
            <a:r>
              <a:rPr lang="en-US" sz="2400" b="1" i="1" dirty="0">
                <a:solidFill>
                  <a:srgbClr val="6B737B"/>
                </a:solidFill>
                <a:latin typeface="Arial" charset="0"/>
                <a:ea typeface="ＭＳ Ｐゴシック" charset="-128"/>
              </a:rPr>
              <a:t>improvements in local sustainability</a:t>
            </a:r>
            <a:r>
              <a:rPr lang="en-US" sz="2400" dirty="0">
                <a:solidFill>
                  <a:srgbClr val="6B737B"/>
                </a:solidFill>
                <a:latin typeface="Arial" charset="0"/>
                <a:ea typeface="ＭＳ Ｐゴシック" charset="-128"/>
              </a:rPr>
              <a:t>. </a:t>
            </a:r>
          </a:p>
        </p:txBody>
      </p:sp>
      <p:pic>
        <p:nvPicPr>
          <p:cNvPr id="3078" name="Picture 30" descr="photos for environment" title="ICLEI mission"/>
          <p:cNvPicPr preferRelativeResize="0">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7775" y="4175125"/>
            <a:ext cx="27289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9" descr="photos for environment" title="ICLEI mission"/>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8888" y="4175125"/>
            <a:ext cx="409575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503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ChangeArrowheads="1"/>
          </p:cNvSpPr>
          <p:nvPr/>
        </p:nvSpPr>
        <p:spPr bwMode="auto">
          <a:xfrm>
            <a:off x="76200" y="1600200"/>
            <a:ext cx="5715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defTabSz="457200" fontAlgn="base">
              <a:spcBef>
                <a:spcPct val="20000"/>
              </a:spcBef>
              <a:spcAft>
                <a:spcPct val="0"/>
              </a:spcAft>
              <a:buClr>
                <a:srgbClr val="0000FF"/>
              </a:buClr>
            </a:pPr>
            <a:r>
              <a:rPr lang="en-US" sz="2800" dirty="0">
                <a:solidFill>
                  <a:srgbClr val="6B737B"/>
                </a:solidFill>
                <a:latin typeface="Gill Sans MT" pitchFamily="34" charset="0"/>
                <a:ea typeface="ＭＳ Ｐゴシック" charset="-128"/>
              </a:rPr>
              <a:t>Basic Member Resources:</a:t>
            </a:r>
          </a:p>
          <a:p>
            <a:pPr marL="1143000" lvl="2" indent="-228600" defTabSz="457200" fontAlgn="base">
              <a:lnSpc>
                <a:spcPct val="90000"/>
              </a:lnSpc>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Tools and Programs</a:t>
            </a:r>
          </a:p>
          <a:p>
            <a:pPr marL="1143000" lvl="2" indent="-228600" defTabSz="457200" fontAlgn="base">
              <a:lnSpc>
                <a:spcPct val="90000"/>
              </a:lnSpc>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Ad hoc technical support</a:t>
            </a:r>
          </a:p>
          <a:p>
            <a:pPr marL="1143000" lvl="2" indent="-228600" defTabSz="457200" fontAlgn="base">
              <a:lnSpc>
                <a:spcPct val="90000"/>
              </a:lnSpc>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Communications/Media Support</a:t>
            </a:r>
          </a:p>
          <a:p>
            <a:pPr marL="1143000" lvl="2" indent="-228600" defTabSz="457200" fontAlgn="base">
              <a:lnSpc>
                <a:spcPct val="90000"/>
              </a:lnSpc>
              <a:spcBef>
                <a:spcPct val="20000"/>
              </a:spcBef>
              <a:spcAft>
                <a:spcPct val="0"/>
              </a:spcAft>
              <a:buClr>
                <a:srgbClr val="0000FF"/>
              </a:buClr>
              <a:buFontTx/>
              <a:buChar char="•"/>
            </a:pPr>
            <a:r>
              <a:rPr lang="en-US" sz="2000" dirty="0" smtClean="0">
                <a:solidFill>
                  <a:srgbClr val="6B737B"/>
                </a:solidFill>
                <a:latin typeface="Gill Sans MT" pitchFamily="34" charset="0"/>
                <a:ea typeface="ＭＳ Ｐゴシック" charset="-128"/>
              </a:rPr>
              <a:t>Recognition</a:t>
            </a:r>
          </a:p>
          <a:p>
            <a:pPr lvl="2" defTabSz="457200" fontAlgn="base">
              <a:lnSpc>
                <a:spcPct val="90000"/>
              </a:lnSpc>
              <a:spcBef>
                <a:spcPct val="20000"/>
              </a:spcBef>
              <a:spcAft>
                <a:spcPct val="0"/>
              </a:spcAft>
              <a:buClr>
                <a:srgbClr val="0000FF"/>
              </a:buClr>
            </a:pPr>
            <a:endParaRPr lang="en-US" sz="2000" dirty="0">
              <a:solidFill>
                <a:srgbClr val="6B737B"/>
              </a:solidFill>
              <a:latin typeface="Gill Sans MT" pitchFamily="34" charset="0"/>
              <a:ea typeface="ＭＳ Ｐゴシック" charset="-128"/>
            </a:endParaRPr>
          </a:p>
          <a:p>
            <a:pPr lvl="1" defTabSz="457200" fontAlgn="base">
              <a:spcBef>
                <a:spcPct val="20000"/>
              </a:spcBef>
              <a:spcAft>
                <a:spcPct val="0"/>
              </a:spcAft>
              <a:buClr>
                <a:srgbClr val="0000FF"/>
              </a:buClr>
            </a:pPr>
            <a:r>
              <a:rPr lang="en-US" sz="2800" dirty="0">
                <a:solidFill>
                  <a:srgbClr val="6B737B"/>
                </a:solidFill>
                <a:latin typeface="Gill Sans MT" pitchFamily="34" charset="0"/>
                <a:ea typeface="ＭＳ Ｐゴシック" charset="-128"/>
              </a:rPr>
              <a:t>Training and Consulting Services</a:t>
            </a:r>
          </a:p>
          <a:p>
            <a:pPr marL="1143000" lvl="2" indent="-228600" defTabSz="457200" fontAlgn="base">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GHG Inventories</a:t>
            </a:r>
          </a:p>
          <a:p>
            <a:pPr marL="1143000" lvl="2" indent="-228600" defTabSz="457200" fontAlgn="base">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Climate Action Planning</a:t>
            </a:r>
          </a:p>
          <a:p>
            <a:pPr marL="1143000" lvl="2" indent="-228600" defTabSz="457200" fontAlgn="base">
              <a:spcBef>
                <a:spcPct val="20000"/>
              </a:spcBef>
              <a:spcAft>
                <a:spcPct val="0"/>
              </a:spcAft>
              <a:buClr>
                <a:srgbClr val="0000FF"/>
              </a:buClr>
              <a:buFontTx/>
              <a:buChar char="•"/>
            </a:pPr>
            <a:r>
              <a:rPr lang="en-US" sz="2000" dirty="0">
                <a:solidFill>
                  <a:srgbClr val="6B737B"/>
                </a:solidFill>
                <a:latin typeface="Gill Sans MT" pitchFamily="34" charset="0"/>
                <a:ea typeface="ＭＳ Ｐゴシック" charset="-128"/>
              </a:rPr>
              <a:t>Sustainability </a:t>
            </a:r>
            <a:r>
              <a:rPr lang="en-US" sz="2000" dirty="0" smtClean="0">
                <a:solidFill>
                  <a:srgbClr val="6B737B"/>
                </a:solidFill>
                <a:latin typeface="Gill Sans MT" pitchFamily="34" charset="0"/>
                <a:ea typeface="ＭＳ Ｐゴシック" charset="-128"/>
              </a:rPr>
              <a:t>Planning</a:t>
            </a:r>
          </a:p>
          <a:p>
            <a:pPr marL="1143000" lvl="2" indent="-228600" defTabSz="457200" fontAlgn="base">
              <a:spcBef>
                <a:spcPct val="20000"/>
              </a:spcBef>
              <a:spcAft>
                <a:spcPct val="0"/>
              </a:spcAft>
              <a:buClr>
                <a:srgbClr val="0000FF"/>
              </a:buClr>
              <a:buFontTx/>
              <a:buChar char="•"/>
            </a:pPr>
            <a:r>
              <a:rPr lang="en-US" sz="2000" dirty="0" smtClean="0">
                <a:solidFill>
                  <a:srgbClr val="6B737B"/>
                </a:solidFill>
                <a:latin typeface="Gill Sans MT" pitchFamily="34" charset="0"/>
                <a:ea typeface="ＭＳ Ｐゴシック" charset="-128"/>
              </a:rPr>
              <a:t>Training and TA for Solar</a:t>
            </a:r>
          </a:p>
          <a:p>
            <a:pPr lvl="1" defTabSz="457200" fontAlgn="base">
              <a:spcBef>
                <a:spcPct val="20000"/>
              </a:spcBef>
              <a:spcAft>
                <a:spcPct val="0"/>
              </a:spcAft>
              <a:buClr>
                <a:srgbClr val="0000FF"/>
              </a:buClr>
            </a:pPr>
            <a:endParaRPr lang="en-US" sz="2000" dirty="0" smtClean="0">
              <a:solidFill>
                <a:srgbClr val="6B737B"/>
              </a:solidFill>
              <a:latin typeface="Gill Sans MT" pitchFamily="34" charset="0"/>
              <a:ea typeface="ＭＳ Ｐゴシック" charset="-128"/>
            </a:endParaRPr>
          </a:p>
          <a:p>
            <a:pPr marL="1143000" lvl="2" indent="-228600" defTabSz="457200" fontAlgn="base">
              <a:spcBef>
                <a:spcPct val="20000"/>
              </a:spcBef>
              <a:spcAft>
                <a:spcPct val="0"/>
              </a:spcAft>
              <a:buClr>
                <a:srgbClr val="0000FF"/>
              </a:buClr>
              <a:buFontTx/>
              <a:buChar char="•"/>
            </a:pPr>
            <a:endParaRPr lang="en-US" sz="2400" dirty="0">
              <a:solidFill>
                <a:srgbClr val="6B737B"/>
              </a:solidFill>
              <a:latin typeface="Gill Sans MT" pitchFamily="34" charset="0"/>
              <a:ea typeface="ＭＳ Ｐゴシック" charset="-128"/>
            </a:endParaRPr>
          </a:p>
        </p:txBody>
      </p:sp>
      <p:pic>
        <p:nvPicPr>
          <p:cNvPr id="7171" name="Picture 3" descr="human network" title="Traini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1828800"/>
            <a:ext cx="27670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a:noFill/>
        </p:spPr>
        <p:txBody>
          <a:bodyPr/>
          <a:lstStyle/>
          <a:p>
            <a:pPr algn="ctr" eaLnBrk="1" hangingPunct="1"/>
            <a:r>
              <a:rPr lang="en-GB" sz="4000" b="1" dirty="0" smtClean="0"/>
              <a:t>ICLEI USA Services</a:t>
            </a:r>
            <a:endParaRPr lang="en-US" sz="4000" b="1" dirty="0" smtClean="0"/>
          </a:p>
        </p:txBody>
      </p:sp>
    </p:spTree>
    <p:extLst>
      <p:ext uri="{BB962C8B-B14F-4D97-AF65-F5344CB8AC3E}">
        <p14:creationId xmlns:p14="http://schemas.microsoft.com/office/powerpoint/2010/main" val="536749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3600" dirty="0" smtClean="0">
                <a:solidFill>
                  <a:srgbClr val="181300"/>
                </a:solidFill>
              </a:rPr>
              <a:t>SunShot Solar Outreach Partnership</a:t>
            </a:r>
            <a:endParaRPr lang="en-US" sz="3600" dirty="0"/>
          </a:p>
        </p:txBody>
      </p:sp>
      <p:sp>
        <p:nvSpPr>
          <p:cNvPr id="6" name="Text Placeholder 1"/>
          <p:cNvSpPr>
            <a:spLocks noGrp="1"/>
          </p:cNvSpPr>
          <p:nvPr>
            <p:ph type="body" sz="quarter" idx="11"/>
          </p:nvPr>
        </p:nvSpPr>
        <p:spPr>
          <a:xfrm>
            <a:off x="473598" y="4704182"/>
            <a:ext cx="8261350" cy="1212523"/>
          </a:xfrm>
        </p:spPr>
        <p:txBody>
          <a:bodyPr/>
          <a:lstStyle/>
          <a:p>
            <a:pPr marL="0" indent="0" algn="just">
              <a:buNone/>
            </a:pPr>
            <a:r>
              <a:rPr lang="en-US" sz="2200" dirty="0" smtClean="0">
                <a:solidFill>
                  <a:schemeClr val="tx2">
                    <a:lumMod val="75000"/>
                  </a:schemeClr>
                </a:solidFill>
              </a:rPr>
              <a:t>The </a:t>
            </a:r>
            <a:r>
              <a:rPr lang="en-US" sz="2200" dirty="0" err="1" smtClean="0">
                <a:solidFill>
                  <a:schemeClr val="tx2">
                    <a:lumMod val="75000"/>
                  </a:schemeClr>
                </a:solidFill>
              </a:rPr>
              <a:t>SunShot</a:t>
            </a:r>
            <a:r>
              <a:rPr lang="en-US" sz="2200" dirty="0" smtClean="0">
                <a:solidFill>
                  <a:schemeClr val="tx2">
                    <a:lumMod val="75000"/>
                  </a:schemeClr>
                </a:solidFill>
              </a:rPr>
              <a:t> Solar Outreach Partnership (</a:t>
            </a:r>
            <a:r>
              <a:rPr lang="en-US" sz="2200" dirty="0" err="1" smtClean="0">
                <a:solidFill>
                  <a:schemeClr val="tx2">
                    <a:lumMod val="75000"/>
                  </a:schemeClr>
                </a:solidFill>
              </a:rPr>
              <a:t>SolarOPs</a:t>
            </a:r>
            <a:r>
              <a:rPr lang="en-US" sz="2200" dirty="0" smtClean="0">
                <a:solidFill>
                  <a:schemeClr val="tx2">
                    <a:lumMod val="75000"/>
                  </a:schemeClr>
                </a:solidFill>
              </a:rPr>
              <a:t>) is a U.S. Department of Energy (DOE) program designed to increase the use and integration of solar energy in communities across the US.</a:t>
            </a:r>
          </a:p>
          <a:p>
            <a:pPr algn="just"/>
            <a:endParaRPr lang="en-US" sz="1200" dirty="0">
              <a:solidFill>
                <a:schemeClr val="tx2">
                  <a:lumMod val="75000"/>
                </a:schemeClr>
              </a:solidFill>
            </a:endParaRPr>
          </a:p>
        </p:txBody>
      </p:sp>
      <p:pic>
        <p:nvPicPr>
          <p:cNvPr id="2050" name="Picture 2" descr="logos" title="sunshot solar outreach partnerships"/>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3156" y="1215615"/>
            <a:ext cx="8380537" cy="3178824"/>
          </a:xfrm>
          <a:prstGeom prst="rect">
            <a:avLst/>
          </a:prstGeom>
          <a:noFill/>
        </p:spPr>
      </p:pic>
      <p:pic>
        <p:nvPicPr>
          <p:cNvPr id="7" name="Picture 4" descr="ICLEI" title="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840919"/>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p:nvPr/>
        </p:nvSpPr>
        <p:spPr>
          <a:xfrm>
            <a:off x="2209799" y="5029200"/>
            <a:ext cx="1752600" cy="1028699"/>
          </a:xfrm>
          <a:prstGeom prst="rect">
            <a:avLst/>
          </a:prstGeom>
          <a:blipFill>
            <a:blip r:embed="rId3" cstate="email">
              <a:extLst>
                <a:ext uri="{28A0092B-C50C-407E-A947-70E740481C1C}">
                  <a14:useLocalDpi xmlns:a14="http://schemas.microsoft.com/office/drawing/2010/main"/>
                </a:ext>
              </a:extLst>
            </a:blip>
            <a:stretch>
              <a:fillRect/>
            </a:stretch>
          </a:blipFill>
        </p:spPr>
      </p:sp>
      <p:grpSp>
        <p:nvGrpSpPr>
          <p:cNvPr id="286" name="Shape 286" descr="diagram" title="solar portal"/>
          <p:cNvGrpSpPr/>
          <p:nvPr/>
        </p:nvGrpSpPr>
        <p:grpSpPr>
          <a:xfrm>
            <a:off x="609600" y="1676400"/>
            <a:ext cx="5105400" cy="4267200"/>
            <a:chOff x="0" y="0"/>
            <a:chExt cx="2147483646" cy="2147483647"/>
          </a:xfrm>
        </p:grpSpPr>
        <p:grpSp>
          <p:nvGrpSpPr>
            <p:cNvPr id="287" name="Shape 287"/>
            <p:cNvGrpSpPr/>
            <p:nvPr/>
          </p:nvGrpSpPr>
          <p:grpSpPr>
            <a:xfrm>
              <a:off x="0" y="498522954"/>
              <a:ext cx="726511882" cy="920350205"/>
              <a:chOff x="0" y="0"/>
              <a:chExt cx="2147483647" cy="2147483647"/>
            </a:xfrm>
          </p:grpSpPr>
          <p:sp>
            <p:nvSpPr>
              <p:cNvPr id="288" name="Shape 288"/>
              <p:cNvSpPr/>
              <p:nvPr/>
            </p:nvSpPr>
            <p:spPr>
              <a:xfrm>
                <a:off x="0" y="626349554"/>
                <a:ext cx="2147483647" cy="1521134092"/>
              </a:xfrm>
              <a:prstGeom prst="rect">
                <a:avLst/>
              </a:prstGeom>
              <a:blipFill>
                <a:blip r:embed="rId4" cstate="email">
                  <a:extLst>
                    <a:ext uri="{28A0092B-C50C-407E-A947-70E740481C1C}">
                      <a14:useLocalDpi xmlns:a14="http://schemas.microsoft.com/office/drawing/2010/main"/>
                    </a:ext>
                  </a:extLst>
                </a:blip>
                <a:stretch>
                  <a:fillRect/>
                </a:stretch>
              </a:blipFill>
            </p:spPr>
          </p:sp>
          <p:sp>
            <p:nvSpPr>
              <p:cNvPr id="289" name="Shape 289"/>
              <p:cNvSpPr/>
              <p:nvPr/>
            </p:nvSpPr>
            <p:spPr>
              <a:xfrm>
                <a:off x="257133584" y="0"/>
                <a:ext cx="1633217742" cy="686678029"/>
              </a:xfrm>
              <a:prstGeom prst="rect">
                <a:avLst/>
              </a:prstGeom>
              <a:noFill/>
              <a:ln>
                <a:noFill/>
              </a:ln>
            </p:spPr>
            <p:txBody>
              <a:bodyPr lIns="91425" tIns="45700" rIns="91425" bIns="45700" anchor="t" anchorCtr="0">
                <a:spAutoFit/>
              </a:bodyPr>
              <a:lstStyle/>
              <a:p>
                <a:pPr algn="ctr" defTabSz="457200" fontAlgn="base">
                  <a:spcBef>
                    <a:spcPct val="0"/>
                  </a:spcBef>
                  <a:spcAft>
                    <a:spcPct val="0"/>
                  </a:spcAft>
                  <a:buSzPct val="25000"/>
                  <a:buFont typeface="Arial"/>
                  <a:buNone/>
                </a:pPr>
                <a:r>
                  <a:rPr lang="x-none" sz="1600" b="1">
                    <a:solidFill>
                      <a:srgbClr val="181300"/>
                    </a:solidFill>
                    <a:latin typeface="Arial"/>
                    <a:ea typeface="Arial"/>
                    <a:cs typeface="Arial"/>
                    <a:sym typeface="Arial"/>
                  </a:rPr>
                  <a:t>Solar30.org</a:t>
                </a:r>
              </a:p>
              <a:p>
                <a:pPr algn="ctr" defTabSz="457200" fontAlgn="base">
                  <a:spcBef>
                    <a:spcPct val="0"/>
                  </a:spcBef>
                  <a:spcAft>
                    <a:spcPct val="0"/>
                  </a:spcAft>
                  <a:buSzPct val="25000"/>
                  <a:buFont typeface="Arial"/>
                  <a:buNone/>
                </a:pPr>
                <a:r>
                  <a:rPr lang="x-none" sz="1600" b="1">
                    <a:solidFill>
                      <a:srgbClr val="181300"/>
                    </a:solidFill>
                    <a:latin typeface="Arial"/>
                    <a:ea typeface="Arial"/>
                    <a:cs typeface="Arial"/>
                    <a:sym typeface="Arial"/>
                  </a:rPr>
                  <a:t>Portal</a:t>
                </a:r>
              </a:p>
            </p:txBody>
          </p:sp>
        </p:grpSp>
        <p:cxnSp>
          <p:nvCxnSpPr>
            <p:cNvPr id="290" name="Shape 290"/>
            <p:cNvCxnSpPr/>
            <p:nvPr/>
          </p:nvCxnSpPr>
          <p:spPr>
            <a:xfrm>
              <a:off x="673091917" y="997045962"/>
              <a:ext cx="1121819798" cy="268435455"/>
            </a:xfrm>
            <a:prstGeom prst="straightConnector1">
              <a:avLst/>
            </a:prstGeom>
            <a:noFill/>
            <a:ln w="25400" cap="rnd">
              <a:solidFill>
                <a:srgbClr val="C3D69B"/>
              </a:solidFill>
              <a:prstDash val="solid"/>
              <a:miter/>
              <a:headEnd type="none" w="med" len="med"/>
              <a:tailEnd type="none" w="med" len="med"/>
            </a:ln>
          </p:spPr>
        </p:cxnSp>
        <p:cxnSp>
          <p:nvCxnSpPr>
            <p:cNvPr id="291" name="Shape 291"/>
            <p:cNvCxnSpPr/>
            <p:nvPr/>
          </p:nvCxnSpPr>
          <p:spPr>
            <a:xfrm rot="10800000" flipH="1">
              <a:off x="673091917" y="63913198"/>
              <a:ext cx="592294365" cy="933132764"/>
            </a:xfrm>
            <a:prstGeom prst="straightConnector1">
              <a:avLst/>
            </a:prstGeom>
            <a:noFill/>
            <a:ln w="25400" cap="rnd">
              <a:solidFill>
                <a:srgbClr val="C3D69B"/>
              </a:solidFill>
              <a:prstDash val="solid"/>
              <a:miter/>
              <a:headEnd type="none" w="med" len="med"/>
              <a:tailEnd type="none" w="med" len="med"/>
            </a:ln>
          </p:spPr>
        </p:cxnSp>
        <p:cxnSp>
          <p:nvCxnSpPr>
            <p:cNvPr id="292" name="Shape 292"/>
            <p:cNvCxnSpPr/>
            <p:nvPr/>
          </p:nvCxnSpPr>
          <p:spPr>
            <a:xfrm rot="10800000" flipH="1">
              <a:off x="673091917" y="613566743"/>
              <a:ext cx="1057715793" cy="383479218"/>
            </a:xfrm>
            <a:prstGeom prst="straightConnector1">
              <a:avLst/>
            </a:prstGeom>
            <a:noFill/>
            <a:ln w="25400" cap="rnd">
              <a:solidFill>
                <a:srgbClr val="C3D69B"/>
              </a:solidFill>
              <a:prstDash val="solid"/>
              <a:miter/>
              <a:headEnd type="none" w="med" len="med"/>
              <a:tailEnd type="none" w="med" len="med"/>
            </a:ln>
          </p:spPr>
        </p:cxnSp>
        <p:cxnSp>
          <p:nvCxnSpPr>
            <p:cNvPr id="293" name="Shape 293"/>
            <p:cNvCxnSpPr/>
            <p:nvPr/>
          </p:nvCxnSpPr>
          <p:spPr>
            <a:xfrm>
              <a:off x="673091917" y="997045962"/>
              <a:ext cx="1121819798" cy="843654240"/>
            </a:xfrm>
            <a:prstGeom prst="straightConnector1">
              <a:avLst/>
            </a:prstGeom>
            <a:noFill/>
            <a:ln w="25400" cap="rnd">
              <a:solidFill>
                <a:srgbClr val="C3D69B"/>
              </a:solidFill>
              <a:prstDash val="solid"/>
              <a:miter/>
              <a:headEnd type="none" w="med" len="med"/>
              <a:tailEnd type="none" w="med" len="med"/>
            </a:ln>
          </p:spPr>
        </p:cxnSp>
        <p:cxnSp>
          <p:nvCxnSpPr>
            <p:cNvPr id="294" name="Shape 294"/>
            <p:cNvCxnSpPr/>
            <p:nvPr/>
          </p:nvCxnSpPr>
          <p:spPr>
            <a:xfrm>
              <a:off x="673091917" y="997045962"/>
              <a:ext cx="1025663790" cy="1150437684"/>
            </a:xfrm>
            <a:prstGeom prst="straightConnector1">
              <a:avLst/>
            </a:prstGeom>
            <a:noFill/>
            <a:ln w="25400" cap="rnd">
              <a:solidFill>
                <a:srgbClr val="C3D69B"/>
              </a:solidFill>
              <a:prstDash val="solid"/>
              <a:miter/>
              <a:headEnd type="none" w="med" len="med"/>
              <a:tailEnd type="none" w="med" len="med"/>
            </a:ln>
          </p:spPr>
        </p:cxnSp>
        <p:cxnSp>
          <p:nvCxnSpPr>
            <p:cNvPr id="295" name="Shape 295"/>
            <p:cNvCxnSpPr/>
            <p:nvPr/>
          </p:nvCxnSpPr>
          <p:spPr>
            <a:xfrm>
              <a:off x="673091917" y="997045962"/>
              <a:ext cx="1121819798" cy="575218842"/>
            </a:xfrm>
            <a:prstGeom prst="straightConnector1">
              <a:avLst/>
            </a:prstGeom>
            <a:noFill/>
            <a:ln w="25400" cap="rnd">
              <a:solidFill>
                <a:srgbClr val="C3D69B"/>
              </a:solidFill>
              <a:prstDash val="solid"/>
              <a:miter/>
              <a:headEnd type="none" w="med" len="med"/>
              <a:tailEnd type="none" w="med" len="med"/>
            </a:ln>
          </p:spPr>
        </p:cxnSp>
        <p:cxnSp>
          <p:nvCxnSpPr>
            <p:cNvPr id="296" name="Shape 296"/>
            <p:cNvCxnSpPr/>
            <p:nvPr/>
          </p:nvCxnSpPr>
          <p:spPr>
            <a:xfrm rot="10800000" flipH="1">
              <a:off x="673091917" y="920350123"/>
              <a:ext cx="1121819798" cy="76695839"/>
            </a:xfrm>
            <a:prstGeom prst="straightConnector1">
              <a:avLst/>
            </a:prstGeom>
            <a:noFill/>
            <a:ln w="25400" cap="rnd">
              <a:solidFill>
                <a:srgbClr val="C3D69B"/>
              </a:solidFill>
              <a:prstDash val="solid"/>
              <a:miter/>
              <a:headEnd type="none" w="med" len="med"/>
              <a:tailEnd type="none" w="med" len="med"/>
            </a:ln>
          </p:spPr>
        </p:cxnSp>
        <p:cxnSp>
          <p:nvCxnSpPr>
            <p:cNvPr id="297" name="Shape 297"/>
            <p:cNvCxnSpPr/>
            <p:nvPr/>
          </p:nvCxnSpPr>
          <p:spPr>
            <a:xfrm rot="10800000" flipH="1">
              <a:off x="673091917" y="38347930"/>
              <a:ext cx="993611885" cy="958698031"/>
            </a:xfrm>
            <a:prstGeom prst="straightConnector1">
              <a:avLst/>
            </a:prstGeom>
            <a:noFill/>
            <a:ln w="25400" cap="rnd">
              <a:solidFill>
                <a:srgbClr val="C3D69B"/>
              </a:solidFill>
              <a:prstDash val="solid"/>
              <a:miter/>
              <a:headEnd type="none" w="med" len="med"/>
              <a:tailEnd type="none" w="med" len="med"/>
            </a:ln>
          </p:spPr>
        </p:cxnSp>
        <p:cxnSp>
          <p:nvCxnSpPr>
            <p:cNvPr id="298" name="Shape 298"/>
            <p:cNvCxnSpPr/>
            <p:nvPr/>
          </p:nvCxnSpPr>
          <p:spPr>
            <a:xfrm rot="10800000" flipH="1">
              <a:off x="673091917" y="0"/>
              <a:ext cx="1474391729" cy="997045962"/>
            </a:xfrm>
            <a:prstGeom prst="straightConnector1">
              <a:avLst/>
            </a:prstGeom>
            <a:noFill/>
            <a:ln w="25400" cap="rnd">
              <a:solidFill>
                <a:srgbClr val="C3D69B"/>
              </a:solidFill>
              <a:prstDash val="solid"/>
              <a:miter/>
              <a:headEnd type="none" w="med" len="med"/>
              <a:tailEnd type="none" w="med" len="med"/>
            </a:ln>
          </p:spPr>
        </p:cxnSp>
      </p:grpSp>
      <p:sp>
        <p:nvSpPr>
          <p:cNvPr id="299" name="Shape 299"/>
          <p:cNvSpPr txBox="1">
            <a:spLocks noGrp="1"/>
          </p:cNvSpPr>
          <p:nvPr>
            <p:ph type="title"/>
          </p:nvPr>
        </p:nvSpPr>
        <p:spPr>
          <a:xfrm>
            <a:off x="457200" y="228600"/>
            <a:ext cx="8229600" cy="707846"/>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None/>
            </a:pPr>
            <a:r>
              <a:rPr lang="x-none" sz="4000" i="0" u="none" strike="noStrike" cap="none" baseline="0" smtClean="0">
                <a:solidFill>
                  <a:schemeClr val="dk1"/>
                </a:solidFill>
                <a:latin typeface="Gill Sans MT" pitchFamily="34" charset="0"/>
                <a:ea typeface="Arial"/>
                <a:cs typeface="Arial"/>
                <a:sym typeface="Arial"/>
              </a:rPr>
              <a:t>Solar</a:t>
            </a:r>
            <a:r>
              <a:rPr lang="en-US" sz="4000" i="0" u="none" strike="noStrike" cap="none" baseline="0" dirty="0" smtClean="0">
                <a:solidFill>
                  <a:schemeClr val="dk1"/>
                </a:solidFill>
                <a:latin typeface="Gill Sans MT" pitchFamily="34" charset="0"/>
                <a:ea typeface="Arial"/>
                <a:cs typeface="Arial"/>
                <a:sym typeface="Arial"/>
              </a:rPr>
              <a:t> </a:t>
            </a:r>
            <a:r>
              <a:rPr lang="x-none" sz="4000" i="0" u="none" strike="noStrike" cap="none" baseline="0" smtClean="0">
                <a:solidFill>
                  <a:schemeClr val="dk1"/>
                </a:solidFill>
                <a:latin typeface="Gill Sans MT" pitchFamily="34" charset="0"/>
                <a:ea typeface="Arial"/>
                <a:cs typeface="Arial"/>
                <a:sym typeface="Arial"/>
              </a:rPr>
              <a:t>3.0</a:t>
            </a:r>
            <a:endParaRPr lang="x-none" sz="4000" i="0" u="none" strike="noStrike" cap="none" baseline="0">
              <a:solidFill>
                <a:schemeClr val="dk1"/>
              </a:solidFill>
              <a:latin typeface="Gill Sans MT" pitchFamily="34" charset="0"/>
              <a:ea typeface="Arial"/>
              <a:cs typeface="Arial"/>
              <a:sym typeface="Arial"/>
            </a:endParaRPr>
          </a:p>
        </p:txBody>
      </p:sp>
      <p:sp>
        <p:nvSpPr>
          <p:cNvPr id="300" name="Shape 300" descr="for solar 3" title="Text Boxes"/>
          <p:cNvSpPr/>
          <p:nvPr/>
        </p:nvSpPr>
        <p:spPr>
          <a:xfrm>
            <a:off x="2286000" y="3937000"/>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Cities</a:t>
            </a:r>
          </a:p>
        </p:txBody>
      </p:sp>
      <p:sp>
        <p:nvSpPr>
          <p:cNvPr id="301" name="Shape 301" descr="for solar 3" title="Text Boxes"/>
          <p:cNvSpPr/>
          <p:nvPr/>
        </p:nvSpPr>
        <p:spPr>
          <a:xfrm>
            <a:off x="4495800" y="5165725"/>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Code Officials</a:t>
            </a:r>
          </a:p>
        </p:txBody>
      </p:sp>
      <p:sp>
        <p:nvSpPr>
          <p:cNvPr id="302" name="Shape 302" descr="for solar 3" title="Text Boxes"/>
          <p:cNvSpPr/>
          <p:nvPr/>
        </p:nvSpPr>
        <p:spPr>
          <a:xfrm>
            <a:off x="4495800" y="4541837"/>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Building Inspectors</a:t>
            </a:r>
          </a:p>
        </p:txBody>
      </p:sp>
      <p:sp>
        <p:nvSpPr>
          <p:cNvPr id="303" name="Shape 303" descr="for solar 3" title="Text Boxes"/>
          <p:cNvSpPr/>
          <p:nvPr/>
        </p:nvSpPr>
        <p:spPr>
          <a:xfrm>
            <a:off x="4495800" y="3292475"/>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PV Installers</a:t>
            </a:r>
          </a:p>
        </p:txBody>
      </p:sp>
      <p:sp>
        <p:nvSpPr>
          <p:cNvPr id="304" name="Shape 304" descr="for solar 3" title="Text Boxes"/>
          <p:cNvSpPr/>
          <p:nvPr/>
        </p:nvSpPr>
        <p:spPr>
          <a:xfrm>
            <a:off x="4495800" y="2667000"/>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PV Developers</a:t>
            </a:r>
          </a:p>
        </p:txBody>
      </p:sp>
      <p:sp>
        <p:nvSpPr>
          <p:cNvPr id="305" name="Shape 305" descr="for solar 3" title="Text Boxes"/>
          <p:cNvSpPr/>
          <p:nvPr/>
        </p:nvSpPr>
        <p:spPr>
          <a:xfrm>
            <a:off x="4495800" y="5791200"/>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Utilities</a:t>
            </a:r>
          </a:p>
        </p:txBody>
      </p:sp>
      <p:sp>
        <p:nvSpPr>
          <p:cNvPr id="306" name="Shape 306" descr="for solar 3" title="Text Boxes"/>
          <p:cNvSpPr/>
          <p:nvPr/>
        </p:nvSpPr>
        <p:spPr>
          <a:xfrm>
            <a:off x="2286000" y="2667000"/>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States</a:t>
            </a:r>
          </a:p>
        </p:txBody>
      </p:sp>
      <p:sp>
        <p:nvSpPr>
          <p:cNvPr id="307" name="Shape 307"/>
          <p:cNvSpPr/>
          <p:nvPr/>
        </p:nvSpPr>
        <p:spPr>
          <a:xfrm rot="10800000" flipH="1">
            <a:off x="457200" y="1905000"/>
            <a:ext cx="8305799" cy="228599"/>
          </a:xfrm>
          <a:custGeom>
            <a:avLst/>
            <a:gdLst/>
            <a:ahLst/>
            <a:cxnLst/>
            <a:rect l="0" t="0" r="0" b="0"/>
            <a:pathLst>
              <a:path w="8305800" h="114300" extrusionOk="0">
                <a:moveTo>
                  <a:pt x="0" y="114300"/>
                </a:moveTo>
                <a:cubicBezTo>
                  <a:pt x="0" y="51174"/>
                  <a:pt x="1859317" y="0"/>
                  <a:pt x="4152900" y="0"/>
                </a:cubicBezTo>
                <a:cubicBezTo>
                  <a:pt x="6446483" y="0"/>
                  <a:pt x="8305800" y="51174"/>
                  <a:pt x="8305800" y="114300"/>
                </a:cubicBezTo>
                <a:lnTo>
                  <a:pt x="8248650" y="114300"/>
                </a:lnTo>
                <a:cubicBezTo>
                  <a:pt x="8248650" y="82737"/>
                  <a:pt x="6414920" y="57150"/>
                  <a:pt x="4152900" y="57150"/>
                </a:cubicBezTo>
                <a:cubicBezTo>
                  <a:pt x="1890880" y="57150"/>
                  <a:pt x="57150" y="82737"/>
                  <a:pt x="57150" y="114300"/>
                </a:cubicBezTo>
                <a:lnTo>
                  <a:pt x="0" y="114300"/>
                </a:lnTo>
                <a:close/>
              </a:path>
            </a:pathLst>
          </a:custGeom>
          <a:gradFill>
            <a:gsLst>
              <a:gs pos="0">
                <a:srgbClr val="31859C"/>
              </a:gs>
              <a:gs pos="50000">
                <a:srgbClr val="93CDDD"/>
              </a:gs>
              <a:gs pos="100000">
                <a:srgbClr val="B7DEE8"/>
              </a:gs>
            </a:gsLst>
            <a:lin ang="0" scaled="0"/>
          </a:gradFill>
          <a:ln w="25400" cap="flat">
            <a:solidFill>
              <a:srgbClr val="31859C">
                <a:alpha val="65490"/>
              </a:srgbClr>
            </a:solidFill>
            <a:prstDash val="solid"/>
            <a:miter/>
            <a:headEnd type="none" w="med" len="med"/>
            <a:tailEnd type="none" w="med" len="med"/>
          </a:ln>
        </p:spPr>
        <p:txBody>
          <a:bodyPr lIns="91425" tIns="45700" rIns="91425" bIns="45700" anchor="ctr" anchorCtr="0">
            <a:spAutoFit/>
          </a:bodyPr>
          <a:lstStyle/>
          <a:p>
            <a:pPr defTabSz="457200" fontAlgn="base">
              <a:spcBef>
                <a:spcPct val="0"/>
              </a:spcBef>
              <a:spcAft>
                <a:spcPct val="0"/>
              </a:spcAft>
            </a:pPr>
            <a:endParaRPr>
              <a:solidFill>
                <a:srgbClr val="181300"/>
              </a:solidFill>
              <a:latin typeface="Arial" charset="0"/>
              <a:ea typeface="ＭＳ Ｐゴシック" charset="-128"/>
            </a:endParaRPr>
          </a:p>
        </p:txBody>
      </p:sp>
      <p:cxnSp>
        <p:nvCxnSpPr>
          <p:cNvPr id="308" name="Shape 308" descr="arrows" title="arrows"/>
          <p:cNvCxnSpPr/>
          <p:nvPr/>
        </p:nvCxnSpPr>
        <p:spPr>
          <a:xfrm>
            <a:off x="6476999" y="3954462"/>
            <a:ext cx="0" cy="457200"/>
          </a:xfrm>
          <a:prstGeom prst="straightConnector1">
            <a:avLst/>
          </a:prstGeom>
          <a:noFill/>
          <a:ln w="76200" cap="rnd">
            <a:solidFill>
              <a:srgbClr val="C3D69B"/>
            </a:solidFill>
            <a:prstDash val="solid"/>
            <a:miter/>
            <a:headEnd type="none" w="med" len="med"/>
            <a:tailEnd type="triangle" w="lg" len="lg"/>
          </a:ln>
        </p:spPr>
      </p:cxnSp>
      <p:grpSp>
        <p:nvGrpSpPr>
          <p:cNvPr id="309" name="Shape 309" descr="logos" title="solar partners"/>
          <p:cNvGrpSpPr/>
          <p:nvPr/>
        </p:nvGrpSpPr>
        <p:grpSpPr>
          <a:xfrm>
            <a:off x="7086600" y="4419600"/>
            <a:ext cx="685800" cy="1524000"/>
            <a:chOff x="0" y="0"/>
            <a:chExt cx="2147483647" cy="2147483647"/>
          </a:xfrm>
        </p:grpSpPr>
        <p:sp>
          <p:nvSpPr>
            <p:cNvPr id="310" name="Shape 310"/>
            <p:cNvSpPr/>
            <p:nvPr/>
          </p:nvSpPr>
          <p:spPr>
            <a:xfrm>
              <a:off x="0" y="1181115325"/>
              <a:ext cx="2147483647" cy="966368321"/>
            </a:xfrm>
            <a:prstGeom prst="rect">
              <a:avLst/>
            </a:prstGeom>
            <a:blipFill>
              <a:blip r:embed="rId5" cstate="email">
                <a:extLst>
                  <a:ext uri="{28A0092B-C50C-407E-A947-70E740481C1C}">
                    <a14:useLocalDpi xmlns:a14="http://schemas.microsoft.com/office/drawing/2010/main"/>
                  </a:ext>
                </a:extLst>
              </a:blip>
              <a:stretch>
                <a:fillRect/>
              </a:stretch>
            </a:blipFill>
          </p:spPr>
        </p:sp>
        <p:sp>
          <p:nvSpPr>
            <p:cNvPr id="311" name="Shape 311"/>
            <p:cNvSpPr/>
            <p:nvPr/>
          </p:nvSpPr>
          <p:spPr>
            <a:xfrm>
              <a:off x="1578" y="0"/>
              <a:ext cx="2147480412" cy="966366866"/>
            </a:xfrm>
            <a:prstGeom prst="rect">
              <a:avLst/>
            </a:prstGeom>
            <a:blipFill>
              <a:blip r:embed="rId6" cstate="email">
                <a:extLst>
                  <a:ext uri="{28A0092B-C50C-407E-A947-70E740481C1C}">
                    <a14:useLocalDpi xmlns:a14="http://schemas.microsoft.com/office/drawing/2010/main"/>
                  </a:ext>
                </a:extLst>
              </a:blip>
              <a:stretch>
                <a:fillRect/>
              </a:stretch>
            </a:blipFill>
          </p:spPr>
        </p:sp>
      </p:grpSp>
      <p:sp>
        <p:nvSpPr>
          <p:cNvPr id="312" name="Shape 312" descr="logos" title="solar partners"/>
          <p:cNvSpPr/>
          <p:nvPr/>
        </p:nvSpPr>
        <p:spPr>
          <a:xfrm>
            <a:off x="8024811" y="3508375"/>
            <a:ext cx="742949" cy="223837"/>
          </a:xfrm>
          <a:prstGeom prst="rect">
            <a:avLst/>
          </a:prstGeom>
          <a:blipFill>
            <a:blip r:embed="rId7" cstate="email">
              <a:extLst>
                <a:ext uri="{28A0092B-C50C-407E-A947-70E740481C1C}">
                  <a14:useLocalDpi xmlns:a14="http://schemas.microsoft.com/office/drawing/2010/main"/>
                </a:ext>
              </a:extLst>
            </a:blip>
            <a:stretch>
              <a:fillRect/>
            </a:stretch>
          </a:blipFill>
        </p:spPr>
      </p:sp>
      <p:sp>
        <p:nvSpPr>
          <p:cNvPr id="313" name="Shape 313" descr="logos" title="solar partners"/>
          <p:cNvSpPr/>
          <p:nvPr/>
        </p:nvSpPr>
        <p:spPr>
          <a:xfrm>
            <a:off x="7040561" y="2743200"/>
            <a:ext cx="784224" cy="382586"/>
          </a:xfrm>
          <a:prstGeom prst="rect">
            <a:avLst/>
          </a:prstGeom>
          <a:blipFill>
            <a:blip r:embed="rId8" cstate="email">
              <a:extLst>
                <a:ext uri="{28A0092B-C50C-407E-A947-70E740481C1C}">
                  <a14:useLocalDpi xmlns:a14="http://schemas.microsoft.com/office/drawing/2010/main"/>
                </a:ext>
              </a:extLst>
            </a:blip>
            <a:stretch>
              <a:fillRect/>
            </a:stretch>
          </a:blipFill>
        </p:spPr>
      </p:sp>
      <p:sp>
        <p:nvSpPr>
          <p:cNvPr id="314" name="Shape 314" descr="logos" title="solar partners"/>
          <p:cNvSpPr/>
          <p:nvPr/>
        </p:nvSpPr>
        <p:spPr>
          <a:xfrm>
            <a:off x="7010400" y="3429000"/>
            <a:ext cx="844550" cy="382587"/>
          </a:xfrm>
          <a:prstGeom prst="rect">
            <a:avLst/>
          </a:prstGeom>
          <a:blipFill>
            <a:blip r:embed="rId9" cstate="email">
              <a:extLst>
                <a:ext uri="{28A0092B-C50C-407E-A947-70E740481C1C}">
                  <a14:useLocalDpi xmlns:a14="http://schemas.microsoft.com/office/drawing/2010/main"/>
                </a:ext>
              </a:extLst>
            </a:blip>
            <a:stretch>
              <a:fillRect/>
            </a:stretch>
          </a:blipFill>
        </p:spPr>
      </p:sp>
      <p:sp>
        <p:nvSpPr>
          <p:cNvPr id="315" name="Shape 315" descr="logos" title="solar partners"/>
          <p:cNvSpPr/>
          <p:nvPr/>
        </p:nvSpPr>
        <p:spPr>
          <a:xfrm>
            <a:off x="7848600" y="2743200"/>
            <a:ext cx="1095375" cy="411162"/>
          </a:xfrm>
          <a:prstGeom prst="rect">
            <a:avLst/>
          </a:prstGeom>
          <a:blipFill>
            <a:blip r:embed="rId10" cstate="email">
              <a:extLst>
                <a:ext uri="{28A0092B-C50C-407E-A947-70E740481C1C}">
                  <a14:useLocalDpi xmlns:a14="http://schemas.microsoft.com/office/drawing/2010/main"/>
                </a:ext>
              </a:extLst>
            </a:blip>
            <a:stretch>
              <a:fillRect/>
            </a:stretch>
          </a:blipFill>
        </p:spPr>
      </p:sp>
      <p:sp>
        <p:nvSpPr>
          <p:cNvPr id="316" name="Shape 316" descr="logos" title="solar partners"/>
          <p:cNvSpPr/>
          <p:nvPr/>
        </p:nvSpPr>
        <p:spPr>
          <a:xfrm>
            <a:off x="7391400" y="3200400"/>
            <a:ext cx="914400" cy="192087"/>
          </a:xfrm>
          <a:prstGeom prst="rect">
            <a:avLst/>
          </a:prstGeom>
          <a:blipFill>
            <a:blip r:embed="rId11" cstate="email">
              <a:extLst>
                <a:ext uri="{28A0092B-C50C-407E-A947-70E740481C1C}">
                  <a14:useLocalDpi xmlns:a14="http://schemas.microsoft.com/office/drawing/2010/main"/>
                </a:ext>
              </a:extLst>
            </a:blip>
            <a:stretch>
              <a:fillRect/>
            </a:stretch>
          </a:blipFill>
        </p:spPr>
      </p:sp>
      <p:cxnSp>
        <p:nvCxnSpPr>
          <p:cNvPr id="317" name="Shape 317" descr="arrows" title="arrows"/>
          <p:cNvCxnSpPr/>
          <p:nvPr/>
        </p:nvCxnSpPr>
        <p:spPr>
          <a:xfrm>
            <a:off x="6476999" y="4579937"/>
            <a:ext cx="0" cy="457200"/>
          </a:xfrm>
          <a:prstGeom prst="straightConnector1">
            <a:avLst/>
          </a:prstGeom>
          <a:noFill/>
          <a:ln w="76200" cap="rnd">
            <a:solidFill>
              <a:srgbClr val="C3D69B"/>
            </a:solidFill>
            <a:prstDash val="solid"/>
            <a:miter/>
            <a:headEnd type="none" w="med" len="med"/>
            <a:tailEnd type="triangle" w="lg" len="lg"/>
          </a:ln>
        </p:spPr>
      </p:cxnSp>
      <p:cxnSp>
        <p:nvCxnSpPr>
          <p:cNvPr id="318" name="Shape 318" descr="arrows" title="arrows"/>
          <p:cNvCxnSpPr/>
          <p:nvPr/>
        </p:nvCxnSpPr>
        <p:spPr>
          <a:xfrm>
            <a:off x="6476999" y="5203824"/>
            <a:ext cx="0" cy="457200"/>
          </a:xfrm>
          <a:prstGeom prst="straightConnector1">
            <a:avLst/>
          </a:prstGeom>
          <a:noFill/>
          <a:ln w="76200" cap="rnd">
            <a:solidFill>
              <a:srgbClr val="C3D69B"/>
            </a:solidFill>
            <a:prstDash val="solid"/>
            <a:miter/>
            <a:headEnd type="none" w="med" len="med"/>
            <a:tailEnd type="triangle" w="lg" len="lg"/>
          </a:ln>
        </p:spPr>
      </p:cxnSp>
      <p:grpSp>
        <p:nvGrpSpPr>
          <p:cNvPr id="319" name="Shape 319" descr="logos" title="solar 3 partners"/>
          <p:cNvGrpSpPr/>
          <p:nvPr/>
        </p:nvGrpSpPr>
        <p:grpSpPr>
          <a:xfrm>
            <a:off x="3124200" y="1269999"/>
            <a:ext cx="3124200" cy="750886"/>
            <a:chOff x="0" y="0"/>
            <a:chExt cx="2147483647" cy="2147483647"/>
          </a:xfrm>
        </p:grpSpPr>
        <p:sp>
          <p:nvSpPr>
            <p:cNvPr id="320" name="Shape 320"/>
            <p:cNvSpPr/>
            <p:nvPr/>
          </p:nvSpPr>
          <p:spPr>
            <a:xfrm>
              <a:off x="876981833" y="0"/>
              <a:ext cx="392304485" cy="2147483647"/>
            </a:xfrm>
            <a:prstGeom prst="rect">
              <a:avLst/>
            </a:prstGeom>
            <a:blipFill>
              <a:blip r:embed="rId12" cstate="email">
                <a:extLst>
                  <a:ext uri="{28A0092B-C50C-407E-A947-70E740481C1C}">
                    <a14:useLocalDpi xmlns:a14="http://schemas.microsoft.com/office/drawing/2010/main"/>
                  </a:ext>
                </a:extLst>
              </a:blip>
              <a:stretch>
                <a:fillRect/>
              </a:stretch>
            </a:blipFill>
          </p:spPr>
        </p:sp>
        <p:sp>
          <p:nvSpPr>
            <p:cNvPr id="321" name="Shape 321"/>
            <p:cNvSpPr/>
            <p:nvPr/>
          </p:nvSpPr>
          <p:spPr>
            <a:xfrm>
              <a:off x="0" y="622182861"/>
              <a:ext cx="679694203" cy="903121575"/>
            </a:xfrm>
            <a:prstGeom prst="rect">
              <a:avLst/>
            </a:prstGeom>
            <a:blipFill>
              <a:blip r:embed="rId13" cstate="email">
                <a:extLst>
                  <a:ext uri="{28A0092B-C50C-407E-A947-70E740481C1C}">
                    <a14:useLocalDpi xmlns:a14="http://schemas.microsoft.com/office/drawing/2010/main"/>
                  </a:ext>
                </a:extLst>
              </a:blip>
              <a:stretch>
                <a:fillRect/>
              </a:stretch>
            </a:blipFill>
          </p:spPr>
        </p:sp>
        <p:sp>
          <p:nvSpPr>
            <p:cNvPr id="322" name="Shape 322"/>
            <p:cNvSpPr/>
            <p:nvPr/>
          </p:nvSpPr>
          <p:spPr>
            <a:xfrm>
              <a:off x="1466574201" y="365481357"/>
              <a:ext cx="680909445" cy="1416521064"/>
            </a:xfrm>
            <a:prstGeom prst="rect">
              <a:avLst/>
            </a:prstGeom>
            <a:blipFill>
              <a:blip r:embed="rId14" cstate="email">
                <a:extLst>
                  <a:ext uri="{28A0092B-C50C-407E-A947-70E740481C1C}">
                    <a14:useLocalDpi xmlns:a14="http://schemas.microsoft.com/office/drawing/2010/main"/>
                  </a:ext>
                </a:extLst>
              </a:blip>
              <a:stretch>
                <a:fillRect/>
              </a:stretch>
            </a:blipFill>
          </p:spPr>
        </p:sp>
      </p:grpSp>
      <p:cxnSp>
        <p:nvCxnSpPr>
          <p:cNvPr id="323" name="Shape 323" descr="arrows" title="arrows"/>
          <p:cNvCxnSpPr/>
          <p:nvPr/>
        </p:nvCxnSpPr>
        <p:spPr>
          <a:xfrm>
            <a:off x="5257800" y="2159000"/>
            <a:ext cx="0" cy="457200"/>
          </a:xfrm>
          <a:prstGeom prst="straightConnector1">
            <a:avLst/>
          </a:prstGeom>
          <a:noFill/>
          <a:ln w="76200" cap="rnd">
            <a:solidFill>
              <a:srgbClr val="C3D69B"/>
            </a:solidFill>
            <a:prstDash val="solid"/>
            <a:miter/>
            <a:headEnd type="none" w="med" len="med"/>
            <a:tailEnd type="triangle" w="lg" len="lg"/>
          </a:ln>
        </p:spPr>
      </p:cxnSp>
      <p:cxnSp>
        <p:nvCxnSpPr>
          <p:cNvPr id="324" name="Shape 324" descr="arrows" title="arrows"/>
          <p:cNvCxnSpPr/>
          <p:nvPr/>
        </p:nvCxnSpPr>
        <p:spPr>
          <a:xfrm>
            <a:off x="3124200" y="4495799"/>
            <a:ext cx="0" cy="457200"/>
          </a:xfrm>
          <a:prstGeom prst="straightConnector1">
            <a:avLst/>
          </a:prstGeom>
          <a:noFill/>
          <a:ln w="76200" cap="rnd">
            <a:solidFill>
              <a:srgbClr val="C3D69B"/>
            </a:solidFill>
            <a:prstDash val="solid"/>
            <a:miter/>
            <a:headEnd type="none" w="med" len="med"/>
            <a:tailEnd type="triangle" w="lg" len="lg"/>
          </a:ln>
        </p:spPr>
      </p:cxnSp>
      <p:cxnSp>
        <p:nvCxnSpPr>
          <p:cNvPr id="325" name="Shape 325" descr="arrows" title="arrows"/>
          <p:cNvCxnSpPr/>
          <p:nvPr/>
        </p:nvCxnSpPr>
        <p:spPr>
          <a:xfrm>
            <a:off x="4229100" y="3962399"/>
            <a:ext cx="0" cy="457200"/>
          </a:xfrm>
          <a:prstGeom prst="straightConnector1">
            <a:avLst/>
          </a:prstGeom>
          <a:noFill/>
          <a:ln w="76200" cap="rnd">
            <a:solidFill>
              <a:srgbClr val="C3D69B"/>
            </a:solidFill>
            <a:prstDash val="solid"/>
            <a:miter/>
            <a:headEnd type="none" w="med" len="med"/>
            <a:tailEnd type="triangle" w="lg" len="lg"/>
          </a:ln>
        </p:spPr>
      </p:cxnSp>
      <p:cxnSp>
        <p:nvCxnSpPr>
          <p:cNvPr id="326" name="Shape 326" descr="arrows" title="arrows"/>
          <p:cNvCxnSpPr/>
          <p:nvPr/>
        </p:nvCxnSpPr>
        <p:spPr>
          <a:xfrm>
            <a:off x="6476999" y="5829299"/>
            <a:ext cx="0" cy="457200"/>
          </a:xfrm>
          <a:prstGeom prst="straightConnector1">
            <a:avLst/>
          </a:prstGeom>
          <a:noFill/>
          <a:ln w="76200" cap="rnd">
            <a:solidFill>
              <a:srgbClr val="C3D69B"/>
            </a:solidFill>
            <a:prstDash val="solid"/>
            <a:miter/>
            <a:headEnd type="none" w="med" len="med"/>
            <a:tailEnd type="triangle" w="lg" len="lg"/>
          </a:ln>
        </p:spPr>
      </p:cxnSp>
      <p:sp>
        <p:nvSpPr>
          <p:cNvPr id="327" name="Shape 327" descr="parenthesis" title="symbols"/>
          <p:cNvSpPr/>
          <p:nvPr/>
        </p:nvSpPr>
        <p:spPr>
          <a:xfrm rot="-5400000">
            <a:off x="5791200" y="5029200"/>
            <a:ext cx="2285999" cy="304799"/>
          </a:xfrm>
          <a:custGeom>
            <a:avLst/>
            <a:gdLst/>
            <a:ahLst/>
            <a:cxnLst/>
            <a:rect l="0" t="0" r="0" b="0"/>
            <a:pathLst>
              <a:path w="2286000" h="152400" extrusionOk="0">
                <a:moveTo>
                  <a:pt x="0" y="152400"/>
                </a:moveTo>
                <a:cubicBezTo>
                  <a:pt x="0" y="68232"/>
                  <a:pt x="511739" y="0"/>
                  <a:pt x="1143000" y="0"/>
                </a:cubicBezTo>
                <a:cubicBezTo>
                  <a:pt x="1774261" y="0"/>
                  <a:pt x="2286000" y="68232"/>
                  <a:pt x="2286000" y="152400"/>
                </a:cubicBezTo>
                <a:lnTo>
                  <a:pt x="2209800" y="152400"/>
                </a:lnTo>
                <a:cubicBezTo>
                  <a:pt x="2209800" y="110316"/>
                  <a:pt x="1732177" y="76200"/>
                  <a:pt x="1143000" y="76200"/>
                </a:cubicBezTo>
                <a:cubicBezTo>
                  <a:pt x="553823" y="76200"/>
                  <a:pt x="76200" y="110316"/>
                  <a:pt x="76200" y="152400"/>
                </a:cubicBezTo>
                <a:lnTo>
                  <a:pt x="0" y="152400"/>
                </a:lnTo>
                <a:close/>
              </a:path>
            </a:pathLst>
          </a:custGeom>
          <a:gradFill>
            <a:gsLst>
              <a:gs pos="0">
                <a:srgbClr val="31859C"/>
              </a:gs>
              <a:gs pos="50000">
                <a:srgbClr val="93CDDD"/>
              </a:gs>
              <a:gs pos="100000">
                <a:srgbClr val="B7DEE8"/>
              </a:gs>
            </a:gsLst>
            <a:lin ang="0" scaled="0"/>
          </a:gradFill>
          <a:ln w="25400" cap="flat">
            <a:solidFill>
              <a:srgbClr val="31859C">
                <a:alpha val="65490"/>
              </a:srgbClr>
            </a:solidFill>
            <a:prstDash val="solid"/>
            <a:miter/>
            <a:headEnd type="none" w="med" len="med"/>
            <a:tailEnd type="none" w="med" len="med"/>
          </a:ln>
        </p:spPr>
        <p:txBody>
          <a:bodyPr lIns="91425" tIns="45700" rIns="91425" bIns="45700" anchor="ctr" anchorCtr="0">
            <a:spAutoFit/>
          </a:bodyPr>
          <a:lstStyle/>
          <a:p>
            <a:pPr defTabSz="457200" fontAlgn="base">
              <a:spcBef>
                <a:spcPct val="0"/>
              </a:spcBef>
              <a:spcAft>
                <a:spcPct val="0"/>
              </a:spcAft>
            </a:pPr>
            <a:endParaRPr>
              <a:solidFill>
                <a:srgbClr val="181300"/>
              </a:solidFill>
              <a:latin typeface="Arial" charset="0"/>
              <a:ea typeface="ＭＳ Ｐゴシック" charset="-128"/>
            </a:endParaRPr>
          </a:p>
        </p:txBody>
      </p:sp>
      <p:sp>
        <p:nvSpPr>
          <p:cNvPr id="328" name="Shape 328" descr="parenthesis" title="symbols"/>
          <p:cNvSpPr/>
          <p:nvPr/>
        </p:nvSpPr>
        <p:spPr>
          <a:xfrm rot="-5400000">
            <a:off x="6286500" y="3162300"/>
            <a:ext cx="1295399" cy="304799"/>
          </a:xfrm>
          <a:custGeom>
            <a:avLst/>
            <a:gdLst/>
            <a:ahLst/>
            <a:cxnLst/>
            <a:rect l="0" t="0" r="0" b="0"/>
            <a:pathLst>
              <a:path w="1295400" h="152400" extrusionOk="0">
                <a:moveTo>
                  <a:pt x="0" y="152400"/>
                </a:moveTo>
                <a:cubicBezTo>
                  <a:pt x="0" y="68232"/>
                  <a:pt x="289985" y="0"/>
                  <a:pt x="647700" y="0"/>
                </a:cubicBezTo>
                <a:cubicBezTo>
                  <a:pt x="1005415" y="0"/>
                  <a:pt x="1295400" y="68232"/>
                  <a:pt x="1295400" y="152400"/>
                </a:cubicBezTo>
                <a:lnTo>
                  <a:pt x="1219200" y="152400"/>
                </a:lnTo>
                <a:cubicBezTo>
                  <a:pt x="1219200" y="110316"/>
                  <a:pt x="963331" y="76200"/>
                  <a:pt x="647700" y="76200"/>
                </a:cubicBezTo>
                <a:cubicBezTo>
                  <a:pt x="332069" y="76200"/>
                  <a:pt x="76200" y="110316"/>
                  <a:pt x="76200" y="152400"/>
                </a:cubicBezTo>
                <a:lnTo>
                  <a:pt x="0" y="152400"/>
                </a:lnTo>
                <a:close/>
              </a:path>
            </a:pathLst>
          </a:custGeom>
          <a:gradFill>
            <a:gsLst>
              <a:gs pos="0">
                <a:srgbClr val="31859C"/>
              </a:gs>
              <a:gs pos="50000">
                <a:srgbClr val="93CDDD"/>
              </a:gs>
              <a:gs pos="100000">
                <a:srgbClr val="B7DEE8"/>
              </a:gs>
            </a:gsLst>
            <a:lin ang="0" scaled="0"/>
          </a:gradFill>
          <a:ln w="25400" cap="flat">
            <a:solidFill>
              <a:srgbClr val="31859C">
                <a:alpha val="65490"/>
              </a:srgbClr>
            </a:solidFill>
            <a:prstDash val="solid"/>
            <a:miter/>
            <a:headEnd type="none" w="med" len="med"/>
            <a:tailEnd type="none" w="med" len="med"/>
          </a:ln>
        </p:spPr>
        <p:txBody>
          <a:bodyPr lIns="91425" tIns="45700" rIns="91425" bIns="45700" anchor="ctr" anchorCtr="0">
            <a:spAutoFit/>
          </a:bodyPr>
          <a:lstStyle/>
          <a:p>
            <a:pPr defTabSz="457200" fontAlgn="base">
              <a:spcBef>
                <a:spcPct val="0"/>
              </a:spcBef>
              <a:spcAft>
                <a:spcPct val="0"/>
              </a:spcAft>
            </a:pPr>
            <a:endParaRPr>
              <a:solidFill>
                <a:srgbClr val="181300"/>
              </a:solidFill>
              <a:latin typeface="Arial" charset="0"/>
              <a:ea typeface="ＭＳ Ｐゴシック" charset="-128"/>
            </a:endParaRPr>
          </a:p>
        </p:txBody>
      </p:sp>
      <p:cxnSp>
        <p:nvCxnSpPr>
          <p:cNvPr id="329" name="Shape 329" descr="arrows" title="arrows"/>
          <p:cNvCxnSpPr/>
          <p:nvPr/>
        </p:nvCxnSpPr>
        <p:spPr>
          <a:xfrm>
            <a:off x="6476999" y="2666999"/>
            <a:ext cx="0" cy="457200"/>
          </a:xfrm>
          <a:prstGeom prst="straightConnector1">
            <a:avLst/>
          </a:prstGeom>
          <a:noFill/>
          <a:ln w="76200" cap="rnd">
            <a:solidFill>
              <a:srgbClr val="C3D69B"/>
            </a:solidFill>
            <a:prstDash val="solid"/>
            <a:miter/>
            <a:headEnd type="none" w="med" len="med"/>
            <a:tailEnd type="triangle" w="lg" len="lg"/>
          </a:ln>
        </p:spPr>
      </p:cxnSp>
      <p:cxnSp>
        <p:nvCxnSpPr>
          <p:cNvPr id="330" name="Shape 330" descr="arrows" title="arrows"/>
          <p:cNvCxnSpPr/>
          <p:nvPr/>
        </p:nvCxnSpPr>
        <p:spPr>
          <a:xfrm>
            <a:off x="6476999" y="3352799"/>
            <a:ext cx="0" cy="457200"/>
          </a:xfrm>
          <a:prstGeom prst="straightConnector1">
            <a:avLst/>
          </a:prstGeom>
          <a:noFill/>
          <a:ln w="76200" cap="rnd">
            <a:solidFill>
              <a:srgbClr val="C3D69B"/>
            </a:solidFill>
            <a:prstDash val="solid"/>
            <a:miter/>
            <a:headEnd type="none" w="med" len="med"/>
            <a:tailEnd type="triangle" w="lg" len="lg"/>
          </a:ln>
        </p:spPr>
      </p:cxnSp>
      <p:sp>
        <p:nvSpPr>
          <p:cNvPr id="331" name="Shape 331"/>
          <p:cNvSpPr/>
          <p:nvPr/>
        </p:nvSpPr>
        <p:spPr>
          <a:xfrm>
            <a:off x="7086600" y="2438400"/>
            <a:ext cx="1884361" cy="338136"/>
          </a:xfrm>
          <a:prstGeom prst="rect">
            <a:avLst/>
          </a:prstGeom>
          <a:noFill/>
          <a:ln>
            <a:noFill/>
          </a:ln>
        </p:spPr>
        <p:txBody>
          <a:bodyPr lIns="91425" tIns="45700" rIns="91425" bIns="45700" anchor="t" anchorCtr="0">
            <a:spAutoFit/>
          </a:bodyPr>
          <a:lstStyle/>
          <a:p>
            <a:pPr defTabSz="457200" fontAlgn="base">
              <a:spcBef>
                <a:spcPct val="0"/>
              </a:spcBef>
              <a:spcAft>
                <a:spcPct val="0"/>
              </a:spcAft>
              <a:buClr>
                <a:srgbClr val="181300"/>
              </a:buClr>
              <a:buSzPct val="25000"/>
              <a:buFont typeface="Arial"/>
              <a:buNone/>
            </a:pPr>
            <a:r>
              <a:rPr lang="x-none" sz="1600" b="1">
                <a:solidFill>
                  <a:srgbClr val="A6A6A6"/>
                </a:solidFill>
                <a:latin typeface="Arial"/>
                <a:ea typeface="Arial"/>
                <a:cs typeface="Arial"/>
                <a:sym typeface="Arial"/>
              </a:rPr>
              <a:t>Industry Partners</a:t>
            </a:r>
          </a:p>
        </p:txBody>
      </p:sp>
      <p:cxnSp>
        <p:nvCxnSpPr>
          <p:cNvPr id="332" name="Shape 332" descr="arrows" title="arrows"/>
          <p:cNvCxnSpPr/>
          <p:nvPr/>
        </p:nvCxnSpPr>
        <p:spPr>
          <a:xfrm>
            <a:off x="3124200" y="2159000"/>
            <a:ext cx="0" cy="457200"/>
          </a:xfrm>
          <a:prstGeom prst="straightConnector1">
            <a:avLst/>
          </a:prstGeom>
          <a:noFill/>
          <a:ln w="76200" cap="rnd">
            <a:solidFill>
              <a:srgbClr val="C3D69B"/>
            </a:solidFill>
            <a:prstDash val="solid"/>
            <a:miter/>
            <a:headEnd type="none" w="med" len="med"/>
            <a:tailEnd type="triangle" w="lg" len="lg"/>
          </a:ln>
        </p:spPr>
      </p:cxnSp>
      <p:cxnSp>
        <p:nvCxnSpPr>
          <p:cNvPr id="333" name="Shape 333" descr="arrows" title="arrows"/>
          <p:cNvCxnSpPr/>
          <p:nvPr/>
        </p:nvCxnSpPr>
        <p:spPr>
          <a:xfrm>
            <a:off x="3124200" y="3276600"/>
            <a:ext cx="0" cy="533399"/>
          </a:xfrm>
          <a:prstGeom prst="straightConnector1">
            <a:avLst/>
          </a:prstGeom>
          <a:noFill/>
          <a:ln w="76200" cap="rnd">
            <a:solidFill>
              <a:srgbClr val="C3D69B"/>
            </a:solidFill>
            <a:prstDash val="solid"/>
            <a:miter/>
            <a:headEnd type="none" w="med" len="med"/>
            <a:tailEnd type="triangle" w="lg" len="lg"/>
          </a:ln>
        </p:spPr>
      </p:cxnSp>
      <p:sp>
        <p:nvSpPr>
          <p:cNvPr id="334" name="Shape 334" descr="for solar 3" title="Text Boxes"/>
          <p:cNvSpPr/>
          <p:nvPr/>
        </p:nvSpPr>
        <p:spPr>
          <a:xfrm>
            <a:off x="4495800" y="3916362"/>
            <a:ext cx="1676399" cy="533399"/>
          </a:xfrm>
          <a:prstGeom prst="rect">
            <a:avLst/>
          </a:prstGeom>
          <a:gradFill>
            <a:gsLst>
              <a:gs pos="0">
                <a:srgbClr val="31859C"/>
              </a:gs>
              <a:gs pos="50000">
                <a:srgbClr val="93CDDD"/>
              </a:gs>
              <a:gs pos="100000">
                <a:srgbClr val="B7DEE8"/>
              </a:gs>
            </a:gsLst>
            <a:lin ang="0" scaled="0"/>
          </a:gradFill>
          <a:ln w="25400" cap="rnd">
            <a:solidFill>
              <a:srgbClr val="31859C"/>
            </a:solidFill>
            <a:prstDash val="solid"/>
            <a:miter/>
            <a:headEnd type="none" w="med" len="med"/>
            <a:tailEnd type="none" w="med" len="med"/>
          </a:ln>
        </p:spPr>
        <p:txBody>
          <a:bodyPr lIns="91425" tIns="45700" rIns="91425" bIns="45700" anchor="ctr" anchorCtr="0">
            <a:spAutoFit/>
          </a:bodyPr>
          <a:lstStyle/>
          <a:p>
            <a:pPr algn="ctr" defTabSz="457200" fontAlgn="base">
              <a:spcBef>
                <a:spcPct val="0"/>
              </a:spcBef>
              <a:spcAft>
                <a:spcPct val="0"/>
              </a:spcAft>
              <a:buClr>
                <a:srgbClr val="181300"/>
              </a:buClr>
              <a:buSzPct val="25000"/>
              <a:buFont typeface="Arial"/>
              <a:buNone/>
            </a:pPr>
            <a:r>
              <a:rPr lang="x-none">
                <a:solidFill>
                  <a:srgbClr val="FFFFFF"/>
                </a:solidFill>
                <a:latin typeface="Arial"/>
                <a:ea typeface="Arial"/>
                <a:cs typeface="Arial"/>
                <a:sym typeface="Arial"/>
              </a:rPr>
              <a:t>Local/State </a:t>
            </a:r>
            <a:br>
              <a:rPr lang="x-none">
                <a:solidFill>
                  <a:srgbClr val="FFFFFF"/>
                </a:solidFill>
                <a:latin typeface="Arial"/>
                <a:ea typeface="Arial"/>
                <a:cs typeface="Arial"/>
                <a:sym typeface="Arial"/>
              </a:rPr>
            </a:br>
            <a:r>
              <a:rPr lang="x-none">
                <a:solidFill>
                  <a:srgbClr val="FFFFFF"/>
                </a:solidFill>
                <a:latin typeface="Arial"/>
                <a:ea typeface="Arial"/>
                <a:cs typeface="Arial"/>
                <a:sym typeface="Arial"/>
              </a:rPr>
              <a:t>Fire Marshals</a:t>
            </a:r>
          </a:p>
        </p:txBody>
      </p:sp>
      <p:pic>
        <p:nvPicPr>
          <p:cNvPr id="52" name="Picture 4" descr="iclei" title="log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941868"/>
      </p:ext>
    </p:extLst>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Energy Benefits</a:t>
            </a:r>
            <a:endParaRPr lang="en-US" dirty="0"/>
          </a:p>
        </p:txBody>
      </p:sp>
      <p:sp>
        <p:nvSpPr>
          <p:cNvPr id="3" name="Rectangle 2"/>
          <p:cNvSpPr/>
          <p:nvPr/>
        </p:nvSpPr>
        <p:spPr>
          <a:xfrm>
            <a:off x="502920" y="4300210"/>
            <a:ext cx="8610600" cy="523220"/>
          </a:xfrm>
          <a:prstGeom prst="rect">
            <a:avLst/>
          </a:prstGeom>
        </p:spPr>
        <p:txBody>
          <a:bodyPr wrap="square">
            <a:spAutoFit/>
          </a:bodyPr>
          <a:lstStyle/>
          <a:p>
            <a:pPr defTabSz="457200" fontAlgn="base">
              <a:spcBef>
                <a:spcPct val="0"/>
              </a:spcBef>
              <a:spcAft>
                <a:spcPct val="0"/>
              </a:spcAft>
            </a:pPr>
            <a:r>
              <a:rPr lang="en-US" sz="2800" dirty="0" smtClean="0">
                <a:solidFill>
                  <a:srgbClr val="6B737B"/>
                </a:solidFill>
                <a:latin typeface="Gill Sans MT" pitchFamily="34" charset="0"/>
                <a:ea typeface="ＭＳ Ｐゴシック" charset="-128"/>
              </a:rPr>
              <a:t>Employee Group Purchase Program for ICLEI Members</a:t>
            </a:r>
            <a:endParaRPr lang="en-US" sz="2800" dirty="0">
              <a:solidFill>
                <a:srgbClr val="6B737B"/>
              </a:solidFill>
              <a:latin typeface="Gill Sans MT" pitchFamily="34" charset="0"/>
              <a:ea typeface="ＭＳ Ｐゴシック" charset="-128"/>
            </a:endParaRPr>
          </a:p>
        </p:txBody>
      </p:sp>
      <p:pic>
        <p:nvPicPr>
          <p:cNvPr id="60" name="Picture 2" descr="energy benefits banner no border" title="energy benef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2920" y="2153920"/>
            <a:ext cx="824459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ICLEI" title="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248400"/>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633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SFRTA Board</a:t>
            </a:r>
            <a:br>
              <a:rPr lang="en-US" dirty="0" smtClean="0"/>
            </a:br>
            <a:r>
              <a:rPr lang="en-US" dirty="0" smtClean="0"/>
              <a:t>Supports “Green Initiatives”</a:t>
            </a:r>
            <a:endParaRPr lang="en-US" dirty="0"/>
          </a:p>
        </p:txBody>
      </p:sp>
      <p:pic>
        <p:nvPicPr>
          <p:cNvPr id="7" name="Picture 6" descr="green energy" title="Green Ititiatives"/>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81000" y="1460615"/>
            <a:ext cx="8458200" cy="5145405"/>
          </a:xfrm>
          <a:prstGeom prst="rect">
            <a:avLst/>
          </a:prstGeom>
        </p:spPr>
      </p:pic>
    </p:spTree>
    <p:extLst>
      <p:ext uri="{BB962C8B-B14F-4D97-AF65-F5344CB8AC3E}">
        <p14:creationId xmlns:p14="http://schemas.microsoft.com/office/powerpoint/2010/main" val="584664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US Solar Market</a:t>
            </a:r>
            <a:endParaRPr lang="en-US" dirty="0"/>
          </a:p>
        </p:txBody>
      </p:sp>
      <p:sp>
        <p:nvSpPr>
          <p:cNvPr id="4" name="Text Placeholder 3"/>
          <p:cNvSpPr>
            <a:spLocks noGrp="1"/>
          </p:cNvSpPr>
          <p:nvPr>
            <p:ph type="body" sz="quarter" idx="10"/>
          </p:nvPr>
        </p:nvSpPr>
        <p:spPr/>
        <p:txBody>
          <a:bodyPr/>
          <a:lstStyle/>
          <a:p>
            <a:r>
              <a:rPr lang="en-US" dirty="0" smtClean="0">
                <a:hlinkClick r:id="rId3"/>
              </a:rPr>
              <a:t>http://www.map.ren21.net/GSR/GSR2012.pdf</a:t>
            </a:r>
            <a:endParaRPr lang="en-US" dirty="0"/>
          </a:p>
        </p:txBody>
      </p:sp>
      <p:graphicFrame>
        <p:nvGraphicFramePr>
          <p:cNvPr id="12" name="Chart 11" descr="top 5 countries solar" title="Pie chart"/>
          <p:cNvGraphicFramePr/>
          <p:nvPr>
            <p:extLst>
              <p:ext uri="{D42A27DB-BD31-4B8C-83A1-F6EECF244321}">
                <p14:modId xmlns:p14="http://schemas.microsoft.com/office/powerpoint/2010/main" val="47033760"/>
              </p:ext>
            </p:extLst>
          </p:nvPr>
        </p:nvGraphicFramePr>
        <p:xfrm>
          <a:off x="457200" y="1143000"/>
          <a:ext cx="83058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163786" y="3004458"/>
            <a:ext cx="1664238" cy="954107"/>
          </a:xfrm>
          <a:prstGeom prst="rect">
            <a:avLst/>
          </a:prstGeom>
          <a:noFill/>
        </p:spPr>
        <p:txBody>
          <a:bodyPr wrap="none" rtlCol="0">
            <a:spAutoFit/>
          </a:bodyPr>
          <a:lstStyle/>
          <a:p>
            <a:pPr defTabSz="457200" fontAlgn="base">
              <a:spcBef>
                <a:spcPct val="0"/>
              </a:spcBef>
              <a:spcAft>
                <a:spcPct val="0"/>
              </a:spcAft>
            </a:pPr>
            <a:r>
              <a:rPr lang="en-US" sz="2800" dirty="0" smtClean="0">
                <a:solidFill>
                  <a:srgbClr val="F3F5FF"/>
                </a:solidFill>
                <a:latin typeface="Arial" charset="0"/>
                <a:ea typeface="ＭＳ Ｐゴシック" charset="-128"/>
              </a:rPr>
              <a:t>Germany</a:t>
            </a:r>
          </a:p>
          <a:p>
            <a:pPr defTabSz="457200" fontAlgn="base">
              <a:spcBef>
                <a:spcPct val="0"/>
              </a:spcBef>
              <a:spcAft>
                <a:spcPct val="0"/>
              </a:spcAft>
            </a:pPr>
            <a:r>
              <a:rPr lang="en-US" sz="2800" dirty="0" smtClean="0">
                <a:solidFill>
                  <a:srgbClr val="F3F5FF"/>
                </a:solidFill>
                <a:latin typeface="Arial" charset="0"/>
                <a:ea typeface="ＭＳ Ｐゴシック" charset="-128"/>
              </a:rPr>
              <a:t>35.6%</a:t>
            </a:r>
            <a:endParaRPr lang="en-US" sz="2800" dirty="0">
              <a:solidFill>
                <a:srgbClr val="F3F5FF"/>
              </a:solidFill>
              <a:latin typeface="Arial" charset="0"/>
              <a:ea typeface="ＭＳ Ｐゴシック" charset="-128"/>
            </a:endParaRPr>
          </a:p>
        </p:txBody>
      </p:sp>
      <p:sp>
        <p:nvSpPr>
          <p:cNvPr id="14" name="TextBox 13"/>
          <p:cNvSpPr txBox="1"/>
          <p:nvPr/>
        </p:nvSpPr>
        <p:spPr>
          <a:xfrm rot="20032416">
            <a:off x="1996083" y="4152901"/>
            <a:ext cx="1300421" cy="369332"/>
          </a:xfrm>
          <a:prstGeom prst="rect">
            <a:avLst/>
          </a:prstGeom>
          <a:noFill/>
        </p:spPr>
        <p:txBody>
          <a:bodyPr wrap="none" rtlCol="0">
            <a:spAutoFit/>
          </a:bodyPr>
          <a:lstStyle/>
          <a:p>
            <a:pPr defTabSz="457200" fontAlgn="base">
              <a:spcBef>
                <a:spcPct val="0"/>
              </a:spcBef>
              <a:spcAft>
                <a:spcPct val="0"/>
              </a:spcAft>
            </a:pPr>
            <a:r>
              <a:rPr lang="en-US" dirty="0" smtClean="0">
                <a:solidFill>
                  <a:srgbClr val="F3F5FF"/>
                </a:solidFill>
                <a:latin typeface="Arial" charset="0"/>
                <a:ea typeface="ＭＳ Ｐゴシック" charset="-128"/>
              </a:rPr>
              <a:t>USA  5.7%</a:t>
            </a:r>
            <a:endParaRPr lang="en-US" dirty="0">
              <a:solidFill>
                <a:srgbClr val="F3F5FF"/>
              </a:solidFill>
              <a:latin typeface="Arial" charset="0"/>
              <a:ea typeface="ＭＳ Ｐゴシック" charset="-128"/>
            </a:endParaRPr>
          </a:p>
        </p:txBody>
      </p:sp>
      <p:pic>
        <p:nvPicPr>
          <p:cNvPr id="7" name="Picture 4" descr="ICLEI" titl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4923533"/>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US Solar Market</a:t>
            </a:r>
            <a:endParaRPr lang="en-US" dirty="0"/>
          </a:p>
        </p:txBody>
      </p:sp>
      <p:sp>
        <p:nvSpPr>
          <p:cNvPr id="4" name="Text Placeholder 3"/>
          <p:cNvSpPr>
            <a:spLocks noGrp="1"/>
          </p:cNvSpPr>
          <p:nvPr>
            <p:ph type="body" sz="quarter" idx="10"/>
          </p:nvPr>
        </p:nvSpPr>
        <p:spPr/>
        <p:txBody>
          <a:bodyPr/>
          <a:lstStyle/>
          <a:p>
            <a:r>
              <a:rPr lang="en-US" dirty="0" smtClean="0">
                <a:hlinkClick r:id="rId3"/>
              </a:rPr>
              <a:t>http://www.map.ren21.net/GSR/GSR2012.pdf</a:t>
            </a:r>
            <a:endParaRPr lang="en-US" dirty="0"/>
          </a:p>
        </p:txBody>
      </p:sp>
      <p:sp>
        <p:nvSpPr>
          <p:cNvPr id="7" name="Text Placeholder 6"/>
          <p:cNvSpPr>
            <a:spLocks noGrp="1"/>
          </p:cNvSpPr>
          <p:nvPr>
            <p:ph type="body" sz="quarter" idx="11"/>
          </p:nvPr>
        </p:nvSpPr>
        <p:spPr>
          <a:xfrm>
            <a:off x="441326" y="1735870"/>
            <a:ext cx="4480630" cy="1187952"/>
          </a:xfrm>
        </p:spPr>
        <p:txBody>
          <a:bodyPr/>
          <a:lstStyle/>
          <a:p>
            <a:pPr marL="0" indent="0" algn="just">
              <a:buNone/>
            </a:pPr>
            <a:r>
              <a:rPr lang="en-US" sz="3600" dirty="0" smtClean="0">
                <a:solidFill>
                  <a:schemeClr val="tx2">
                    <a:lumMod val="75000"/>
                  </a:schemeClr>
                </a:solidFill>
              </a:rPr>
              <a:t>Total installed solar capacity in the US</a:t>
            </a:r>
            <a:endParaRPr lang="en-US" sz="3600" dirty="0">
              <a:solidFill>
                <a:schemeClr val="tx2">
                  <a:lumMod val="75000"/>
                </a:schemeClr>
              </a:solidFill>
            </a:endParaRPr>
          </a:p>
        </p:txBody>
      </p:sp>
      <p:sp>
        <p:nvSpPr>
          <p:cNvPr id="9" name="TextBox 8" title="4 gw"/>
          <p:cNvSpPr txBox="1"/>
          <p:nvPr/>
        </p:nvSpPr>
        <p:spPr>
          <a:xfrm>
            <a:off x="5486401" y="1727201"/>
            <a:ext cx="2544286" cy="1200329"/>
          </a:xfrm>
          <a:prstGeom prst="rect">
            <a:avLst/>
          </a:prstGeom>
          <a:noFill/>
        </p:spPr>
        <p:txBody>
          <a:bodyPr wrap="none" rtlCol="0">
            <a:spAutoFit/>
          </a:bodyPr>
          <a:lstStyle/>
          <a:p>
            <a:pPr defTabSz="457200" fontAlgn="base">
              <a:spcBef>
                <a:spcPct val="0"/>
              </a:spcBef>
              <a:spcAft>
                <a:spcPct val="0"/>
              </a:spcAft>
            </a:pPr>
            <a:r>
              <a:rPr lang="en-US" sz="7200" dirty="0" smtClean="0">
                <a:solidFill>
                  <a:srgbClr val="ED7A2C">
                    <a:lumMod val="75000"/>
                  </a:srgbClr>
                </a:solidFill>
                <a:latin typeface="Arial" charset="0"/>
                <a:ea typeface="ＭＳ Ｐゴシック" charset="-128"/>
              </a:rPr>
              <a:t>4 GW</a:t>
            </a:r>
            <a:endParaRPr lang="en-US" sz="7200" dirty="0">
              <a:solidFill>
                <a:srgbClr val="ED7A2C">
                  <a:lumMod val="75000"/>
                </a:srgbClr>
              </a:solidFill>
              <a:latin typeface="Arial" charset="0"/>
              <a:ea typeface="ＭＳ Ｐゴシック" charset="-128"/>
            </a:endParaRPr>
          </a:p>
        </p:txBody>
      </p:sp>
      <p:sp>
        <p:nvSpPr>
          <p:cNvPr id="10" name="Text Placeholder 6"/>
          <p:cNvSpPr txBox="1">
            <a:spLocks/>
          </p:cNvSpPr>
          <p:nvPr/>
        </p:nvSpPr>
        <p:spPr bwMode="auto">
          <a:xfrm>
            <a:off x="480837" y="3954137"/>
            <a:ext cx="4480630" cy="11879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defTabSz="457200" fontAlgn="base">
              <a:spcBef>
                <a:spcPct val="20000"/>
              </a:spcBef>
              <a:spcAft>
                <a:spcPct val="0"/>
              </a:spcAft>
              <a:buFont typeface="Wingdings" pitchFamily="2" charset="2"/>
              <a:buNone/>
              <a:defRPr/>
            </a:pPr>
            <a:r>
              <a:rPr lang="en-US" sz="3600" dirty="0" smtClean="0">
                <a:solidFill>
                  <a:srgbClr val="6B737B">
                    <a:lumMod val="75000"/>
                  </a:srgbClr>
                </a:solidFill>
                <a:latin typeface="Gill Sans MT"/>
                <a:ea typeface="ＭＳ Ｐゴシック" charset="-128"/>
                <a:cs typeface="Gill Sans MT"/>
              </a:rPr>
              <a:t>Capacity installed in Germany in Dec 2011</a:t>
            </a:r>
            <a:endParaRPr lang="en-US" sz="3600" dirty="0">
              <a:solidFill>
                <a:srgbClr val="6B737B">
                  <a:lumMod val="75000"/>
                </a:srgbClr>
              </a:solidFill>
              <a:latin typeface="Gill Sans MT"/>
              <a:ea typeface="ＭＳ Ｐゴシック" charset="-128"/>
              <a:cs typeface="Gill Sans MT"/>
            </a:endParaRPr>
          </a:p>
        </p:txBody>
      </p:sp>
      <p:sp>
        <p:nvSpPr>
          <p:cNvPr id="11" name="TextBox 10" title="4 gw"/>
          <p:cNvSpPr txBox="1"/>
          <p:nvPr/>
        </p:nvSpPr>
        <p:spPr>
          <a:xfrm>
            <a:off x="5571068" y="3956756"/>
            <a:ext cx="2544286" cy="1200329"/>
          </a:xfrm>
          <a:prstGeom prst="rect">
            <a:avLst/>
          </a:prstGeom>
          <a:noFill/>
        </p:spPr>
        <p:txBody>
          <a:bodyPr wrap="none" rtlCol="0">
            <a:spAutoFit/>
          </a:bodyPr>
          <a:lstStyle/>
          <a:p>
            <a:pPr defTabSz="457200" fontAlgn="base">
              <a:spcBef>
                <a:spcPct val="0"/>
              </a:spcBef>
              <a:spcAft>
                <a:spcPct val="0"/>
              </a:spcAft>
            </a:pPr>
            <a:r>
              <a:rPr lang="en-US" sz="7200" dirty="0" smtClean="0">
                <a:solidFill>
                  <a:srgbClr val="ED7A2C">
                    <a:lumMod val="75000"/>
                  </a:srgbClr>
                </a:solidFill>
                <a:latin typeface="Arial" charset="0"/>
                <a:ea typeface="ＭＳ Ｐゴシック" charset="-128"/>
              </a:rPr>
              <a:t>4 GW</a:t>
            </a:r>
            <a:endParaRPr lang="en-US" sz="7200" dirty="0">
              <a:solidFill>
                <a:srgbClr val="ED7A2C">
                  <a:lumMod val="75000"/>
                </a:srgbClr>
              </a:solidFill>
              <a:latin typeface="Arial" charset="0"/>
              <a:ea typeface="ＭＳ Ｐゴシック" charset="-128"/>
            </a:endParaRPr>
          </a:p>
        </p:txBody>
      </p:sp>
      <p:pic>
        <p:nvPicPr>
          <p:cNvPr id="8" name="Picture 4" descr="ICLEI" title="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6962280"/>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Cost of Solar in the US</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Source: NREL (</a:t>
            </a:r>
            <a:r>
              <a:rPr lang="en-US" dirty="0" smtClean="0">
                <a:hlinkClick r:id="rId3"/>
              </a:rPr>
              <a:t>http://ases.conference-services.net/resources/252/2859/pdf/SOLAR2012_0599_full%20paper.pdf</a:t>
            </a:r>
            <a:r>
              <a:rPr lang="en-US" dirty="0" smtClean="0"/>
              <a:t>) 		         (</a:t>
            </a:r>
            <a:r>
              <a:rPr lang="en-US" dirty="0" smtClean="0">
                <a:hlinkClick r:id="rId3"/>
              </a:rPr>
              <a:t>http://www.nrel.gov/docs/fy12osti/53347.pdf</a:t>
            </a:r>
            <a:r>
              <a:rPr lang="en-US" dirty="0" smtClean="0"/>
              <a:t>) (</a:t>
            </a:r>
            <a:r>
              <a:rPr lang="en-US" dirty="0" smtClean="0">
                <a:hlinkClick r:id="rId4"/>
              </a:rPr>
              <a:t>http://www.nrel.gov/docs/fy12osti/54689.pdf</a:t>
            </a:r>
            <a:r>
              <a:rPr lang="en-US" dirty="0" smtClean="0"/>
              <a:t>)</a:t>
            </a:r>
          </a:p>
        </p:txBody>
      </p:sp>
      <p:graphicFrame>
        <p:nvGraphicFramePr>
          <p:cNvPr id="5" name="Chart 4" descr="compare US and German costs" title="chart"/>
          <p:cNvGraphicFramePr/>
          <p:nvPr>
            <p:extLst>
              <p:ext uri="{D42A27DB-BD31-4B8C-83A1-F6EECF244321}">
                <p14:modId xmlns:p14="http://schemas.microsoft.com/office/powerpoint/2010/main" val="2731048953"/>
              </p:ext>
            </p:extLst>
          </p:nvPr>
        </p:nvGraphicFramePr>
        <p:xfrm>
          <a:off x="163774" y="1050879"/>
          <a:ext cx="8598089" cy="5213444"/>
        </p:xfrm>
        <a:graphic>
          <a:graphicData uri="http://schemas.openxmlformats.org/drawingml/2006/chart">
            <c:chart xmlns:c="http://schemas.openxmlformats.org/drawingml/2006/chart" xmlns:r="http://schemas.openxmlformats.org/officeDocument/2006/relationships" r:id="rId5"/>
          </a:graphicData>
        </a:graphic>
      </p:graphicFrame>
      <p:pic>
        <p:nvPicPr>
          <p:cNvPr id="6" name="Picture 4" descr="ICLEI" title="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16536"/>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Cost of Solar in the US</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Source: NREL (</a:t>
            </a:r>
            <a:r>
              <a:rPr lang="en-US" dirty="0" smtClean="0">
                <a:hlinkClick r:id="rId2"/>
              </a:rPr>
              <a:t>http://ases.conference-services.net/resources/252/2859/pdf/SOLAR2012_0599_full%20paper.pdf</a:t>
            </a:r>
            <a:r>
              <a:rPr lang="en-US" dirty="0" smtClean="0"/>
              <a:t>) 		         (</a:t>
            </a:r>
            <a:r>
              <a:rPr lang="en-US" dirty="0" smtClean="0">
                <a:hlinkClick r:id="rId2"/>
              </a:rPr>
              <a:t>http://www.nrel.gov/docs/fy12osti/53347.pdf</a:t>
            </a:r>
            <a:r>
              <a:rPr lang="en-US" dirty="0" smtClean="0"/>
              <a:t>) (</a:t>
            </a:r>
            <a:r>
              <a:rPr lang="en-US" dirty="0" smtClean="0">
                <a:hlinkClick r:id="rId3"/>
              </a:rPr>
              <a:t>http://www.nrel.gov/docs/fy12osti/54689.pdf</a:t>
            </a:r>
            <a:r>
              <a:rPr lang="en-US" dirty="0" smtClean="0"/>
              <a:t>)</a:t>
            </a:r>
          </a:p>
        </p:txBody>
      </p:sp>
      <p:graphicFrame>
        <p:nvGraphicFramePr>
          <p:cNvPr id="5" name="Chart 4" descr="Compare US and German solar costs" title="chart"/>
          <p:cNvGraphicFramePr/>
          <p:nvPr>
            <p:extLst>
              <p:ext uri="{D42A27DB-BD31-4B8C-83A1-F6EECF244321}">
                <p14:modId xmlns:p14="http://schemas.microsoft.com/office/powerpoint/2010/main" val="2429997034"/>
              </p:ext>
            </p:extLst>
          </p:nvPr>
        </p:nvGraphicFramePr>
        <p:xfrm>
          <a:off x="163773" y="1050879"/>
          <a:ext cx="8611737" cy="5213444"/>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4" descr="ICLEI" titl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760263"/>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The Cost of Solar in the US</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Source: NREL (</a:t>
            </a:r>
            <a:r>
              <a:rPr lang="en-US" dirty="0" smtClean="0">
                <a:hlinkClick r:id="rId2"/>
              </a:rPr>
              <a:t>http://ases.conference-services.net/resources/252/2859/pdf/SOLAR2012_0599_full%20paper.pdf</a:t>
            </a:r>
            <a:r>
              <a:rPr lang="en-US" dirty="0" smtClean="0"/>
              <a:t>) 		         (</a:t>
            </a:r>
            <a:r>
              <a:rPr lang="en-US" dirty="0" smtClean="0">
                <a:hlinkClick r:id="rId2"/>
              </a:rPr>
              <a:t>http://www.nrel.gov/docs/fy12osti/53347.pdf</a:t>
            </a:r>
            <a:r>
              <a:rPr lang="en-US" dirty="0" smtClean="0"/>
              <a:t>) (</a:t>
            </a:r>
            <a:r>
              <a:rPr lang="en-US" dirty="0" smtClean="0">
                <a:hlinkClick r:id="rId3"/>
              </a:rPr>
              <a:t>http://www.nrel.gov/docs/fy12osti/54689.pdf</a:t>
            </a:r>
            <a:r>
              <a:rPr lang="en-US" dirty="0" smtClean="0"/>
              <a:t>)</a:t>
            </a:r>
          </a:p>
        </p:txBody>
      </p:sp>
      <p:graphicFrame>
        <p:nvGraphicFramePr>
          <p:cNvPr id="5" name="Chart 4" descr="compare US and German solar costs" title="chart"/>
          <p:cNvGraphicFramePr/>
          <p:nvPr>
            <p:extLst>
              <p:ext uri="{D42A27DB-BD31-4B8C-83A1-F6EECF244321}">
                <p14:modId xmlns:p14="http://schemas.microsoft.com/office/powerpoint/2010/main" val="1086821506"/>
              </p:ext>
            </p:extLst>
          </p:nvPr>
        </p:nvGraphicFramePr>
        <p:xfrm>
          <a:off x="163773" y="1050879"/>
          <a:ext cx="8611737" cy="5213444"/>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6586538" y="3314700"/>
            <a:ext cx="2557462" cy="1443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pic>
        <p:nvPicPr>
          <p:cNvPr id="7" name="Picture 4" descr="ICLEI" titl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785413"/>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compare US and German solar costs" title="chart"/>
          <p:cNvGraphicFramePr/>
          <p:nvPr>
            <p:extLst>
              <p:ext uri="{D42A27DB-BD31-4B8C-83A1-F6EECF244321}">
                <p14:modId xmlns:p14="http://schemas.microsoft.com/office/powerpoint/2010/main" val="2776270794"/>
              </p:ext>
            </p:extLst>
          </p:nvPr>
        </p:nvGraphicFramePr>
        <p:xfrm>
          <a:off x="163773" y="1050879"/>
          <a:ext cx="8611737" cy="5213444"/>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The Cost of Solar in the US</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Source: NREL (</a:t>
            </a:r>
            <a:r>
              <a:rPr lang="en-US" dirty="0" smtClean="0">
                <a:hlinkClick r:id="rId3"/>
              </a:rPr>
              <a:t>http://ases.conference-services.net/resources/252/2859/pdf/SOLAR2012_0599_full%20paper.pdf</a:t>
            </a:r>
            <a:r>
              <a:rPr lang="en-US" dirty="0" smtClean="0"/>
              <a:t>) 		         (</a:t>
            </a:r>
            <a:r>
              <a:rPr lang="en-US" dirty="0" smtClean="0">
                <a:hlinkClick r:id="rId3"/>
              </a:rPr>
              <a:t>http://www.nrel.gov/docs/fy12osti/53347.pdf</a:t>
            </a:r>
            <a:r>
              <a:rPr lang="en-US" dirty="0" smtClean="0"/>
              <a:t>) (</a:t>
            </a:r>
            <a:r>
              <a:rPr lang="en-US" dirty="0" smtClean="0">
                <a:hlinkClick r:id="rId4"/>
              </a:rPr>
              <a:t>http://www.nrel.gov/docs/fy12osti/54689.pdf</a:t>
            </a:r>
            <a:r>
              <a:rPr lang="en-US" dirty="0" smtClean="0"/>
              <a:t>)</a:t>
            </a:r>
          </a:p>
        </p:txBody>
      </p:sp>
      <p:sp>
        <p:nvSpPr>
          <p:cNvPr id="15" name="Rounded Rectangular Callout 14" descr="compare US and German solar costs" title="chart"/>
          <p:cNvSpPr/>
          <p:nvPr/>
        </p:nvSpPr>
        <p:spPr>
          <a:xfrm>
            <a:off x="3429000" y="3200400"/>
            <a:ext cx="1943099" cy="771525"/>
          </a:xfrm>
          <a:prstGeom prst="wedgeRoundRectCallout">
            <a:avLst>
              <a:gd name="adj1" fmla="val -52121"/>
              <a:gd name="adj2" fmla="val -24836"/>
              <a:gd name="adj3" fmla="val 16667"/>
            </a:avLst>
          </a:prstGeom>
          <a:ln>
            <a:solidFill>
              <a:schemeClr val="tx2">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defTabSz="457200" fontAlgn="base">
              <a:spcBef>
                <a:spcPct val="0"/>
              </a:spcBef>
              <a:spcAft>
                <a:spcPct val="0"/>
              </a:spcAft>
            </a:pPr>
            <a:r>
              <a:rPr lang="en-US" sz="2000" dirty="0" smtClean="0">
                <a:solidFill>
                  <a:srgbClr val="181300"/>
                </a:solidFill>
                <a:latin typeface="Gill Sans MT" pitchFamily="34" charset="0"/>
              </a:rPr>
              <a:t>Profits, Taxes, &amp; Overhead</a:t>
            </a:r>
            <a:endParaRPr lang="en-US" sz="2000" dirty="0">
              <a:solidFill>
                <a:srgbClr val="181300"/>
              </a:solidFill>
              <a:latin typeface="Gill Sans MT" pitchFamily="34" charset="0"/>
            </a:endParaRPr>
          </a:p>
        </p:txBody>
      </p:sp>
      <p:sp>
        <p:nvSpPr>
          <p:cNvPr id="22" name="Rectangle 21"/>
          <p:cNvSpPr/>
          <p:nvPr/>
        </p:nvSpPr>
        <p:spPr>
          <a:xfrm>
            <a:off x="6586538" y="3314700"/>
            <a:ext cx="2557462" cy="1443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pic>
        <p:nvPicPr>
          <p:cNvPr id="7" name="Picture 4" descr="ICLEI" titl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96284"/>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compare US cust" title="chart"/>
          <p:cNvGraphicFramePr/>
          <p:nvPr>
            <p:extLst>
              <p:ext uri="{D42A27DB-BD31-4B8C-83A1-F6EECF244321}">
                <p14:modId xmlns:p14="http://schemas.microsoft.com/office/powerpoint/2010/main" val="1268267322"/>
              </p:ext>
            </p:extLst>
          </p:nvPr>
        </p:nvGraphicFramePr>
        <p:xfrm>
          <a:off x="163773" y="1050879"/>
          <a:ext cx="8611737" cy="5213444"/>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smtClean="0"/>
              <a:t>The Cost of Solar in the US</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Source: NREL (</a:t>
            </a:r>
            <a:r>
              <a:rPr lang="en-US" dirty="0" smtClean="0">
                <a:hlinkClick r:id="rId4"/>
              </a:rPr>
              <a:t>http://ases.conference-services.net/resources/252/2859/pdf/SOLAR2012_0599_full%20paper.pdf</a:t>
            </a:r>
            <a:r>
              <a:rPr lang="en-US" dirty="0" smtClean="0"/>
              <a:t>) 		         (</a:t>
            </a:r>
            <a:r>
              <a:rPr lang="en-US" dirty="0" smtClean="0">
                <a:hlinkClick r:id="rId4"/>
              </a:rPr>
              <a:t>http://www.nrel.gov/docs/fy12osti/53347.pdf</a:t>
            </a:r>
            <a:r>
              <a:rPr lang="en-US" dirty="0" smtClean="0"/>
              <a:t>) (</a:t>
            </a:r>
            <a:r>
              <a:rPr lang="en-US" dirty="0" smtClean="0">
                <a:hlinkClick r:id="rId5"/>
              </a:rPr>
              <a:t>http://www.nrel.gov/docs/fy12osti/54689.pdf</a:t>
            </a:r>
            <a:r>
              <a:rPr lang="en-US" dirty="0" smtClean="0"/>
              <a:t>)</a:t>
            </a:r>
          </a:p>
        </p:txBody>
      </p:sp>
      <p:sp>
        <p:nvSpPr>
          <p:cNvPr id="22" name="Rectangle 21"/>
          <p:cNvSpPr/>
          <p:nvPr/>
        </p:nvSpPr>
        <p:spPr>
          <a:xfrm>
            <a:off x="6586538" y="3314700"/>
            <a:ext cx="2557462" cy="14430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sp>
        <p:nvSpPr>
          <p:cNvPr id="7" name="Rounded Rectangular Callout 6" descr="diagram" title="solar soft costs"/>
          <p:cNvSpPr/>
          <p:nvPr/>
        </p:nvSpPr>
        <p:spPr>
          <a:xfrm>
            <a:off x="3529015" y="1290636"/>
            <a:ext cx="5443536" cy="4729164"/>
          </a:xfrm>
          <a:prstGeom prst="wedgeRoundRectCallout">
            <a:avLst>
              <a:gd name="adj1" fmla="val -54770"/>
              <a:gd name="adj2" fmla="val -23390"/>
              <a:gd name="adj3" fmla="val 16667"/>
            </a:avLst>
          </a:prstGeom>
          <a:solidFill>
            <a:srgbClr val="F3F5FF">
              <a:alpha val="85098"/>
            </a:srgbClr>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defTabSz="457200" fontAlgn="base">
              <a:spcBef>
                <a:spcPct val="0"/>
              </a:spcBef>
              <a:spcAft>
                <a:spcPct val="0"/>
              </a:spcAft>
            </a:pPr>
            <a:endParaRPr lang="en-US" sz="2400" b="1" dirty="0" smtClean="0">
              <a:solidFill>
                <a:srgbClr val="181300"/>
              </a:solidFill>
            </a:endParaRPr>
          </a:p>
        </p:txBody>
      </p:sp>
      <p:graphicFrame>
        <p:nvGraphicFramePr>
          <p:cNvPr id="8" name="Chart 7"/>
          <p:cNvGraphicFramePr/>
          <p:nvPr/>
        </p:nvGraphicFramePr>
        <p:xfrm>
          <a:off x="3714750" y="1519236"/>
          <a:ext cx="5143500" cy="4314825"/>
        </p:xfrm>
        <a:graphic>
          <a:graphicData uri="http://schemas.openxmlformats.org/drawingml/2006/chart">
            <c:chart xmlns:c="http://schemas.openxmlformats.org/drawingml/2006/chart" xmlns:r="http://schemas.openxmlformats.org/officeDocument/2006/relationships" r:id="rId6"/>
          </a:graphicData>
        </a:graphic>
      </p:graphicFrame>
      <p:sp>
        <p:nvSpPr>
          <p:cNvPr id="9" name="TextBox 8" descr="box" title="solar soft costs"/>
          <p:cNvSpPr txBox="1"/>
          <p:nvPr/>
        </p:nvSpPr>
        <p:spPr>
          <a:xfrm>
            <a:off x="6157632" y="1553693"/>
            <a:ext cx="1959503" cy="408623"/>
          </a:xfrm>
          <a:prstGeom prst="roundRect">
            <a:avLst/>
          </a:prstGeom>
          <a:solidFill>
            <a:schemeClr val="tx2">
              <a:lumMod val="75000"/>
            </a:schemeClr>
          </a:solidFill>
        </p:spPr>
        <p:txBody>
          <a:bodyPr wrap="none" rtlCol="0">
            <a:spAutoFit/>
          </a:bodyPr>
          <a:lstStyle/>
          <a:p>
            <a:pPr defTabSz="457200" fontAlgn="base">
              <a:spcBef>
                <a:spcPct val="0"/>
              </a:spcBef>
              <a:spcAft>
                <a:spcPct val="0"/>
              </a:spcAft>
            </a:pPr>
            <a:r>
              <a:rPr lang="en-US" b="1" dirty="0" smtClean="0">
                <a:solidFill>
                  <a:srgbClr val="F3F5FF"/>
                </a:solidFill>
                <a:latin typeface="Gill Sans MT" pitchFamily="34" charset="0"/>
                <a:ea typeface="ＭＳ Ｐゴシック" charset="-128"/>
              </a:rPr>
              <a:t>Solar Soft Costs</a:t>
            </a:r>
            <a:endParaRPr lang="en-US" b="1" dirty="0">
              <a:solidFill>
                <a:srgbClr val="F3F5FF"/>
              </a:solidFill>
              <a:latin typeface="Gill Sans MT" pitchFamily="34" charset="0"/>
              <a:ea typeface="ＭＳ Ｐゴシック" charset="-128"/>
            </a:endParaRPr>
          </a:p>
        </p:txBody>
      </p:sp>
      <p:pic>
        <p:nvPicPr>
          <p:cNvPr id="10" name="Picture 4" descr="ICLEI" title="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44827"/>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Customer Acquisition</a:t>
            </a:r>
            <a:endParaRPr lang="en-US" dirty="0"/>
          </a:p>
        </p:txBody>
      </p:sp>
      <p:sp>
        <p:nvSpPr>
          <p:cNvPr id="4" name="Text Placeholder 3"/>
          <p:cNvSpPr>
            <a:spLocks noGrp="1"/>
          </p:cNvSpPr>
          <p:nvPr>
            <p:ph type="body" sz="quarter" idx="10"/>
          </p:nvPr>
        </p:nvSpPr>
        <p:spPr/>
        <p:txBody>
          <a:bodyPr/>
          <a:lstStyle/>
          <a:p>
            <a:r>
              <a:rPr lang="en-US" dirty="0" smtClean="0"/>
              <a:t>Source: NREL, LBNL</a:t>
            </a:r>
            <a:endParaRPr lang="en-US" dirty="0"/>
          </a:p>
        </p:txBody>
      </p:sp>
      <p:graphicFrame>
        <p:nvGraphicFramePr>
          <p:cNvPr id="5" name="Chart 4" descr="US versus Germany" title="customer acquisition"/>
          <p:cNvGraphicFramePr/>
          <p:nvPr>
            <p:extLst>
              <p:ext uri="{D42A27DB-BD31-4B8C-83A1-F6EECF244321}">
                <p14:modId xmlns:p14="http://schemas.microsoft.com/office/powerpoint/2010/main" val="1360648471"/>
              </p:ext>
            </p:extLst>
          </p:nvPr>
        </p:nvGraphicFramePr>
        <p:xfrm>
          <a:off x="304800" y="1295400"/>
          <a:ext cx="84582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descr="10x cost for customer acquisition" title="information"/>
          <p:cNvSpPr txBox="1"/>
          <p:nvPr/>
        </p:nvSpPr>
        <p:spPr>
          <a:xfrm>
            <a:off x="4191000" y="2362200"/>
            <a:ext cx="2895600" cy="919401"/>
          </a:xfrm>
          <a:prstGeom prst="wedgeRoundRectCallout">
            <a:avLst>
              <a:gd name="adj1" fmla="val -52768"/>
              <a:gd name="adj2" fmla="val -20914"/>
              <a:gd name="adj3" fmla="val 16667"/>
            </a:avLst>
          </a:prstGeom>
          <a:solidFill>
            <a:srgbClr val="000000">
              <a:alpha val="80000"/>
            </a:srgbClr>
          </a:solidFill>
          <a:ln>
            <a:solidFill>
              <a:schemeClr val="bg1"/>
            </a:solidFill>
          </a:ln>
          <a:effectLst>
            <a:outerShdw blurRad="50800" dist="38100" dir="5400000" algn="t" rotWithShape="0">
              <a:prstClr val="black">
                <a:alpha val="40000"/>
              </a:prstClr>
            </a:outerShdw>
          </a:effectLst>
        </p:spPr>
        <p:txBody>
          <a:bodyPr wrap="square" rtlCol="0">
            <a:spAutoFit/>
          </a:bodyPr>
          <a:lstStyle/>
          <a:p>
            <a:pPr algn="just" defTabSz="457200" fontAlgn="base">
              <a:spcBef>
                <a:spcPct val="0"/>
              </a:spcBef>
              <a:spcAft>
                <a:spcPct val="0"/>
              </a:spcAft>
            </a:pPr>
            <a:r>
              <a:rPr lang="en-US" sz="2400" dirty="0" smtClean="0">
                <a:solidFill>
                  <a:srgbClr val="F3F5FF"/>
                </a:solidFill>
                <a:latin typeface="Gill Sans MT" pitchFamily="34" charset="0"/>
                <a:ea typeface="ＭＳ Ｐゴシック" charset="-128"/>
              </a:rPr>
              <a:t>10x the cost for customer acquisition</a:t>
            </a:r>
            <a:endParaRPr lang="en-US" sz="2400" dirty="0">
              <a:solidFill>
                <a:srgbClr val="F3F5FF"/>
              </a:solidFill>
              <a:latin typeface="Gill Sans MT" pitchFamily="34" charset="0"/>
              <a:ea typeface="ＭＳ Ｐゴシック" charset="-128"/>
            </a:endParaRPr>
          </a:p>
        </p:txBody>
      </p:sp>
      <p:pic>
        <p:nvPicPr>
          <p:cNvPr id="7"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100014"/>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Solution:  Group Purchasing</a:t>
            </a:r>
            <a:endParaRPr lang="en-US" dirty="0"/>
          </a:p>
        </p:txBody>
      </p:sp>
      <p:pic>
        <p:nvPicPr>
          <p:cNvPr id="1028" name="Picture 4" descr="Group purchaing, logos" title="Solution"/>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5047011" y="3133233"/>
            <a:ext cx="3714750" cy="847725"/>
          </a:xfrm>
          <a:prstGeom prst="rect">
            <a:avLst/>
          </a:prstGeom>
          <a:noFill/>
          <a:ln>
            <a:noFill/>
          </a:ln>
        </p:spPr>
      </p:pic>
      <p:pic>
        <p:nvPicPr>
          <p:cNvPr id="1030" name="Picture 6" descr="Group purchaing, logos" title="Solution"/>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681928" y="1371600"/>
            <a:ext cx="3034352" cy="1548351"/>
          </a:xfrm>
          <a:prstGeom prst="rect">
            <a:avLst/>
          </a:prstGeom>
          <a:noFill/>
        </p:spPr>
      </p:pic>
      <p:pic>
        <p:nvPicPr>
          <p:cNvPr id="1032" name="Picture 8" descr="Group purchaing, logos" title="Solution"/>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209265" y="3980958"/>
            <a:ext cx="1517176" cy="1517176"/>
          </a:xfrm>
          <a:prstGeom prst="rect">
            <a:avLst/>
          </a:prstGeom>
          <a:noFill/>
        </p:spPr>
      </p:pic>
      <p:pic>
        <p:nvPicPr>
          <p:cNvPr id="10" name="Picture 4" descr="Group purchaing, logos" title="Solution"/>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32973" y="1761633"/>
            <a:ext cx="2557463" cy="1371600"/>
          </a:xfrm>
          <a:prstGeom prst="rect">
            <a:avLst/>
          </a:prstGeom>
          <a:noFill/>
          <a:ln w="9525">
            <a:noFill/>
            <a:miter lim="800000"/>
            <a:headEnd/>
            <a:tailEnd/>
          </a:ln>
        </p:spPr>
      </p:pic>
      <p:pic>
        <p:nvPicPr>
          <p:cNvPr id="11" name="Picture 3" descr="Group purchaing, logos" title="Solution"/>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5379" y="3429000"/>
            <a:ext cx="2362200" cy="825500"/>
          </a:xfrm>
          <a:prstGeom prst="rect">
            <a:avLst/>
          </a:prstGeom>
          <a:noFill/>
          <a:ln w="9525">
            <a:noFill/>
            <a:miter lim="800000"/>
            <a:headEnd/>
            <a:tailEnd/>
          </a:ln>
        </p:spPr>
      </p:pic>
      <p:pic>
        <p:nvPicPr>
          <p:cNvPr id="2051" name="Picture 3" descr="Group purchaing, logos" title="Solution"/>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4430" y="4427288"/>
            <a:ext cx="2822049" cy="1687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Group purchaing, logos" title="Solution"/>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995887" y="5693615"/>
            <a:ext cx="3852713" cy="7833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Group purchaing, logos" title="Solution"/>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03561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descr="Portland and solarize Mass" title="solution group purchasing"/>
          <p:cNvSpPr>
            <a:spLocks noGrp="1"/>
          </p:cNvSpPr>
          <p:nvPr>
            <p:ph sz="half" idx="2"/>
          </p:nvPr>
        </p:nvSpPr>
        <p:spPr/>
        <p:txBody>
          <a:bodyPr/>
          <a:lstStyle/>
          <a:p>
            <a:r>
              <a:rPr lang="en-US" dirty="0">
                <a:solidFill>
                  <a:srgbClr val="6B737B"/>
                </a:solidFill>
              </a:rPr>
              <a:t>Solarize Portland (2009-2011, 6 campaigns) - 560 contracts totaling 1.7 </a:t>
            </a:r>
            <a:r>
              <a:rPr lang="en-US" dirty="0" smtClean="0">
                <a:solidFill>
                  <a:srgbClr val="6B737B"/>
                </a:solidFill>
              </a:rPr>
              <a:t>MW</a:t>
            </a:r>
          </a:p>
          <a:p>
            <a:pPr marL="0" indent="0">
              <a:buNone/>
            </a:pPr>
            <a:endParaRPr lang="en-US" dirty="0" smtClean="0">
              <a:solidFill>
                <a:srgbClr val="6B737B"/>
              </a:solidFill>
            </a:endParaRPr>
          </a:p>
          <a:p>
            <a:r>
              <a:rPr lang="en-US" dirty="0">
                <a:solidFill>
                  <a:srgbClr val="6B737B"/>
                </a:solidFill>
              </a:rPr>
              <a:t>Solarize Mass (12 months, 2011) - 162 contracts totaling 829kW</a:t>
            </a:r>
          </a:p>
          <a:p>
            <a:endParaRPr lang="en-US" dirty="0">
              <a:solidFill>
                <a:srgbClr val="6B737B"/>
              </a:solidFill>
            </a:endParaRPr>
          </a:p>
          <a:p>
            <a:pPr marL="0" indent="0">
              <a:buNone/>
            </a:pPr>
            <a:endParaRPr lang="en-US" dirty="0">
              <a:solidFill>
                <a:srgbClr val="6B737B"/>
              </a:solidFill>
            </a:endParaRPr>
          </a:p>
        </p:txBody>
      </p:sp>
      <p:sp>
        <p:nvSpPr>
          <p:cNvPr id="3" name="Title 2"/>
          <p:cNvSpPr>
            <a:spLocks noGrp="1"/>
          </p:cNvSpPr>
          <p:nvPr>
            <p:ph type="title"/>
          </p:nvPr>
        </p:nvSpPr>
        <p:spPr/>
        <p:txBody>
          <a:bodyPr>
            <a:normAutofit fontScale="90000"/>
          </a:bodyPr>
          <a:lstStyle/>
          <a:p>
            <a:r>
              <a:rPr lang="en-US" dirty="0" smtClean="0"/>
              <a:t>Solution:  Group Purchasing</a:t>
            </a:r>
            <a:endParaRPr lang="en-US" dirty="0"/>
          </a:p>
        </p:txBody>
      </p:sp>
      <p:pic>
        <p:nvPicPr>
          <p:cNvPr id="1028" name="Picture 4" descr="Portland and solarize Mass" title="solution group purchasing"/>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125858" y="1696720"/>
            <a:ext cx="4674742" cy="1066800"/>
          </a:xfrm>
          <a:prstGeom prst="rect">
            <a:avLst/>
          </a:prstGeom>
          <a:noFill/>
          <a:ln>
            <a:noFill/>
          </a:ln>
        </p:spPr>
      </p:pic>
      <p:pic>
        <p:nvPicPr>
          <p:cNvPr id="1030" name="Picture 6" descr="Portland and solarize Mass" title="solution group purchasing"/>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42420" y="3274765"/>
            <a:ext cx="3438222" cy="1754435"/>
          </a:xfrm>
          <a:prstGeom prst="rect">
            <a:avLst/>
          </a:prstGeom>
          <a:noFill/>
        </p:spPr>
      </p:pic>
      <p:pic>
        <p:nvPicPr>
          <p:cNvPr id="14" name="Picture 4" descr="ICLEI" title="log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8548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educe your carbon emissions to zero" title="choos to bicyc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6725" y="304800"/>
            <a:ext cx="8153400" cy="61475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1" y="2895600"/>
            <a:ext cx="1981200" cy="609600"/>
          </a:xfrm>
          <a:prstGeom prst="rect">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762000" y="4267200"/>
            <a:ext cx="2057400" cy="838200"/>
          </a:xfrm>
          <a:prstGeom prst="rect">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734291" y="5198917"/>
            <a:ext cx="2085109" cy="60267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222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1800"/>
              </a:spcAft>
              <a:buNone/>
            </a:pPr>
            <a:r>
              <a:rPr lang="en-US" sz="3600" b="1" dirty="0" smtClean="0">
                <a:solidFill>
                  <a:schemeClr val="bg2">
                    <a:lumMod val="75000"/>
                  </a:schemeClr>
                </a:solidFill>
              </a:rPr>
              <a:t>Barriers</a:t>
            </a:r>
          </a:p>
          <a:p>
            <a:pPr marL="0" indent="0">
              <a:buNone/>
            </a:pPr>
            <a:r>
              <a:rPr lang="en-US" sz="3200" dirty="0" smtClean="0">
                <a:solidFill>
                  <a:schemeClr val="tx2">
                    <a:lumMod val="75000"/>
                  </a:schemeClr>
                </a:solidFill>
              </a:rPr>
              <a:t>High upfront cost</a:t>
            </a:r>
          </a:p>
          <a:p>
            <a:pPr marL="0" indent="0">
              <a:buNone/>
            </a:pPr>
            <a:endParaRPr lang="en-US" sz="3200" dirty="0" smtClean="0">
              <a:solidFill>
                <a:schemeClr val="tx2">
                  <a:lumMod val="75000"/>
                </a:schemeClr>
              </a:solidFill>
            </a:endParaRPr>
          </a:p>
          <a:p>
            <a:pPr marL="0" indent="0">
              <a:buNone/>
            </a:pPr>
            <a:r>
              <a:rPr lang="en-US" sz="3200" dirty="0" smtClean="0">
                <a:solidFill>
                  <a:schemeClr val="tx2">
                    <a:lumMod val="75000"/>
                  </a:schemeClr>
                </a:solidFill>
              </a:rPr>
              <a:t>Complexity</a:t>
            </a:r>
          </a:p>
          <a:p>
            <a:pPr marL="0" indent="0">
              <a:buNone/>
            </a:pPr>
            <a:endParaRPr lang="en-US" sz="3200" dirty="0" smtClean="0">
              <a:solidFill>
                <a:schemeClr val="tx2">
                  <a:lumMod val="75000"/>
                </a:schemeClr>
              </a:solidFill>
            </a:endParaRPr>
          </a:p>
          <a:p>
            <a:pPr marL="0" indent="0">
              <a:buNone/>
            </a:pPr>
            <a:r>
              <a:rPr lang="en-US" sz="3200" dirty="0" smtClean="0">
                <a:solidFill>
                  <a:schemeClr val="tx2">
                    <a:lumMod val="75000"/>
                  </a:schemeClr>
                </a:solidFill>
              </a:rPr>
              <a:t>Customer inertia</a:t>
            </a:r>
          </a:p>
          <a:p>
            <a:pPr marL="0" indent="0">
              <a:buNone/>
            </a:pPr>
            <a:endParaRPr lang="en-US" sz="3200" dirty="0" smtClean="0">
              <a:solidFill>
                <a:schemeClr val="tx2">
                  <a:lumMod val="75000"/>
                </a:schemeClr>
              </a:solidFill>
            </a:endParaRPr>
          </a:p>
          <a:p>
            <a:pPr marL="0" indent="0">
              <a:buNone/>
            </a:pPr>
            <a:endParaRPr lang="en-US" sz="3200" dirty="0">
              <a:solidFill>
                <a:schemeClr val="tx2">
                  <a:lumMod val="75000"/>
                </a:schemeClr>
              </a:solidFill>
            </a:endParaRPr>
          </a:p>
        </p:txBody>
      </p:sp>
      <p:sp>
        <p:nvSpPr>
          <p:cNvPr id="3" name="Content Placeholder 2"/>
          <p:cNvSpPr>
            <a:spLocks noGrp="1"/>
          </p:cNvSpPr>
          <p:nvPr>
            <p:ph sz="half" idx="2"/>
          </p:nvPr>
        </p:nvSpPr>
        <p:spPr/>
        <p:txBody>
          <a:bodyPr/>
          <a:lstStyle/>
          <a:p>
            <a:pPr>
              <a:spcAft>
                <a:spcPts val="1800"/>
              </a:spcAft>
              <a:buNone/>
            </a:pPr>
            <a:r>
              <a:rPr lang="en-US" sz="3600" b="1" dirty="0" smtClean="0">
                <a:solidFill>
                  <a:schemeClr val="bg2">
                    <a:lumMod val="75000"/>
                  </a:schemeClr>
                </a:solidFill>
              </a:rPr>
              <a:t>Solutions</a:t>
            </a:r>
          </a:p>
          <a:p>
            <a:pPr>
              <a:buNone/>
            </a:pPr>
            <a:r>
              <a:rPr lang="en-US" sz="3200" dirty="0" smtClean="0">
                <a:solidFill>
                  <a:schemeClr val="tx2">
                    <a:lumMod val="75000"/>
                  </a:schemeClr>
                </a:solidFill>
              </a:rPr>
              <a:t>Group purchase</a:t>
            </a:r>
          </a:p>
          <a:p>
            <a:pPr>
              <a:buNone/>
            </a:pPr>
            <a:endParaRPr lang="en-US" sz="3200" dirty="0" smtClean="0">
              <a:solidFill>
                <a:schemeClr val="tx2">
                  <a:lumMod val="75000"/>
                </a:schemeClr>
              </a:solidFill>
            </a:endParaRPr>
          </a:p>
          <a:p>
            <a:pPr>
              <a:buNone/>
            </a:pPr>
            <a:r>
              <a:rPr lang="en-US" sz="3200" dirty="0" smtClean="0">
                <a:solidFill>
                  <a:schemeClr val="tx2">
                    <a:lumMod val="75000"/>
                  </a:schemeClr>
                </a:solidFill>
              </a:rPr>
              <a:t>Community outreach</a:t>
            </a:r>
          </a:p>
          <a:p>
            <a:pPr>
              <a:buNone/>
            </a:pPr>
            <a:endParaRPr lang="en-US" sz="3200" dirty="0" smtClean="0">
              <a:solidFill>
                <a:schemeClr val="tx2">
                  <a:lumMod val="75000"/>
                </a:schemeClr>
              </a:solidFill>
            </a:endParaRPr>
          </a:p>
          <a:p>
            <a:pPr>
              <a:buNone/>
            </a:pPr>
            <a:r>
              <a:rPr lang="en-US" sz="3200" dirty="0" smtClean="0">
                <a:solidFill>
                  <a:schemeClr val="tx2">
                    <a:lumMod val="75000"/>
                  </a:schemeClr>
                </a:solidFill>
              </a:rPr>
              <a:t>Limited-time offer</a:t>
            </a:r>
            <a:endParaRPr lang="en-US" sz="3200" dirty="0">
              <a:solidFill>
                <a:schemeClr val="tx2">
                  <a:lumMod val="75000"/>
                </a:schemeClr>
              </a:solidFill>
            </a:endParaRPr>
          </a:p>
        </p:txBody>
      </p:sp>
      <p:sp>
        <p:nvSpPr>
          <p:cNvPr id="4" name="Title 3"/>
          <p:cNvSpPr>
            <a:spLocks noGrp="1"/>
          </p:cNvSpPr>
          <p:nvPr>
            <p:ph type="title"/>
          </p:nvPr>
        </p:nvSpPr>
        <p:spPr/>
        <p:txBody>
          <a:bodyPr>
            <a:normAutofit fontScale="90000"/>
          </a:bodyPr>
          <a:lstStyle/>
          <a:p>
            <a:r>
              <a:rPr lang="en-US" dirty="0" smtClean="0"/>
              <a:t>Solarize Model: </a:t>
            </a:r>
            <a:r>
              <a:rPr lang="en-US" b="0" dirty="0" smtClean="0"/>
              <a:t>Advantages</a:t>
            </a:r>
            <a:endParaRPr lang="en-US" dirty="0"/>
          </a:p>
        </p:txBody>
      </p:sp>
      <p:sp>
        <p:nvSpPr>
          <p:cNvPr id="7" name="Right Arrow 6" title="arrows"/>
          <p:cNvSpPr/>
          <p:nvPr/>
        </p:nvSpPr>
        <p:spPr>
          <a:xfrm>
            <a:off x="3871356" y="2315689"/>
            <a:ext cx="534390" cy="296883"/>
          </a:xfrm>
          <a:prstGeom prst="rightArrow">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sp>
        <p:nvSpPr>
          <p:cNvPr id="8" name="Right Arrow 7" title="arrows"/>
          <p:cNvSpPr/>
          <p:nvPr/>
        </p:nvSpPr>
        <p:spPr>
          <a:xfrm>
            <a:off x="3893128" y="3453741"/>
            <a:ext cx="534390" cy="296883"/>
          </a:xfrm>
          <a:prstGeom prst="rightArrow">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sp>
        <p:nvSpPr>
          <p:cNvPr id="9" name="Right Arrow 8" title="arrows"/>
          <p:cNvSpPr/>
          <p:nvPr/>
        </p:nvSpPr>
        <p:spPr>
          <a:xfrm>
            <a:off x="3879275" y="4627420"/>
            <a:ext cx="534390" cy="296883"/>
          </a:xfrm>
          <a:prstGeom prst="rightArrow">
            <a:avLst/>
          </a:prstGeom>
          <a:solidFill>
            <a:schemeClr val="bg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pic>
        <p:nvPicPr>
          <p:cNvPr id="10" name="Picture 4" descr="ICLEI" titl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740621"/>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3138" y="1353788"/>
            <a:ext cx="8087096" cy="5014936"/>
          </a:xfrm>
        </p:spPr>
        <p:txBody>
          <a:bodyPr/>
          <a:lstStyle/>
          <a:p>
            <a:pPr marL="0" indent="0">
              <a:buNone/>
            </a:pPr>
            <a:r>
              <a:rPr lang="en-US" b="1" dirty="0" smtClean="0">
                <a:solidFill>
                  <a:schemeClr val="bg2">
                    <a:lumMod val="75000"/>
                  </a:schemeClr>
                </a:solidFill>
              </a:rPr>
              <a:t>Benefits to Local Government:</a:t>
            </a:r>
          </a:p>
          <a:p>
            <a:pPr marL="0" indent="0">
              <a:lnSpc>
                <a:spcPct val="200000"/>
              </a:lnSpc>
              <a:buNone/>
            </a:pPr>
            <a:r>
              <a:rPr lang="en-US" dirty="0" smtClean="0"/>
              <a:t>Low implementation cost: </a:t>
            </a:r>
            <a:r>
              <a:rPr lang="en-US" dirty="0" smtClean="0">
                <a:solidFill>
                  <a:schemeClr val="bg2">
                    <a:lumMod val="75000"/>
                  </a:schemeClr>
                </a:solidFill>
              </a:rPr>
              <a:t> &lt; </a:t>
            </a:r>
            <a:r>
              <a:rPr lang="en-US" dirty="0" smtClean="0">
                <a:solidFill>
                  <a:schemeClr val="bg2">
                    <a:lumMod val="75000"/>
                  </a:schemeClr>
                </a:solidFill>
                <a:latin typeface="Gill Sans MT" pitchFamily="34" charset="0"/>
              </a:rPr>
              <a:t>$10,000 (+ labor)</a:t>
            </a:r>
            <a:endParaRPr lang="en-US" dirty="0" smtClean="0"/>
          </a:p>
          <a:p>
            <a:pPr>
              <a:lnSpc>
                <a:spcPct val="200000"/>
              </a:lnSpc>
              <a:buNone/>
            </a:pPr>
            <a:r>
              <a:rPr lang="en-US" dirty="0" smtClean="0"/>
              <a:t>Quick turn-around: </a:t>
            </a:r>
            <a:r>
              <a:rPr lang="en-US" dirty="0" smtClean="0">
                <a:solidFill>
                  <a:schemeClr val="bg2">
                    <a:lumMod val="75000"/>
                  </a:schemeClr>
                </a:solidFill>
              </a:rPr>
              <a:t>6-9 Months</a:t>
            </a:r>
          </a:p>
          <a:p>
            <a:pPr>
              <a:lnSpc>
                <a:spcPct val="200000"/>
              </a:lnSpc>
              <a:buNone/>
            </a:pPr>
            <a:r>
              <a:rPr lang="en-US" dirty="0" smtClean="0"/>
              <a:t>Long-term impact: </a:t>
            </a:r>
            <a:r>
              <a:rPr lang="en-US" dirty="0" smtClean="0">
                <a:solidFill>
                  <a:schemeClr val="bg2">
                    <a:lumMod val="75000"/>
                  </a:schemeClr>
                </a:solidFill>
              </a:rPr>
              <a:t>Builds a self-sustaining market, increases customer awareness</a:t>
            </a:r>
          </a:p>
        </p:txBody>
      </p:sp>
      <p:sp>
        <p:nvSpPr>
          <p:cNvPr id="3" name="Title 2"/>
          <p:cNvSpPr>
            <a:spLocks noGrp="1"/>
          </p:cNvSpPr>
          <p:nvPr>
            <p:ph type="title"/>
          </p:nvPr>
        </p:nvSpPr>
        <p:spPr/>
        <p:txBody>
          <a:bodyPr>
            <a:normAutofit fontScale="90000"/>
          </a:bodyPr>
          <a:lstStyle/>
          <a:p>
            <a:r>
              <a:rPr lang="en-US" dirty="0" err="1" smtClean="0"/>
              <a:t>Solarize</a:t>
            </a:r>
            <a:r>
              <a:rPr lang="en-US" dirty="0" smtClean="0"/>
              <a:t>: </a:t>
            </a:r>
            <a:r>
              <a:rPr lang="en-US" b="0" dirty="0" smtClean="0"/>
              <a:t>Advantages</a:t>
            </a:r>
            <a:endParaRPr lang="en-US" dirty="0"/>
          </a:p>
        </p:txBody>
      </p:sp>
      <p:pic>
        <p:nvPicPr>
          <p:cNvPr id="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267351"/>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a:lstStyle/>
          <a:p>
            <a:r>
              <a:rPr lang="en-US" dirty="0" smtClean="0"/>
              <a:t>Energy Benefits: Employee Group Purchase Program</a:t>
            </a:r>
            <a:endParaRPr lang="en-US" dirty="0"/>
          </a:p>
        </p:txBody>
      </p:sp>
      <p:pic>
        <p:nvPicPr>
          <p:cNvPr id="8194" name="Picture 2" descr="colorado and tuscon" title="energy benefi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760728"/>
            <a:ext cx="8001000" cy="13634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olorado and tuscon" title="energy benefi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359358"/>
            <a:ext cx="3124202" cy="75935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olorado and tuscon" title="energy benefit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3400" y="4993335"/>
            <a:ext cx="3124202" cy="7923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4929830"/>
            <a:ext cx="4572000" cy="830997"/>
          </a:xfrm>
          <a:prstGeom prst="rect">
            <a:avLst/>
          </a:prstGeom>
        </p:spPr>
        <p:txBody>
          <a:bodyPr>
            <a:spAutoFit/>
          </a:bodyPr>
          <a:lstStyle/>
          <a:p>
            <a:pPr defTabSz="457200" fontAlgn="base">
              <a:spcBef>
                <a:spcPct val="0"/>
              </a:spcBef>
              <a:spcAft>
                <a:spcPct val="0"/>
              </a:spcAft>
            </a:pPr>
            <a:r>
              <a:rPr lang="en-US" sz="2400" dirty="0">
                <a:solidFill>
                  <a:srgbClr val="181300"/>
                </a:solidFill>
                <a:latin typeface="Gill Sans MT" pitchFamily="34" charset="0"/>
                <a:ea typeface="ＭＳ Ｐゴシック" charset="-128"/>
              </a:rPr>
              <a:t>850 participants / 90 Contracts Total Combined Capacity </a:t>
            </a:r>
            <a:r>
              <a:rPr lang="en-US" sz="2400" dirty="0" smtClean="0">
                <a:solidFill>
                  <a:srgbClr val="181300"/>
                </a:solidFill>
                <a:latin typeface="Gill Sans MT" pitchFamily="34" charset="0"/>
                <a:ea typeface="ＭＳ Ｐゴシック" charset="-128"/>
              </a:rPr>
              <a:t>620kW</a:t>
            </a:r>
            <a:endParaRPr lang="en-US" sz="2400" dirty="0">
              <a:solidFill>
                <a:srgbClr val="181300"/>
              </a:solidFill>
              <a:latin typeface="Gill Sans MT" pitchFamily="34" charset="0"/>
              <a:ea typeface="ＭＳ Ｐゴシック" charset="-128"/>
            </a:endParaRPr>
          </a:p>
        </p:txBody>
      </p:sp>
      <p:sp>
        <p:nvSpPr>
          <p:cNvPr id="5" name="Rectangle 4"/>
          <p:cNvSpPr/>
          <p:nvPr/>
        </p:nvSpPr>
        <p:spPr>
          <a:xfrm>
            <a:off x="3962400" y="3356233"/>
            <a:ext cx="4800600" cy="830997"/>
          </a:xfrm>
          <a:prstGeom prst="rect">
            <a:avLst/>
          </a:prstGeom>
        </p:spPr>
        <p:txBody>
          <a:bodyPr wrap="square">
            <a:spAutoFit/>
          </a:bodyPr>
          <a:lstStyle/>
          <a:p>
            <a:pPr defTabSz="457200" fontAlgn="base">
              <a:spcBef>
                <a:spcPct val="0"/>
              </a:spcBef>
              <a:spcAft>
                <a:spcPct val="0"/>
              </a:spcAft>
            </a:pPr>
            <a:r>
              <a:rPr lang="en-US" sz="2400" dirty="0" smtClean="0">
                <a:solidFill>
                  <a:srgbClr val="181300"/>
                </a:solidFill>
                <a:latin typeface="Gill Sans MT" pitchFamily="34" charset="0"/>
                <a:ea typeface="ＭＳ Ｐゴシック" charset="-128"/>
              </a:rPr>
              <a:t>1083 </a:t>
            </a:r>
            <a:r>
              <a:rPr lang="en-US" sz="2400" dirty="0">
                <a:solidFill>
                  <a:srgbClr val="181300"/>
                </a:solidFill>
                <a:latin typeface="Gill Sans MT" pitchFamily="34" charset="0"/>
                <a:ea typeface="ＭＳ Ｐゴシック" charset="-128"/>
              </a:rPr>
              <a:t>participants / </a:t>
            </a:r>
            <a:r>
              <a:rPr lang="en-US" sz="2400" dirty="0" smtClean="0">
                <a:solidFill>
                  <a:srgbClr val="181300"/>
                </a:solidFill>
                <a:latin typeface="Gill Sans MT" pitchFamily="34" charset="0"/>
                <a:ea typeface="ＭＳ Ｐゴシック" charset="-128"/>
              </a:rPr>
              <a:t>118 Contracts </a:t>
            </a:r>
            <a:r>
              <a:rPr lang="en-US" sz="2400" dirty="0">
                <a:solidFill>
                  <a:srgbClr val="181300"/>
                </a:solidFill>
                <a:latin typeface="Gill Sans MT" pitchFamily="34" charset="0"/>
                <a:ea typeface="ＭＳ Ｐゴシック" charset="-128"/>
              </a:rPr>
              <a:t>Total Combined Capacity </a:t>
            </a:r>
            <a:r>
              <a:rPr lang="en-US" sz="2400" dirty="0" smtClean="0">
                <a:solidFill>
                  <a:srgbClr val="181300"/>
                </a:solidFill>
                <a:latin typeface="Gill Sans MT" pitchFamily="34" charset="0"/>
                <a:ea typeface="ＭＳ Ｐゴシック" charset="-128"/>
              </a:rPr>
              <a:t>652.3kW </a:t>
            </a:r>
            <a:endParaRPr lang="en-US" sz="2400" dirty="0">
              <a:solidFill>
                <a:srgbClr val="181300"/>
              </a:solidFill>
              <a:latin typeface="Gill Sans MT" pitchFamily="34" charset="0"/>
              <a:ea typeface="ＭＳ Ｐゴシック" charset="-128"/>
            </a:endParaRPr>
          </a:p>
        </p:txBody>
      </p:sp>
      <p:pic>
        <p:nvPicPr>
          <p:cNvPr id="9" name="Picture 4" descr="ICLEI" title="log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703580"/>
      </p:ext>
    </p:extLst>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3138" y="1353788"/>
            <a:ext cx="8087096" cy="5014936"/>
          </a:xfrm>
        </p:spPr>
        <p:txBody>
          <a:bodyPr/>
          <a:lstStyle/>
          <a:p>
            <a:pPr marL="0" indent="0">
              <a:buNone/>
            </a:pPr>
            <a:r>
              <a:rPr lang="en-US" b="1" dirty="0" smtClean="0">
                <a:solidFill>
                  <a:schemeClr val="bg2">
                    <a:lumMod val="75000"/>
                  </a:schemeClr>
                </a:solidFill>
              </a:rPr>
              <a:t>Benefits to Local Government:</a:t>
            </a:r>
          </a:p>
          <a:p>
            <a:r>
              <a:rPr lang="en-US" dirty="0" smtClean="0">
                <a:solidFill>
                  <a:schemeClr val="bg1">
                    <a:lumMod val="10000"/>
                  </a:schemeClr>
                </a:solidFill>
                <a:latin typeface="Gill Sans MT" pitchFamily="34" charset="0"/>
              </a:rPr>
              <a:t>No cost/Low cost</a:t>
            </a:r>
          </a:p>
          <a:p>
            <a:r>
              <a:rPr lang="en-US" dirty="0" smtClean="0">
                <a:solidFill>
                  <a:schemeClr val="bg1">
                    <a:lumMod val="10000"/>
                  </a:schemeClr>
                </a:solidFill>
              </a:rPr>
              <a:t>Fosters collaboration between LG and community members</a:t>
            </a:r>
          </a:p>
          <a:p>
            <a:r>
              <a:rPr lang="en-US" dirty="0">
                <a:solidFill>
                  <a:schemeClr val="bg1">
                    <a:lumMod val="10000"/>
                  </a:schemeClr>
                </a:solidFill>
              </a:rPr>
              <a:t>I</a:t>
            </a:r>
            <a:r>
              <a:rPr lang="en-US" dirty="0" smtClean="0">
                <a:solidFill>
                  <a:schemeClr val="bg1">
                    <a:lumMod val="10000"/>
                  </a:schemeClr>
                </a:solidFill>
              </a:rPr>
              <a:t>ncreases maturation of local market,</a:t>
            </a:r>
          </a:p>
          <a:p>
            <a:r>
              <a:rPr lang="en-US" dirty="0" smtClean="0">
                <a:solidFill>
                  <a:schemeClr val="bg1">
                    <a:lumMod val="10000"/>
                  </a:schemeClr>
                </a:solidFill>
              </a:rPr>
              <a:t>Achieves community emissions reductions </a:t>
            </a:r>
          </a:p>
          <a:p>
            <a:r>
              <a:rPr lang="en-US" dirty="0" smtClean="0">
                <a:solidFill>
                  <a:schemeClr val="bg1">
                    <a:lumMod val="10000"/>
                  </a:schemeClr>
                </a:solidFill>
              </a:rPr>
              <a:t>ICLEI Markets success</a:t>
            </a:r>
          </a:p>
        </p:txBody>
      </p:sp>
      <p:sp>
        <p:nvSpPr>
          <p:cNvPr id="3" name="Title 2"/>
          <p:cNvSpPr>
            <a:spLocks noGrp="1"/>
          </p:cNvSpPr>
          <p:nvPr>
            <p:ph type="title"/>
          </p:nvPr>
        </p:nvSpPr>
        <p:spPr/>
        <p:txBody>
          <a:bodyPr>
            <a:normAutofit fontScale="90000"/>
          </a:bodyPr>
          <a:lstStyle/>
          <a:p>
            <a:r>
              <a:rPr lang="en-US" dirty="0" smtClean="0"/>
              <a:t>Energy Benefits</a:t>
            </a:r>
            <a:endParaRPr lang="en-US" dirty="0"/>
          </a:p>
        </p:txBody>
      </p:sp>
      <p:pic>
        <p:nvPicPr>
          <p:cNvPr id="5" name="Picture 3" descr="energy benefits and ICLEI" title="log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1350" y="152400"/>
            <a:ext cx="2508250" cy="798513"/>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energy benefits and ICLEI" title="log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853734"/>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63138" y="1353788"/>
            <a:ext cx="8087096" cy="5014936"/>
          </a:xfrm>
        </p:spPr>
        <p:txBody>
          <a:bodyPr/>
          <a:lstStyle/>
          <a:p>
            <a:pPr marL="0" indent="0">
              <a:buNone/>
            </a:pPr>
            <a:r>
              <a:rPr lang="en-US" b="1" dirty="0" smtClean="0">
                <a:solidFill>
                  <a:schemeClr val="bg2">
                    <a:lumMod val="75000"/>
                  </a:schemeClr>
                </a:solidFill>
              </a:rPr>
              <a:t>Benefits to Program Participants:</a:t>
            </a:r>
          </a:p>
          <a:p>
            <a:pPr>
              <a:lnSpc>
                <a:spcPct val="150000"/>
              </a:lnSpc>
            </a:pPr>
            <a:r>
              <a:rPr lang="en-US" dirty="0" smtClean="0"/>
              <a:t>Technical Education /Consumer education</a:t>
            </a:r>
          </a:p>
          <a:p>
            <a:pPr>
              <a:lnSpc>
                <a:spcPct val="150000"/>
              </a:lnSpc>
            </a:pPr>
            <a:r>
              <a:rPr lang="en-US" dirty="0" smtClean="0"/>
              <a:t>Lower cost: 10% - 20% </a:t>
            </a:r>
            <a:endParaRPr lang="en-US" dirty="0" smtClean="0">
              <a:solidFill>
                <a:schemeClr val="bg2">
                  <a:lumMod val="75000"/>
                </a:schemeClr>
              </a:solidFill>
            </a:endParaRPr>
          </a:p>
          <a:p>
            <a:pPr>
              <a:lnSpc>
                <a:spcPct val="150000"/>
              </a:lnSpc>
            </a:pPr>
            <a:r>
              <a:rPr lang="en-US" dirty="0" smtClean="0"/>
              <a:t>Long-term impact: </a:t>
            </a:r>
            <a:r>
              <a:rPr lang="en-US" dirty="0"/>
              <a:t>f</a:t>
            </a:r>
            <a:r>
              <a:rPr lang="en-US" dirty="0" smtClean="0"/>
              <a:t>inancial and environmental</a:t>
            </a:r>
          </a:p>
          <a:p>
            <a:pPr>
              <a:lnSpc>
                <a:spcPct val="150000"/>
              </a:lnSpc>
            </a:pPr>
            <a:endParaRPr lang="en-US" dirty="0" smtClean="0">
              <a:solidFill>
                <a:schemeClr val="bg2">
                  <a:lumMod val="75000"/>
                </a:schemeClr>
              </a:solidFill>
            </a:endParaRPr>
          </a:p>
        </p:txBody>
      </p:sp>
      <p:sp>
        <p:nvSpPr>
          <p:cNvPr id="3" name="Title 2"/>
          <p:cNvSpPr>
            <a:spLocks noGrp="1"/>
          </p:cNvSpPr>
          <p:nvPr>
            <p:ph type="title"/>
          </p:nvPr>
        </p:nvSpPr>
        <p:spPr/>
        <p:txBody>
          <a:bodyPr>
            <a:normAutofit fontScale="90000"/>
          </a:bodyPr>
          <a:lstStyle/>
          <a:p>
            <a:r>
              <a:rPr lang="en-US" dirty="0" smtClean="0"/>
              <a:t>Energy Benefits</a:t>
            </a:r>
            <a:endParaRPr lang="en-US" dirty="0"/>
          </a:p>
        </p:txBody>
      </p:sp>
      <p:pic>
        <p:nvPicPr>
          <p:cNvPr id="5" name="Picture 3" descr="energy benefits and ICLEI" title="log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21350" y="152400"/>
            <a:ext cx="2508250" cy="798513"/>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energy benefits and ICLEI" title="log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998857"/>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http://www.enchantedlearning.com/usa/states/colorado/map.GIF" title="case stude in colorad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41097" y="1447800"/>
            <a:ext cx="4171950" cy="324802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Energy Benefits: </a:t>
            </a:r>
            <a:r>
              <a:rPr lang="en-US" b="0" dirty="0" smtClean="0"/>
              <a:t>Case Study</a:t>
            </a:r>
            <a:endParaRPr lang="en-US" dirty="0"/>
          </a:p>
        </p:txBody>
      </p:sp>
      <p:sp>
        <p:nvSpPr>
          <p:cNvPr id="4" name="Text Placeholder 3"/>
          <p:cNvSpPr>
            <a:spLocks noGrp="1"/>
          </p:cNvSpPr>
          <p:nvPr>
            <p:ph type="body" sz="quarter" idx="10"/>
          </p:nvPr>
        </p:nvSpPr>
        <p:spPr/>
        <p:txBody>
          <a:bodyPr/>
          <a:lstStyle/>
          <a:p>
            <a:r>
              <a:rPr lang="en-US" dirty="0" smtClean="0"/>
              <a:t>Source: Wikipedia</a:t>
            </a:r>
            <a:endParaRPr lang="en-US" dirty="0"/>
          </a:p>
        </p:txBody>
      </p:sp>
      <p:sp>
        <p:nvSpPr>
          <p:cNvPr id="7" name="TextBox 6"/>
          <p:cNvSpPr txBox="1"/>
          <p:nvPr/>
        </p:nvSpPr>
        <p:spPr>
          <a:xfrm>
            <a:off x="1653905" y="4859771"/>
            <a:ext cx="5346335" cy="1200329"/>
          </a:xfrm>
          <a:prstGeom prst="rect">
            <a:avLst/>
          </a:prstGeom>
          <a:noFill/>
        </p:spPr>
        <p:txBody>
          <a:bodyPr wrap="none" rtlCol="0">
            <a:spAutoFit/>
          </a:bodyPr>
          <a:lstStyle/>
          <a:p>
            <a:pPr algn="ctr" defTabSz="457200" fontAlgn="base">
              <a:spcBef>
                <a:spcPct val="0"/>
              </a:spcBef>
              <a:spcAft>
                <a:spcPct val="0"/>
              </a:spcAft>
            </a:pPr>
            <a:r>
              <a:rPr lang="en-US" sz="3600" b="1" dirty="0" smtClean="0">
                <a:solidFill>
                  <a:srgbClr val="6B737B"/>
                </a:solidFill>
                <a:latin typeface="Gill Sans MT" pitchFamily="34" charset="0"/>
                <a:ea typeface="ＭＳ Ｐゴシック" charset="-128"/>
              </a:rPr>
              <a:t>Solar Benefits Colorado</a:t>
            </a:r>
          </a:p>
          <a:p>
            <a:pPr algn="ctr" defTabSz="457200" fontAlgn="base">
              <a:spcBef>
                <a:spcPct val="0"/>
              </a:spcBef>
              <a:spcAft>
                <a:spcPct val="0"/>
              </a:spcAft>
            </a:pPr>
            <a:r>
              <a:rPr lang="en-US" sz="3600" dirty="0" smtClean="0">
                <a:solidFill>
                  <a:srgbClr val="6B737B"/>
                </a:solidFill>
                <a:latin typeface="Gill Sans MT" pitchFamily="34" charset="0"/>
                <a:ea typeface="ＭＳ Ｐゴシック" charset="-128"/>
              </a:rPr>
              <a:t>Customer Pool ~150,000</a:t>
            </a:r>
            <a:endParaRPr lang="en-US" sz="3600" dirty="0">
              <a:solidFill>
                <a:srgbClr val="6B737B"/>
              </a:solidFill>
              <a:latin typeface="Gill Sans MT" pitchFamily="34" charset="0"/>
              <a:ea typeface="ＭＳ Ｐゴシック" charset="-128"/>
            </a:endParaRPr>
          </a:p>
        </p:txBody>
      </p:sp>
      <p:sp>
        <p:nvSpPr>
          <p:cNvPr id="2" name="AutoShape 2" descr="data:image/jpeg;base64,/9j/4AAQSkZJRgABAQAAAQABAAD/2wBDAAkGBwgHBgkIBwgKCgkLDRYPDQwMDRsUFRAWIB0iIiAdHx8kKDQsJCYxJx8fLT0tMTU3Ojo6Iys/RD84QzQ5Ojf/2wBDAQoKCg0MDRoPDxo3JR8lNzc3Nzc3Nzc3Nzc3Nzc3Nzc3Nzc3Nzc3Nzc3Nzc3Nzc3Nzc3Nzc3Nzc3Nzc3Nzc3Nzf/wAARCACTAIQDASIAAhEBAxEB/8QAGwABAAIDAQEAAAAAAAAAAAAAAAIGAQMFBAf/xABAEAABAwIEAwUEBQkJAAAAAAABAAIDBBEFEiExMlFxBhNBkaEUFWGBIkKxwdEjNVRjcnOCk7IlMzRTYpKiwvD/xAAYAQEAAwEAAAAAAAAAAAAAAAAAAQIDBP/EACERAQEAAQQCAgMAAAAAAAAAAAABAgMREzESUSEyIkFh/9oADAMBAAIRAxEAPwD7e1oyjQbclnKOQ8kbwjosoI5RyHklhy9FI7Kmz01PUYjiEksMb3GpcLuaCbBrR9ytjj5XZGV2i4WHL0TKOXoqacOonWvSw6f6AojDKEG4pIQf2Ar8N9qckXTKOQ8kyjkPJU72Gl/yGeSz7FTeELR0Tivs5IuGUch5JlHIeSqApIG3ystfk4oaWEixZcci4pw32ckW+w8QAoRyRS37pzH2NjlINiqd7rw+4JoqYkaAmJpI9Fl+GUEjsz6GmcbWuYW7eScN9nJFzyjkPJRJY3iLR1sqWMIw0EkYfSAn9S38Fsbh1C0ANoqYAbDuW6einh/pyRcGujcSGlriN7WU8o5DyVKou7ou02Gsp444RPHM2TIwDMBkIB05q7LLLHxuy8u83apGi+w25IsybooSm3hHRZWG8I6LnY1iLsPiiMUbZJZpO7ja92Vt8pcSTY+DT1QdEqqXBnqiP0mX0cR9y9dP2glZUFmKUrKWEj6E8cpka52psRlBbcbb6gjlm59KXvi72RuV0z3SlpGrczi63UXA+S20pZl8s87LG5ERbsRERAREQEREBERB4i2/afBXa6d8Ph9T8FeFSJyW43hBaSCZyNPkruuXU+zfDprk3RJN0VF028I6LjdqWNdQwd5nyCqiJLCRY3+jcjW2aw+eul12W8I6Lndom3wSscN4o+9HxLCHf9VMu1RXGvrdE8UXY5xERECIiAiIgIiICIiDxVjgzFMHcfCrA81eFRcRaTX4O4fVrmX8ir0ubV+zfDprk3RJN0Wa6beEdFz+0DyzBa4tNnGFzRoDqRYb6eK6DeEdFqq6eOqppaeYZo5WFjh8CLIK0G5WhoJNha5Nz80UGNlhllpak5poSAX2sJGnheOux+IKmuyfMc1nyIiKUCIiAiIgIiICIiDn4uS2XDHN0IrmG/8AC5XtUTGbD3e4/VrYzflo5Xtc2r9m+n01ybokm6LNdNvCOiHYo3hHRa6mTuaeSW18jC63Owug4naeOOJkdayUtqQQxsW/tAvwW56kg+Gt9LryLTCx0j/bKktfVytu94vZoIH0W3vZug08bXOq3LqwxsjDK70REV1BERAREQEREBERBz8caXU0BGmWpY4+o+9XobKiY68x0AcNxNH/AFhXtpu0H4Ln1e2+n0hJuiSbosl028I6Lldp6s0uEVAjI76cdxECRfM/S9vG17kDWwK6reEdFXceaPftG7S/skwGmvHF/wC8lOM3qMrtHnAAAA2AREXY5xERECEgWuQLmwvzRaKmlZUluckWBGgGoNtNQeSrl5Sfj2mbftvREVkCIiAiIg5vaEhuFuJA/vYh5yNH3q9xkGNpGoICovaFhfhTwADaWJ2p5SNP3K70v+Gi/Yb9i59Xttp9Mybokm6LJom3hHRcTtSMNlpHQ4hUGGUsc6IxPtLpa+W2vIdbLtDhCqGJz+7sTqH4gyVonfdlRlLmZPqtJHDbXQgDc+N1bGb1GV2icAkEEff273IM9ts1tfVTUIpY5oxJBIySM7PY4OB+YU11RziIikEREQIiICIiAiIg8GO2GE1BOwyn/kFcsPcXUFM525iYT5BU/GwDhFXfYR30+Gqt2GEHDqUg3Hcs/pC59Xttp9N0m6JJuiyaJt4R0UXxte0te0OB3BFwpN4R0WUHBrey2HzPMtL3tFPv3lM8tv1GxHwXMnw/HMPF8kWJRDxZ+TlA6bHoLdVcUVplZ0iyVR48UpXS9zOXUs97d1UtyEnkCdD8iV7VY6uhpq2Mx1cEczT4PbdcKfsr3F3YPWy0v6l/5SLoGnh+S0mr7Z3T9NKLyynFKC/vGgMkY3npDmHUsOo8ypUldS1gPs0zXuGpZqHDq06j5hazKVS42PQieKKyBERECIiDxY2L4PXfuHG/yVrwX800f7ln2KqY47LgeIuuBaklNz4fQKtWBOzYPRm1vyLfsXPrdttPp6pN0STdFk0TbwjosrDeEdFlAREQEREBczEcBw3EdamlZ3m4lYMr2nmCPFdNEFUm7P4nRj+zq4VMY2hrBd3yeNfmbrxSYg+kcGYrRz0Tj9Zwzxn+IfeArvZYfG17S17Q5p3BFwVeamUVuEql+9cOvb2+k/nN/FY97YbravpTbe0zfxVldgOFuNzRRj4C4HkEbgOFt2o2H4Ekj7VflqvHFY98YZa4r6cj4SBSbitA7hq4j0ddWf3Jhm/sMP8AtQYLhjTcUMF/iwFRzU44p2K4hQTYdV0/f3dLBIwBrHG92keAVw7PfmSi/dBbPdGG/oFL/Kb+C9UUbIY2xxMaxjRZrWiwAVMsvJbHHZiTdEk3RVWQa91hr4LOd3P0REDO7n6Jndz9ERAzu5+iZ3c/REQM7ufomd3P0REDO7n6Jndz9ERAzu5+iZ3c/REQM7ufomd3P0REDO7n6Jndz9ERBB73XGvgiI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srgbClr val="181300"/>
              </a:solidFill>
              <a:latin typeface="Arial" charset="0"/>
              <a:ea typeface="ＭＳ Ｐゴシック" charset="-128"/>
            </a:endParaRPr>
          </a:p>
        </p:txBody>
      </p:sp>
      <p:sp>
        <p:nvSpPr>
          <p:cNvPr id="8" name="AutoShape 4" descr="data:image/jpeg;base64,/9j/4AAQSkZJRgABAQAAAQABAAD/2wBDAAkGBwgHBgkIBwgKCgkLDRYPDQwMDRsUFRAWIB0iIiAdHx8kKDQsJCYxJx8fLT0tMTU3Ojo6Iys/RD84QzQ5Ojf/2wBDAQoKCg0MDRoPDxo3JR8lNzc3Nzc3Nzc3Nzc3Nzc3Nzc3Nzc3Nzc3Nzc3Nzc3Nzc3Nzc3Nzc3Nzc3Nzc3Nzc3Nzf/wAARCACTAIQDASIAAhEBAxEB/8QAGwABAAIDAQEAAAAAAAAAAAAAAAIGAQMFBAf/xABAEAABAwIEAwUEBQkJAAAAAAABAAIDBBEFEiExMlFxBhNBkaEUFWGBIkKxwdEjNVRjcnOCk7IlMzRTYpKiwvD/xAAYAQEAAwEAAAAAAAAAAAAAAAAAAQIDBP/EACERAQEAAQQCAgMAAAAAAAAAAAABAgMREzESUSEyIkFh/9oADAMBAAIRAxEAPwD7e1oyjQbclnKOQ8kbwjosoI5RyHklhy9FI7Kmz01PUYjiEksMb3GpcLuaCbBrR9ytjj5XZGV2i4WHL0TKOXoqacOonWvSw6f6AojDKEG4pIQf2Ar8N9qckXTKOQ8kyjkPJU72Gl/yGeSz7FTeELR0Tivs5IuGUch5JlHIeSqApIG3ystfk4oaWEixZcci4pw32ckW+w8QAoRyRS37pzH2NjlINiqd7rw+4JoqYkaAmJpI9Fl+GUEjsz6GmcbWuYW7eScN9nJFzyjkPJRJY3iLR1sqWMIw0EkYfSAn9S38Fsbh1C0ANoqYAbDuW6einh/pyRcGujcSGlriN7WU8o5DyVKou7ou02Gsp444RPHM2TIwDMBkIB05q7LLLHxuy8u83apGi+w25IsybooSm3hHRZWG8I6LnY1iLsPiiMUbZJZpO7ja92Vt8pcSTY+DT1QdEqqXBnqiP0mX0cR9y9dP2glZUFmKUrKWEj6E8cpka52psRlBbcbb6gjlm59KXvi72RuV0z3SlpGrczi63UXA+S20pZl8s87LG5ERbsRERAREQEREBERB4i2/afBXa6d8Ph9T8FeFSJyW43hBaSCZyNPkruuXU+zfDprk3RJN0VF028I6LjdqWNdQwd5nyCqiJLCRY3+jcjW2aw+eul12W8I6Lndom3wSscN4o+9HxLCHf9VMu1RXGvrdE8UXY5xERECIiAiIgIiICIiDxVjgzFMHcfCrA81eFRcRaTX4O4fVrmX8ir0ubV+zfDprk3RJN0Wa6beEdFz+0DyzBa4tNnGFzRoDqRYb6eK6DeEdFqq6eOqppaeYZo5WFjh8CLIK0G5WhoJNha5Nz80UGNlhllpak5poSAX2sJGnheOux+IKmuyfMc1nyIiKUCIiAiIgIiICIiDn4uS2XDHN0IrmG/8AC5XtUTGbD3e4/VrYzflo5Xtc2r9m+n01ybokm6LNdNvCOiHYo3hHRa6mTuaeSW18jC63Owug4naeOOJkdayUtqQQxsW/tAvwW56kg+Gt9LryLTCx0j/bKktfVytu94vZoIH0W3vZug08bXOq3LqwxsjDK70REV1BERAREQEREBERBz8caXU0BGmWpY4+o+9XobKiY68x0AcNxNH/AFhXtpu0H4Ln1e2+n0hJuiSbosl028I6Lldp6s0uEVAjI76cdxECRfM/S9vG17kDWwK6reEdFXceaPftG7S/skwGmvHF/wC8lOM3qMrtHnAAAA2AREXY5xERECEgWuQLmwvzRaKmlZUluckWBGgGoNtNQeSrl5Sfj2mbftvREVkCIiAiIg5vaEhuFuJA/vYh5yNH3q9xkGNpGoICovaFhfhTwADaWJ2p5SNP3K70v+Gi/Yb9i59Xttp9Mybokm6LJom3hHRcTtSMNlpHQ4hUGGUsc6IxPtLpa+W2vIdbLtDhCqGJz+7sTqH4gyVonfdlRlLmZPqtJHDbXQgDc+N1bGb1GV2icAkEEff273IM9ts1tfVTUIpY5oxJBIySM7PY4OB+YU11RziIikEREQIiICIiAiIg8GO2GE1BOwyn/kFcsPcXUFM525iYT5BU/GwDhFXfYR30+Gqt2GEHDqUg3Hcs/pC59Xttp9N0m6JJuiyaJt4R0UXxte0te0OB3BFwpN4R0WUHBrey2HzPMtL3tFPv3lM8tv1GxHwXMnw/HMPF8kWJRDxZ+TlA6bHoLdVcUVplZ0iyVR48UpXS9zOXUs97d1UtyEnkCdD8iV7VY6uhpq2Mx1cEczT4PbdcKfsr3F3YPWy0v6l/5SLoGnh+S0mr7Z3T9NKLyynFKC/vGgMkY3npDmHUsOo8ypUldS1gPs0zXuGpZqHDq06j5hazKVS42PQieKKyBERECIiDxY2L4PXfuHG/yVrwX800f7ln2KqY47LgeIuuBaklNz4fQKtWBOzYPRm1vyLfsXPrdttPp6pN0STdFk0TbwjosrDeEdFlAREQEREBczEcBw3EdamlZ3m4lYMr2nmCPFdNEFUm7P4nRj+zq4VMY2hrBd3yeNfmbrxSYg+kcGYrRz0Tj9Zwzxn+IfeArvZYfG17S17Q5p3BFwVeamUVuEql+9cOvb2+k/nN/FY97YbravpTbe0zfxVldgOFuNzRRj4C4HkEbgOFt2o2H4Ekj7VflqvHFY98YZa4r6cj4SBSbitA7hq4j0ddWf3Jhm/sMP8AtQYLhjTcUMF/iwFRzU44p2K4hQTYdV0/f3dLBIwBrHG92keAVw7PfmSi/dBbPdGG/oFL/Kb+C9UUbIY2xxMaxjRZrWiwAVMsvJbHHZiTdEk3RVWQa91hr4LOd3P0REDO7n6Jndz9ERAzu5+iZ3c/REQM7ufomd3P0REDO7n6Jndz9ERAzu5+iZ3c/REQM7ufomd3P0REDO7n6Jndz9ERBB73XGvg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endParaRPr lang="en-US">
              <a:solidFill>
                <a:srgbClr val="181300"/>
              </a:solidFill>
              <a:latin typeface="Arial" charset="0"/>
              <a:ea typeface="ＭＳ Ｐゴシック" charset="-128"/>
            </a:endParaRPr>
          </a:p>
        </p:txBody>
      </p:sp>
      <p:sp>
        <p:nvSpPr>
          <p:cNvPr id="10" name="5-Point Star 9"/>
          <p:cNvSpPr/>
          <p:nvPr/>
        </p:nvSpPr>
        <p:spPr>
          <a:xfrm>
            <a:off x="4327072" y="2209799"/>
            <a:ext cx="578827" cy="477043"/>
          </a:xfrm>
          <a:prstGeom prst="star5">
            <a:avLst/>
          </a:prstGeom>
          <a:solidFill>
            <a:schemeClr val="bg1"/>
          </a:solidFill>
          <a:ln w="1905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srgbClr val="F3F5FF"/>
              </a:solidFill>
            </a:endParaRP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6346341"/>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Solar </a:t>
            </a:r>
            <a:r>
              <a:rPr lang="en-US" dirty="0"/>
              <a:t>Benefits Colorado: </a:t>
            </a:r>
            <a:r>
              <a:rPr lang="en-US" b="0" dirty="0" smtClean="0"/>
              <a:t>Timeline</a:t>
            </a:r>
            <a:endParaRPr lang="en-US" dirty="0"/>
          </a:p>
        </p:txBody>
      </p:sp>
      <p:graphicFrame>
        <p:nvGraphicFramePr>
          <p:cNvPr id="6" name="Diagram 5" descr="arrows" title="solar benefits colorado"/>
          <p:cNvGraphicFramePr/>
          <p:nvPr>
            <p:extLst>
              <p:ext uri="{D42A27DB-BD31-4B8C-83A1-F6EECF244321}">
                <p14:modId xmlns:p14="http://schemas.microsoft.com/office/powerpoint/2010/main" val="2667330835"/>
              </p:ext>
            </p:extLst>
          </p:nvPr>
        </p:nvGraphicFramePr>
        <p:xfrm>
          <a:off x="225631" y="1397000"/>
          <a:ext cx="87164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 y="4505325"/>
            <a:ext cx="1088760"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Jan 2012</a:t>
            </a:r>
            <a:endParaRPr lang="en-US" b="1" dirty="0">
              <a:solidFill>
                <a:srgbClr val="181300"/>
              </a:solidFill>
              <a:latin typeface="Gill Sans MT" pitchFamily="34" charset="0"/>
              <a:ea typeface="ＭＳ Ｐゴシック" charset="-128"/>
            </a:endParaRPr>
          </a:p>
        </p:txBody>
      </p:sp>
      <p:sp>
        <p:nvSpPr>
          <p:cNvPr id="7" name="TextBox 6"/>
          <p:cNvSpPr txBox="1"/>
          <p:nvPr/>
        </p:nvSpPr>
        <p:spPr>
          <a:xfrm>
            <a:off x="7620000" y="4495800"/>
            <a:ext cx="1298753"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April 2013</a:t>
            </a:r>
            <a:endParaRPr lang="en-US" b="1" dirty="0">
              <a:solidFill>
                <a:srgbClr val="181300"/>
              </a:solidFill>
              <a:latin typeface="Gill Sans MT" pitchFamily="34" charset="0"/>
              <a:ea typeface="ＭＳ Ｐゴシック" charset="-128"/>
            </a:endParaRPr>
          </a:p>
        </p:txBody>
      </p:sp>
      <p:sp>
        <p:nvSpPr>
          <p:cNvPr id="8" name="TextBox 7"/>
          <p:cNvSpPr txBox="1"/>
          <p:nvPr/>
        </p:nvSpPr>
        <p:spPr>
          <a:xfrm>
            <a:off x="781050" y="2038350"/>
            <a:ext cx="3179075"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6B737B"/>
                </a:solidFill>
                <a:latin typeface="Gill Sans MT" pitchFamily="34" charset="0"/>
                <a:ea typeface="ＭＳ Ｐゴシック" charset="-128"/>
              </a:rPr>
              <a:t>Solar Benefits Colorado</a:t>
            </a:r>
            <a:endParaRPr lang="en-US" sz="2400" dirty="0">
              <a:solidFill>
                <a:srgbClr val="6B737B"/>
              </a:solidFill>
              <a:latin typeface="Gill Sans MT" pitchFamily="34" charset="0"/>
              <a:ea typeface="ＭＳ Ｐゴシック" charset="-128"/>
            </a:endParaRPr>
          </a:p>
        </p:txBody>
      </p:sp>
      <p:sp>
        <p:nvSpPr>
          <p:cNvPr id="9" name="TextBox 8"/>
          <p:cNvSpPr txBox="1"/>
          <p:nvPr/>
        </p:nvSpPr>
        <p:spPr>
          <a:xfrm>
            <a:off x="533400" y="3957935"/>
            <a:ext cx="1123321" cy="461665"/>
          </a:xfrm>
          <a:prstGeom prst="rect">
            <a:avLst/>
          </a:prstGeom>
          <a:noFill/>
        </p:spPr>
        <p:txBody>
          <a:bodyPr wrap="none" rtlCol="0">
            <a:spAutoFit/>
          </a:bodyPr>
          <a:lstStyle/>
          <a:p>
            <a:pPr defTabSz="457200" fontAlgn="base">
              <a:spcBef>
                <a:spcPct val="0"/>
              </a:spcBef>
              <a:spcAft>
                <a:spcPct val="0"/>
              </a:spcAft>
            </a:pPr>
            <a:r>
              <a:rPr lang="en-US" sz="1200" i="1" dirty="0" smtClean="0">
                <a:solidFill>
                  <a:srgbClr val="F3F5FF"/>
                </a:solidFill>
                <a:latin typeface="Gill Sans MT" pitchFamily="34" charset="0"/>
                <a:ea typeface="ＭＳ Ｐゴシック" charset="-128"/>
              </a:rPr>
              <a:t>Jan &amp; Feb </a:t>
            </a:r>
            <a:r>
              <a:rPr lang="en-US" sz="1200" i="1" dirty="0">
                <a:solidFill>
                  <a:srgbClr val="F3F5FF"/>
                </a:solidFill>
                <a:latin typeface="Gill Sans MT" pitchFamily="34" charset="0"/>
                <a:ea typeface="ＭＳ Ｐゴシック" charset="-128"/>
              </a:rPr>
              <a:t>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0" name="TextBox 9"/>
          <p:cNvSpPr txBox="1"/>
          <p:nvPr/>
        </p:nvSpPr>
        <p:spPr>
          <a:xfrm>
            <a:off x="2133600" y="3914269"/>
            <a:ext cx="141602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March &amp; April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1" name="TextBox 10"/>
          <p:cNvSpPr txBox="1"/>
          <p:nvPr/>
        </p:nvSpPr>
        <p:spPr>
          <a:xfrm>
            <a:off x="3992080" y="3914269"/>
            <a:ext cx="121308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April – Aug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3" name="TextBox 12"/>
          <p:cNvSpPr txBox="1"/>
          <p:nvPr/>
        </p:nvSpPr>
        <p:spPr>
          <a:xfrm>
            <a:off x="5867400" y="3934963"/>
            <a:ext cx="1135760"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Aug - Sep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4" name="TextBox 13"/>
          <p:cNvSpPr txBox="1"/>
          <p:nvPr/>
        </p:nvSpPr>
        <p:spPr>
          <a:xfrm>
            <a:off x="7493998" y="3914268"/>
            <a:ext cx="1269002"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 Aug ‘12 – Apr ‘13</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pic>
        <p:nvPicPr>
          <p:cNvPr id="15" name="Picture 4" descr="ICLEI" title="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335308"/>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Solar </a:t>
            </a:r>
            <a:r>
              <a:rPr lang="en-US" dirty="0"/>
              <a:t>Benefits Colorado: </a:t>
            </a:r>
            <a:r>
              <a:rPr lang="en-US" b="0" dirty="0" smtClean="0"/>
              <a:t>Timeline</a:t>
            </a:r>
            <a:endParaRPr lang="en-US" dirty="0"/>
          </a:p>
        </p:txBody>
      </p:sp>
      <p:graphicFrame>
        <p:nvGraphicFramePr>
          <p:cNvPr id="6" name="Diagram 5" descr="diagram" title="solar benefits"/>
          <p:cNvGraphicFramePr/>
          <p:nvPr>
            <p:extLst>
              <p:ext uri="{D42A27DB-BD31-4B8C-83A1-F6EECF244321}">
                <p14:modId xmlns:p14="http://schemas.microsoft.com/office/powerpoint/2010/main" val="3719763547"/>
              </p:ext>
            </p:extLst>
          </p:nvPr>
        </p:nvGraphicFramePr>
        <p:xfrm>
          <a:off x="225631" y="1397000"/>
          <a:ext cx="87164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 y="4505325"/>
            <a:ext cx="1088760"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Jan 2012</a:t>
            </a:r>
            <a:endParaRPr lang="en-US" b="1" dirty="0">
              <a:solidFill>
                <a:srgbClr val="181300"/>
              </a:solidFill>
              <a:latin typeface="Gill Sans MT" pitchFamily="34" charset="0"/>
              <a:ea typeface="ＭＳ Ｐゴシック" charset="-128"/>
            </a:endParaRPr>
          </a:p>
        </p:txBody>
      </p:sp>
      <p:sp>
        <p:nvSpPr>
          <p:cNvPr id="7" name="TextBox 6"/>
          <p:cNvSpPr txBox="1"/>
          <p:nvPr/>
        </p:nvSpPr>
        <p:spPr>
          <a:xfrm>
            <a:off x="7620000" y="4495800"/>
            <a:ext cx="1298753"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April 2013</a:t>
            </a:r>
            <a:endParaRPr lang="en-US" b="1" dirty="0">
              <a:solidFill>
                <a:srgbClr val="181300"/>
              </a:solidFill>
              <a:latin typeface="Gill Sans MT" pitchFamily="34" charset="0"/>
              <a:ea typeface="ＭＳ Ｐゴシック" charset="-128"/>
            </a:endParaRPr>
          </a:p>
        </p:txBody>
      </p:sp>
      <p:sp>
        <p:nvSpPr>
          <p:cNvPr id="8" name="TextBox 7"/>
          <p:cNvSpPr txBox="1"/>
          <p:nvPr/>
        </p:nvSpPr>
        <p:spPr>
          <a:xfrm>
            <a:off x="781050" y="2038350"/>
            <a:ext cx="3179075"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6B737B"/>
                </a:solidFill>
                <a:latin typeface="Gill Sans MT" pitchFamily="34" charset="0"/>
                <a:ea typeface="ＭＳ Ｐゴシック" charset="-128"/>
              </a:rPr>
              <a:t>Solar Benefits Colorado</a:t>
            </a:r>
            <a:endParaRPr lang="en-US" sz="2400" dirty="0">
              <a:solidFill>
                <a:srgbClr val="6B737B"/>
              </a:solidFill>
              <a:latin typeface="Gill Sans MT" pitchFamily="34" charset="0"/>
              <a:ea typeface="ＭＳ Ｐゴシック" charset="-128"/>
            </a:endParaRPr>
          </a:p>
        </p:txBody>
      </p:sp>
      <p:sp>
        <p:nvSpPr>
          <p:cNvPr id="9" name="TextBox 8"/>
          <p:cNvSpPr txBox="1"/>
          <p:nvPr/>
        </p:nvSpPr>
        <p:spPr>
          <a:xfrm>
            <a:off x="533400" y="3957935"/>
            <a:ext cx="1123321" cy="461665"/>
          </a:xfrm>
          <a:prstGeom prst="rect">
            <a:avLst/>
          </a:prstGeom>
          <a:noFill/>
        </p:spPr>
        <p:txBody>
          <a:bodyPr wrap="none" rtlCol="0">
            <a:spAutoFit/>
          </a:bodyPr>
          <a:lstStyle/>
          <a:p>
            <a:pPr defTabSz="457200" fontAlgn="base">
              <a:spcBef>
                <a:spcPct val="0"/>
              </a:spcBef>
              <a:spcAft>
                <a:spcPct val="0"/>
              </a:spcAft>
            </a:pPr>
            <a:r>
              <a:rPr lang="en-US" sz="1200" i="1" dirty="0" smtClean="0">
                <a:solidFill>
                  <a:srgbClr val="F3F5FF"/>
                </a:solidFill>
                <a:latin typeface="Gill Sans MT" pitchFamily="34" charset="0"/>
                <a:ea typeface="ＭＳ Ｐゴシック" charset="-128"/>
              </a:rPr>
              <a:t>Jan &amp; Feb </a:t>
            </a:r>
            <a:r>
              <a:rPr lang="en-US" sz="1200" i="1" dirty="0">
                <a:solidFill>
                  <a:srgbClr val="F3F5FF"/>
                </a:solidFill>
                <a:latin typeface="Gill Sans MT" pitchFamily="34" charset="0"/>
                <a:ea typeface="ＭＳ Ｐゴシック" charset="-128"/>
              </a:rPr>
              <a:t>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0" name="TextBox 9"/>
          <p:cNvSpPr txBox="1"/>
          <p:nvPr/>
        </p:nvSpPr>
        <p:spPr>
          <a:xfrm>
            <a:off x="2133600" y="3914269"/>
            <a:ext cx="141602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March &amp; April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1" name="TextBox 10"/>
          <p:cNvSpPr txBox="1"/>
          <p:nvPr/>
        </p:nvSpPr>
        <p:spPr>
          <a:xfrm>
            <a:off x="3992080" y="3914269"/>
            <a:ext cx="121308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April – Aug 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3" name="TextBox 12"/>
          <p:cNvSpPr txBox="1"/>
          <p:nvPr/>
        </p:nvSpPr>
        <p:spPr>
          <a:xfrm>
            <a:off x="5867400" y="3934963"/>
            <a:ext cx="1135760"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Aug - Sep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4" name="TextBox 13"/>
          <p:cNvSpPr txBox="1"/>
          <p:nvPr/>
        </p:nvSpPr>
        <p:spPr>
          <a:xfrm>
            <a:off x="7493998" y="3914268"/>
            <a:ext cx="1269002"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 Aug ‘12 – Apr ‘13</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5" name="Rounded Rectangular Callout 14"/>
          <p:cNvSpPr/>
          <p:nvPr/>
        </p:nvSpPr>
        <p:spPr>
          <a:xfrm>
            <a:off x="2590011" y="1630136"/>
            <a:ext cx="1919235" cy="816427"/>
          </a:xfrm>
          <a:prstGeom prst="wedgeRoundRectCallout">
            <a:avLst/>
          </a:prstGeom>
          <a:solidFill>
            <a:srgbClr val="000000">
              <a:alpha val="74902"/>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srgbClr val="F3F5FF"/>
                </a:solidFill>
              </a:rPr>
              <a:t> REC Solar Offering 15-20% Below </a:t>
            </a:r>
            <a:r>
              <a:rPr lang="en-US" dirty="0" err="1" smtClean="0">
                <a:solidFill>
                  <a:srgbClr val="F3F5FF"/>
                </a:solidFill>
              </a:rPr>
              <a:t>Avg</a:t>
            </a:r>
            <a:r>
              <a:rPr lang="en-US" dirty="0" smtClean="0">
                <a:solidFill>
                  <a:srgbClr val="F3F5FF"/>
                </a:solidFill>
              </a:rPr>
              <a:t> Price</a:t>
            </a:r>
            <a:endParaRPr lang="en-US" dirty="0">
              <a:solidFill>
                <a:srgbClr val="F3F5FF"/>
              </a:solidFill>
            </a:endParaRPr>
          </a:p>
        </p:txBody>
      </p:sp>
    </p:spTree>
    <p:extLst>
      <p:ext uri="{BB962C8B-B14F-4D97-AF65-F5344CB8AC3E}">
        <p14:creationId xmlns:p14="http://schemas.microsoft.com/office/powerpoint/2010/main" val="1201340295"/>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Solar </a:t>
            </a:r>
            <a:r>
              <a:rPr lang="en-US" dirty="0"/>
              <a:t>Benefits Colorado: </a:t>
            </a:r>
            <a:r>
              <a:rPr lang="en-US" b="0" dirty="0" smtClean="0"/>
              <a:t>Timeline</a:t>
            </a:r>
            <a:endParaRPr lang="en-US" dirty="0"/>
          </a:p>
        </p:txBody>
      </p:sp>
      <p:graphicFrame>
        <p:nvGraphicFramePr>
          <p:cNvPr id="6" name="Diagram 5" descr="timetable" title="solar benefits"/>
          <p:cNvGraphicFramePr/>
          <p:nvPr>
            <p:extLst>
              <p:ext uri="{D42A27DB-BD31-4B8C-83A1-F6EECF244321}">
                <p14:modId xmlns:p14="http://schemas.microsoft.com/office/powerpoint/2010/main" val="2917428748"/>
              </p:ext>
            </p:extLst>
          </p:nvPr>
        </p:nvGraphicFramePr>
        <p:xfrm>
          <a:off x="225631" y="1397000"/>
          <a:ext cx="87164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 y="4505325"/>
            <a:ext cx="1088760"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Jan 2012</a:t>
            </a:r>
            <a:endParaRPr lang="en-US" b="1" dirty="0">
              <a:solidFill>
                <a:srgbClr val="181300"/>
              </a:solidFill>
              <a:latin typeface="Gill Sans MT" pitchFamily="34" charset="0"/>
              <a:ea typeface="ＭＳ Ｐゴシック" charset="-128"/>
            </a:endParaRPr>
          </a:p>
        </p:txBody>
      </p:sp>
      <p:sp>
        <p:nvSpPr>
          <p:cNvPr id="7" name="TextBox 6"/>
          <p:cNvSpPr txBox="1"/>
          <p:nvPr/>
        </p:nvSpPr>
        <p:spPr>
          <a:xfrm>
            <a:off x="7620000" y="4495800"/>
            <a:ext cx="1298753"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April 2013</a:t>
            </a:r>
            <a:endParaRPr lang="en-US" b="1" dirty="0">
              <a:solidFill>
                <a:srgbClr val="181300"/>
              </a:solidFill>
              <a:latin typeface="Gill Sans MT" pitchFamily="34" charset="0"/>
              <a:ea typeface="ＭＳ Ｐゴシック" charset="-128"/>
            </a:endParaRPr>
          </a:p>
        </p:txBody>
      </p:sp>
      <p:sp>
        <p:nvSpPr>
          <p:cNvPr id="8" name="TextBox 7"/>
          <p:cNvSpPr txBox="1"/>
          <p:nvPr/>
        </p:nvSpPr>
        <p:spPr>
          <a:xfrm>
            <a:off x="781050" y="2038350"/>
            <a:ext cx="3179075"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6B737B"/>
                </a:solidFill>
                <a:latin typeface="Gill Sans MT" pitchFamily="34" charset="0"/>
                <a:ea typeface="ＭＳ Ｐゴシック" charset="-128"/>
              </a:rPr>
              <a:t>Solar Benefits Colorado</a:t>
            </a:r>
            <a:endParaRPr lang="en-US" sz="2400" dirty="0">
              <a:solidFill>
                <a:srgbClr val="6B737B"/>
              </a:solidFill>
              <a:latin typeface="Gill Sans MT" pitchFamily="34" charset="0"/>
              <a:ea typeface="ＭＳ Ｐゴシック" charset="-128"/>
            </a:endParaRPr>
          </a:p>
        </p:txBody>
      </p:sp>
      <p:sp>
        <p:nvSpPr>
          <p:cNvPr id="9" name="TextBox 8"/>
          <p:cNvSpPr txBox="1"/>
          <p:nvPr/>
        </p:nvSpPr>
        <p:spPr>
          <a:xfrm>
            <a:off x="533400" y="3957935"/>
            <a:ext cx="1123321" cy="461665"/>
          </a:xfrm>
          <a:prstGeom prst="rect">
            <a:avLst/>
          </a:prstGeom>
          <a:noFill/>
        </p:spPr>
        <p:txBody>
          <a:bodyPr wrap="none" rtlCol="0">
            <a:spAutoFit/>
          </a:bodyPr>
          <a:lstStyle/>
          <a:p>
            <a:pPr defTabSz="457200" fontAlgn="base">
              <a:spcBef>
                <a:spcPct val="0"/>
              </a:spcBef>
              <a:spcAft>
                <a:spcPct val="0"/>
              </a:spcAft>
            </a:pPr>
            <a:r>
              <a:rPr lang="en-US" sz="1200" i="1" dirty="0" smtClean="0">
                <a:solidFill>
                  <a:srgbClr val="F3F5FF"/>
                </a:solidFill>
                <a:latin typeface="Gill Sans MT" pitchFamily="34" charset="0"/>
                <a:ea typeface="ＭＳ Ｐゴシック" charset="-128"/>
              </a:rPr>
              <a:t>Jan &amp; Feb </a:t>
            </a:r>
            <a:r>
              <a:rPr lang="en-US" sz="1200" i="1" dirty="0">
                <a:solidFill>
                  <a:srgbClr val="F3F5FF"/>
                </a:solidFill>
                <a:latin typeface="Gill Sans MT" pitchFamily="34" charset="0"/>
                <a:ea typeface="ＭＳ Ｐゴシック" charset="-128"/>
              </a:rPr>
              <a:t>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0" name="TextBox 9"/>
          <p:cNvSpPr txBox="1"/>
          <p:nvPr/>
        </p:nvSpPr>
        <p:spPr>
          <a:xfrm>
            <a:off x="2133600" y="3914269"/>
            <a:ext cx="141602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March &amp; April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1" name="TextBox 10"/>
          <p:cNvSpPr txBox="1"/>
          <p:nvPr/>
        </p:nvSpPr>
        <p:spPr>
          <a:xfrm>
            <a:off x="3992080" y="3914269"/>
            <a:ext cx="121308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April – Aug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3" name="TextBox 12"/>
          <p:cNvSpPr txBox="1"/>
          <p:nvPr/>
        </p:nvSpPr>
        <p:spPr>
          <a:xfrm>
            <a:off x="5867400" y="3934963"/>
            <a:ext cx="1217513"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Aug – Sep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4" name="TextBox 13"/>
          <p:cNvSpPr txBox="1"/>
          <p:nvPr/>
        </p:nvSpPr>
        <p:spPr>
          <a:xfrm>
            <a:off x="7493998" y="3914268"/>
            <a:ext cx="1269002"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 Aug ‘12 – Apr ‘13</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5" name="Rounded Rectangular Callout 14"/>
          <p:cNvSpPr/>
          <p:nvPr/>
        </p:nvSpPr>
        <p:spPr>
          <a:xfrm>
            <a:off x="4017143" y="1657872"/>
            <a:ext cx="1919235" cy="816427"/>
          </a:xfrm>
          <a:prstGeom prst="wedgeRoundRectCallout">
            <a:avLst/>
          </a:prstGeom>
          <a:solidFill>
            <a:srgbClr val="000000">
              <a:alpha val="74902"/>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srgbClr val="F3F5FF"/>
                </a:solidFill>
              </a:rPr>
              <a:t> 1083 households signed up</a:t>
            </a:r>
            <a:endParaRPr lang="en-US" dirty="0">
              <a:solidFill>
                <a:srgbClr val="F3F5FF"/>
              </a:solidFill>
            </a:endParaRPr>
          </a:p>
        </p:txBody>
      </p:sp>
    </p:spTree>
    <p:extLst>
      <p:ext uri="{BB962C8B-B14F-4D97-AF65-F5344CB8AC3E}">
        <p14:creationId xmlns:p14="http://schemas.microsoft.com/office/powerpoint/2010/main" val="3484225450"/>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41325" y="1103970"/>
            <a:ext cx="8261350" cy="5264753"/>
          </a:xfrm>
        </p:spPr>
        <p:txBody>
          <a:bodyPr/>
          <a:lstStyle/>
          <a:p>
            <a:pPr algn="just">
              <a:spcAft>
                <a:spcPts val="600"/>
              </a:spcAft>
              <a:buNone/>
            </a:pPr>
            <a:r>
              <a:rPr lang="en-US" b="1" dirty="0" smtClean="0">
                <a:solidFill>
                  <a:schemeClr val="bg2">
                    <a:lumMod val="75000"/>
                  </a:schemeClr>
                </a:solidFill>
              </a:rPr>
              <a:t>Marketing Strategy:</a:t>
            </a:r>
          </a:p>
          <a:p>
            <a:pPr algn="just">
              <a:lnSpc>
                <a:spcPct val="150000"/>
              </a:lnSpc>
              <a:spcAft>
                <a:spcPts val="1200"/>
              </a:spcAft>
            </a:pPr>
            <a:r>
              <a:rPr lang="en-US" sz="2800" dirty="0" smtClean="0">
                <a:solidFill>
                  <a:schemeClr val="tx2">
                    <a:lumMod val="75000"/>
                  </a:schemeClr>
                </a:solidFill>
              </a:rPr>
              <a:t>In person workshops and lunch &amp; learns</a:t>
            </a:r>
          </a:p>
          <a:p>
            <a:pPr algn="just">
              <a:lnSpc>
                <a:spcPct val="150000"/>
              </a:lnSpc>
              <a:spcAft>
                <a:spcPts val="1200"/>
              </a:spcAft>
            </a:pPr>
            <a:r>
              <a:rPr lang="en-US" sz="2800" dirty="0" smtClean="0">
                <a:solidFill>
                  <a:schemeClr val="tx2">
                    <a:lumMod val="75000"/>
                  </a:schemeClr>
                </a:solidFill>
              </a:rPr>
              <a:t>Program website</a:t>
            </a:r>
          </a:p>
          <a:p>
            <a:pPr algn="just">
              <a:lnSpc>
                <a:spcPct val="150000"/>
              </a:lnSpc>
              <a:spcAft>
                <a:spcPts val="1200"/>
              </a:spcAft>
            </a:pPr>
            <a:r>
              <a:rPr lang="en-US" sz="2800" dirty="0">
                <a:solidFill>
                  <a:schemeClr val="tx2">
                    <a:lumMod val="75000"/>
                  </a:schemeClr>
                </a:solidFill>
              </a:rPr>
              <a:t>Email newsletters</a:t>
            </a:r>
          </a:p>
          <a:p>
            <a:pPr marL="0" indent="0" algn="just">
              <a:lnSpc>
                <a:spcPct val="150000"/>
              </a:lnSpc>
              <a:spcAft>
                <a:spcPts val="1200"/>
              </a:spcAft>
              <a:buNone/>
            </a:pPr>
            <a:endParaRPr lang="en-US" sz="2800" dirty="0" smtClean="0">
              <a:solidFill>
                <a:schemeClr val="tx2">
                  <a:lumMod val="75000"/>
                </a:schemeClr>
              </a:solidFill>
            </a:endParaRPr>
          </a:p>
          <a:p>
            <a:pPr algn="just">
              <a:spcAft>
                <a:spcPts val="1200"/>
              </a:spcAft>
              <a:buNone/>
            </a:pPr>
            <a:endParaRPr lang="en-US" sz="2600" dirty="0" smtClean="0">
              <a:solidFill>
                <a:schemeClr val="tx2">
                  <a:lumMod val="75000"/>
                </a:schemeClr>
              </a:solidFill>
            </a:endParaRPr>
          </a:p>
          <a:p>
            <a:pPr algn="just">
              <a:buFont typeface="Wingdings" pitchFamily="2" charset="2"/>
              <a:buChar char="ü"/>
            </a:pPr>
            <a:endParaRPr lang="en-US" b="1" dirty="0">
              <a:solidFill>
                <a:schemeClr val="tx2">
                  <a:lumMod val="75000"/>
                </a:schemeClr>
              </a:solidFill>
            </a:endParaRPr>
          </a:p>
        </p:txBody>
      </p:sp>
      <p:sp>
        <p:nvSpPr>
          <p:cNvPr id="3" name="Title 2"/>
          <p:cNvSpPr>
            <a:spLocks noGrp="1"/>
          </p:cNvSpPr>
          <p:nvPr>
            <p:ph type="title"/>
          </p:nvPr>
        </p:nvSpPr>
        <p:spPr>
          <a:xfrm>
            <a:off x="457200" y="274638"/>
            <a:ext cx="8686800" cy="574448"/>
          </a:xfrm>
        </p:spPr>
        <p:txBody>
          <a:bodyPr>
            <a:normAutofit fontScale="90000"/>
          </a:bodyPr>
          <a:lstStyle/>
          <a:p>
            <a:r>
              <a:rPr lang="en-US" dirty="0"/>
              <a:t>Solar Benefits </a:t>
            </a:r>
            <a:r>
              <a:rPr lang="en-US" dirty="0" smtClean="0"/>
              <a:t>Colorado: </a:t>
            </a:r>
            <a:r>
              <a:rPr lang="en-US" b="0" dirty="0" smtClean="0"/>
              <a:t>Marketing</a:t>
            </a:r>
            <a:endParaRPr lang="en-US" b="0" dirty="0"/>
          </a:p>
        </p:txBody>
      </p:sp>
      <p:sp>
        <p:nvSpPr>
          <p:cNvPr id="4" name="Text Placeholder 3"/>
          <p:cNvSpPr>
            <a:spLocks noGrp="1"/>
          </p:cNvSpPr>
          <p:nvPr>
            <p:ph type="body" sz="quarter" idx="10"/>
          </p:nvPr>
        </p:nvSpPr>
        <p:spPr/>
        <p:txBody>
          <a:bodyPr/>
          <a:lstStyle/>
          <a:p>
            <a:r>
              <a:rPr lang="en-US" dirty="0" smtClean="0"/>
              <a:t>Source: Vote Solar</a:t>
            </a:r>
            <a:endParaRPr lang="en-US" dirty="0"/>
          </a:p>
        </p:txBody>
      </p:sp>
      <p:pic>
        <p:nvPicPr>
          <p:cNvPr id="14338" name="Picture 2" descr="marketing colorado" title="solar benefi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6200" y="2743200"/>
            <a:ext cx="44538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40659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Transit Allows High Density Land Use, Which Cuts CO2</a:t>
            </a:r>
            <a:endParaRPr lang="en-US" dirty="0"/>
          </a:p>
        </p:txBody>
      </p:sp>
      <p:pic>
        <p:nvPicPr>
          <p:cNvPr id="4" name="Picture 4" descr="transit cuts carbon dioxide" title="graph"/>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676400"/>
            <a:ext cx="7620000" cy="49713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48263" y="2766596"/>
            <a:ext cx="1590674"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prstClr val="white"/>
                </a:solidFill>
              </a:rPr>
              <a:t>HIGH DENSITY</a:t>
            </a:r>
            <a:endParaRPr lang="en-US" sz="1600" dirty="0">
              <a:solidFill>
                <a:prstClr val="white"/>
              </a:solidFill>
            </a:endParaRPr>
          </a:p>
        </p:txBody>
      </p:sp>
      <p:sp>
        <p:nvSpPr>
          <p:cNvPr id="7" name="TextBox 6"/>
          <p:cNvSpPr txBox="1"/>
          <p:nvPr/>
        </p:nvSpPr>
        <p:spPr>
          <a:xfrm>
            <a:off x="6072187" y="3260556"/>
            <a:ext cx="1590674"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prstClr val="white"/>
                </a:solidFill>
              </a:rPr>
              <a:t>MID-DENSITY</a:t>
            </a:r>
            <a:endParaRPr lang="en-US" sz="1600" dirty="0">
              <a:solidFill>
                <a:prstClr val="white"/>
              </a:solidFill>
            </a:endParaRPr>
          </a:p>
        </p:txBody>
      </p:sp>
      <p:sp>
        <p:nvSpPr>
          <p:cNvPr id="8" name="TextBox 7"/>
          <p:cNvSpPr txBox="1"/>
          <p:nvPr/>
        </p:nvSpPr>
        <p:spPr>
          <a:xfrm>
            <a:off x="6181725" y="4162097"/>
            <a:ext cx="1905000"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1600" dirty="0" smtClean="0">
                <a:solidFill>
                  <a:prstClr val="white"/>
                </a:solidFill>
              </a:rPr>
              <a:t>LOWER-DENSITY</a:t>
            </a:r>
            <a:endParaRPr lang="en-US" sz="1600" dirty="0">
              <a:solidFill>
                <a:prstClr val="white"/>
              </a:solidFill>
            </a:endParaRPr>
          </a:p>
        </p:txBody>
      </p:sp>
      <p:cxnSp>
        <p:nvCxnSpPr>
          <p:cNvPr id="10" name="Straight Arrow Connector 9"/>
          <p:cNvCxnSpPr/>
          <p:nvPr/>
        </p:nvCxnSpPr>
        <p:spPr>
          <a:xfrm flipH="1">
            <a:off x="4800600" y="3105150"/>
            <a:ext cx="347663" cy="1714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a:off x="5334000" y="3429833"/>
            <a:ext cx="738187" cy="1692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a:off x="5860257" y="4331374"/>
            <a:ext cx="321468" cy="16927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9568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p:txBody>
          <a:bodyPr/>
          <a:lstStyle/>
          <a:p>
            <a:pPr marL="0" indent="0">
              <a:buNone/>
            </a:pPr>
            <a:r>
              <a:rPr lang="en-US" dirty="0" smtClean="0"/>
              <a:t>Frequently Asked Questions:</a:t>
            </a:r>
          </a:p>
          <a:p>
            <a:r>
              <a:rPr lang="en-US" dirty="0" smtClean="0"/>
              <a:t>What happens if I move?</a:t>
            </a:r>
          </a:p>
          <a:p>
            <a:r>
              <a:rPr lang="en-US" dirty="0" smtClean="0"/>
              <a:t>What happens when the power goes out?</a:t>
            </a:r>
          </a:p>
          <a:p>
            <a:r>
              <a:rPr lang="en-US" dirty="0" smtClean="0"/>
              <a:t>Do I have to clean the panels?</a:t>
            </a:r>
          </a:p>
          <a:p>
            <a:r>
              <a:rPr lang="en-US" dirty="0" smtClean="0"/>
              <a:t>Should I replace my roof first?</a:t>
            </a:r>
            <a:endParaRPr lang="en-US" dirty="0"/>
          </a:p>
        </p:txBody>
      </p:sp>
      <p:sp>
        <p:nvSpPr>
          <p:cNvPr id="3" name="Title 2"/>
          <p:cNvSpPr>
            <a:spLocks noGrp="1"/>
          </p:cNvSpPr>
          <p:nvPr>
            <p:ph type="title"/>
          </p:nvPr>
        </p:nvSpPr>
        <p:spPr/>
        <p:txBody>
          <a:bodyPr>
            <a:normAutofit fontScale="90000"/>
          </a:bodyPr>
          <a:lstStyle/>
          <a:p>
            <a:r>
              <a:rPr lang="en-US" dirty="0"/>
              <a:t>Solar Benefits </a:t>
            </a:r>
            <a:r>
              <a:rPr lang="en-US" dirty="0" smtClean="0"/>
              <a:t>Colorado: </a:t>
            </a:r>
            <a:r>
              <a:rPr lang="en-US" b="0" dirty="0" smtClean="0"/>
              <a:t>Marketing</a:t>
            </a:r>
            <a:endParaRPr lang="en-US" b="0" dirty="0"/>
          </a:p>
        </p:txBody>
      </p:sp>
    </p:spTree>
    <p:extLst>
      <p:ext uri="{BB962C8B-B14F-4D97-AF65-F5344CB8AC3E}">
        <p14:creationId xmlns:p14="http://schemas.microsoft.com/office/powerpoint/2010/main" val="3495916289"/>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Solar </a:t>
            </a:r>
            <a:r>
              <a:rPr lang="en-US" dirty="0"/>
              <a:t>Benefits Colorado: </a:t>
            </a:r>
            <a:r>
              <a:rPr lang="en-US" b="0" dirty="0" smtClean="0"/>
              <a:t>Timeline</a:t>
            </a:r>
            <a:endParaRPr lang="en-US" dirty="0"/>
          </a:p>
        </p:txBody>
      </p:sp>
      <p:graphicFrame>
        <p:nvGraphicFramePr>
          <p:cNvPr id="6" name="Diagram 5" descr="solar colorado" title="Timeline"/>
          <p:cNvGraphicFramePr/>
          <p:nvPr>
            <p:extLst>
              <p:ext uri="{D42A27DB-BD31-4B8C-83A1-F6EECF244321}">
                <p14:modId xmlns:p14="http://schemas.microsoft.com/office/powerpoint/2010/main" val="2280361410"/>
              </p:ext>
            </p:extLst>
          </p:nvPr>
        </p:nvGraphicFramePr>
        <p:xfrm>
          <a:off x="225631" y="1397000"/>
          <a:ext cx="87164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 y="4505325"/>
            <a:ext cx="1088760"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Jan 2012</a:t>
            </a:r>
            <a:endParaRPr lang="en-US" b="1" dirty="0">
              <a:solidFill>
                <a:srgbClr val="181300"/>
              </a:solidFill>
              <a:latin typeface="Gill Sans MT" pitchFamily="34" charset="0"/>
              <a:ea typeface="ＭＳ Ｐゴシック" charset="-128"/>
            </a:endParaRPr>
          </a:p>
        </p:txBody>
      </p:sp>
      <p:sp>
        <p:nvSpPr>
          <p:cNvPr id="7" name="TextBox 6"/>
          <p:cNvSpPr txBox="1"/>
          <p:nvPr/>
        </p:nvSpPr>
        <p:spPr>
          <a:xfrm>
            <a:off x="7620000" y="4495800"/>
            <a:ext cx="1298753"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April 2013</a:t>
            </a:r>
            <a:endParaRPr lang="en-US" b="1" dirty="0">
              <a:solidFill>
                <a:srgbClr val="181300"/>
              </a:solidFill>
              <a:latin typeface="Gill Sans MT" pitchFamily="34" charset="0"/>
              <a:ea typeface="ＭＳ Ｐゴシック" charset="-128"/>
            </a:endParaRPr>
          </a:p>
        </p:txBody>
      </p:sp>
      <p:sp>
        <p:nvSpPr>
          <p:cNvPr id="8" name="TextBox 7"/>
          <p:cNvSpPr txBox="1"/>
          <p:nvPr/>
        </p:nvSpPr>
        <p:spPr>
          <a:xfrm>
            <a:off x="781050" y="2038350"/>
            <a:ext cx="3179075"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6B737B"/>
                </a:solidFill>
                <a:latin typeface="Gill Sans MT" pitchFamily="34" charset="0"/>
                <a:ea typeface="ＭＳ Ｐゴシック" charset="-128"/>
              </a:rPr>
              <a:t>Solar Benefits Colorado</a:t>
            </a:r>
            <a:endParaRPr lang="en-US" sz="2400" dirty="0">
              <a:solidFill>
                <a:srgbClr val="6B737B"/>
              </a:solidFill>
              <a:latin typeface="Gill Sans MT" pitchFamily="34" charset="0"/>
              <a:ea typeface="ＭＳ Ｐゴシック" charset="-128"/>
            </a:endParaRPr>
          </a:p>
        </p:txBody>
      </p:sp>
      <p:sp>
        <p:nvSpPr>
          <p:cNvPr id="9" name="TextBox 8"/>
          <p:cNvSpPr txBox="1"/>
          <p:nvPr/>
        </p:nvSpPr>
        <p:spPr>
          <a:xfrm>
            <a:off x="533400" y="3957935"/>
            <a:ext cx="1123321" cy="461665"/>
          </a:xfrm>
          <a:prstGeom prst="rect">
            <a:avLst/>
          </a:prstGeom>
          <a:noFill/>
        </p:spPr>
        <p:txBody>
          <a:bodyPr wrap="none" rtlCol="0">
            <a:spAutoFit/>
          </a:bodyPr>
          <a:lstStyle/>
          <a:p>
            <a:pPr defTabSz="457200" fontAlgn="base">
              <a:spcBef>
                <a:spcPct val="0"/>
              </a:spcBef>
              <a:spcAft>
                <a:spcPct val="0"/>
              </a:spcAft>
            </a:pPr>
            <a:r>
              <a:rPr lang="en-US" sz="1200" i="1" dirty="0" smtClean="0">
                <a:solidFill>
                  <a:srgbClr val="F3F5FF"/>
                </a:solidFill>
                <a:latin typeface="Gill Sans MT" pitchFamily="34" charset="0"/>
                <a:ea typeface="ＭＳ Ｐゴシック" charset="-128"/>
              </a:rPr>
              <a:t>Jan &amp; Feb </a:t>
            </a:r>
            <a:r>
              <a:rPr lang="en-US" sz="1200" i="1" dirty="0">
                <a:solidFill>
                  <a:srgbClr val="F3F5FF"/>
                </a:solidFill>
                <a:latin typeface="Gill Sans MT" pitchFamily="34" charset="0"/>
                <a:ea typeface="ＭＳ Ｐゴシック" charset="-128"/>
              </a:rPr>
              <a:t>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0" name="TextBox 9"/>
          <p:cNvSpPr txBox="1"/>
          <p:nvPr/>
        </p:nvSpPr>
        <p:spPr>
          <a:xfrm>
            <a:off x="2133600" y="3914269"/>
            <a:ext cx="141602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March &amp; April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1" name="TextBox 10"/>
          <p:cNvSpPr txBox="1"/>
          <p:nvPr/>
        </p:nvSpPr>
        <p:spPr>
          <a:xfrm>
            <a:off x="3992080" y="3914269"/>
            <a:ext cx="1202958"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April – July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3" name="TextBox 12"/>
          <p:cNvSpPr txBox="1"/>
          <p:nvPr/>
        </p:nvSpPr>
        <p:spPr>
          <a:xfrm>
            <a:off x="5867400" y="3934963"/>
            <a:ext cx="1103700"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Jun - Aug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4" name="TextBox 13"/>
          <p:cNvSpPr txBox="1"/>
          <p:nvPr/>
        </p:nvSpPr>
        <p:spPr>
          <a:xfrm>
            <a:off x="7493998" y="3914268"/>
            <a:ext cx="1269002"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 Aug ‘12 – Apr ‘13</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6" name="Rounded Rectangular Callout 15"/>
          <p:cNvSpPr/>
          <p:nvPr/>
        </p:nvSpPr>
        <p:spPr>
          <a:xfrm>
            <a:off x="5195039" y="914401"/>
            <a:ext cx="2473214" cy="1585614"/>
          </a:xfrm>
          <a:prstGeom prst="wedgeRoundRectCallout">
            <a:avLst/>
          </a:prstGeom>
          <a:solidFill>
            <a:srgbClr val="000000">
              <a:alpha val="74902"/>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smtClean="0">
                <a:solidFill>
                  <a:srgbClr val="F3F5FF"/>
                </a:solidFill>
              </a:rPr>
              <a:t>451 households qualified of which 118 have moved forward. 26% Conversion Rate!</a:t>
            </a:r>
            <a:endParaRPr lang="en-US" dirty="0">
              <a:solidFill>
                <a:srgbClr val="F3F5FF"/>
              </a:solidFill>
            </a:endParaRPr>
          </a:p>
        </p:txBody>
      </p:sp>
      <p:pic>
        <p:nvPicPr>
          <p:cNvPr id="17"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47962"/>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Solar </a:t>
            </a:r>
            <a:r>
              <a:rPr lang="en-US" dirty="0"/>
              <a:t>Benefits Colorado: </a:t>
            </a:r>
            <a:r>
              <a:rPr lang="en-US" b="0" dirty="0" smtClean="0"/>
              <a:t>Timeline</a:t>
            </a:r>
            <a:endParaRPr lang="en-US" dirty="0"/>
          </a:p>
        </p:txBody>
      </p:sp>
      <p:graphicFrame>
        <p:nvGraphicFramePr>
          <p:cNvPr id="6" name="Diagram 5" descr="solar colorado" title="timeline"/>
          <p:cNvGraphicFramePr/>
          <p:nvPr>
            <p:extLst>
              <p:ext uri="{D42A27DB-BD31-4B8C-83A1-F6EECF244321}">
                <p14:modId xmlns:p14="http://schemas.microsoft.com/office/powerpoint/2010/main" val="1951200818"/>
              </p:ext>
            </p:extLst>
          </p:nvPr>
        </p:nvGraphicFramePr>
        <p:xfrm>
          <a:off x="225631" y="1397000"/>
          <a:ext cx="871648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42900" y="4505325"/>
            <a:ext cx="1088760"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Jan 2012</a:t>
            </a:r>
            <a:endParaRPr lang="en-US" b="1" dirty="0">
              <a:solidFill>
                <a:srgbClr val="181300"/>
              </a:solidFill>
              <a:latin typeface="Gill Sans MT" pitchFamily="34" charset="0"/>
              <a:ea typeface="ＭＳ Ｐゴシック" charset="-128"/>
            </a:endParaRPr>
          </a:p>
        </p:txBody>
      </p:sp>
      <p:sp>
        <p:nvSpPr>
          <p:cNvPr id="7" name="TextBox 6"/>
          <p:cNvSpPr txBox="1"/>
          <p:nvPr/>
        </p:nvSpPr>
        <p:spPr>
          <a:xfrm>
            <a:off x="7620000" y="4495800"/>
            <a:ext cx="1298753" cy="369332"/>
          </a:xfrm>
          <a:prstGeom prst="rect">
            <a:avLst/>
          </a:prstGeom>
          <a:noFill/>
        </p:spPr>
        <p:txBody>
          <a:bodyPr wrap="none" rtlCol="0">
            <a:spAutoFit/>
          </a:bodyPr>
          <a:lstStyle/>
          <a:p>
            <a:pPr defTabSz="457200" fontAlgn="base">
              <a:spcBef>
                <a:spcPct val="0"/>
              </a:spcBef>
              <a:spcAft>
                <a:spcPct val="0"/>
              </a:spcAft>
            </a:pPr>
            <a:r>
              <a:rPr lang="en-US" b="1" dirty="0" smtClean="0">
                <a:solidFill>
                  <a:srgbClr val="181300"/>
                </a:solidFill>
                <a:latin typeface="Gill Sans MT" pitchFamily="34" charset="0"/>
                <a:ea typeface="ＭＳ Ｐゴシック" charset="-128"/>
              </a:rPr>
              <a:t>April 2013</a:t>
            </a:r>
            <a:endParaRPr lang="en-US" b="1" dirty="0">
              <a:solidFill>
                <a:srgbClr val="181300"/>
              </a:solidFill>
              <a:latin typeface="Gill Sans MT" pitchFamily="34" charset="0"/>
              <a:ea typeface="ＭＳ Ｐゴシック" charset="-128"/>
            </a:endParaRPr>
          </a:p>
        </p:txBody>
      </p:sp>
      <p:sp>
        <p:nvSpPr>
          <p:cNvPr id="8" name="TextBox 7"/>
          <p:cNvSpPr txBox="1"/>
          <p:nvPr/>
        </p:nvSpPr>
        <p:spPr>
          <a:xfrm>
            <a:off x="781050" y="2038350"/>
            <a:ext cx="3179075" cy="461665"/>
          </a:xfrm>
          <a:prstGeom prst="rect">
            <a:avLst/>
          </a:prstGeom>
          <a:noFill/>
        </p:spPr>
        <p:txBody>
          <a:bodyPr wrap="none" rtlCol="0">
            <a:spAutoFit/>
          </a:bodyPr>
          <a:lstStyle/>
          <a:p>
            <a:pPr defTabSz="457200" fontAlgn="base">
              <a:spcBef>
                <a:spcPct val="0"/>
              </a:spcBef>
              <a:spcAft>
                <a:spcPct val="0"/>
              </a:spcAft>
            </a:pPr>
            <a:r>
              <a:rPr lang="en-US" sz="2400" dirty="0" smtClean="0">
                <a:solidFill>
                  <a:srgbClr val="6B737B"/>
                </a:solidFill>
                <a:latin typeface="Gill Sans MT" pitchFamily="34" charset="0"/>
                <a:ea typeface="ＭＳ Ｐゴシック" charset="-128"/>
              </a:rPr>
              <a:t>Solar Benefits Colorado</a:t>
            </a:r>
            <a:endParaRPr lang="en-US" sz="2400" dirty="0">
              <a:solidFill>
                <a:srgbClr val="6B737B"/>
              </a:solidFill>
              <a:latin typeface="Gill Sans MT" pitchFamily="34" charset="0"/>
              <a:ea typeface="ＭＳ Ｐゴシック" charset="-128"/>
            </a:endParaRPr>
          </a:p>
        </p:txBody>
      </p:sp>
      <p:sp>
        <p:nvSpPr>
          <p:cNvPr id="9" name="TextBox 8"/>
          <p:cNvSpPr txBox="1"/>
          <p:nvPr/>
        </p:nvSpPr>
        <p:spPr>
          <a:xfrm>
            <a:off x="533400" y="3957935"/>
            <a:ext cx="1123321" cy="461665"/>
          </a:xfrm>
          <a:prstGeom prst="rect">
            <a:avLst/>
          </a:prstGeom>
          <a:noFill/>
        </p:spPr>
        <p:txBody>
          <a:bodyPr wrap="none" rtlCol="0">
            <a:spAutoFit/>
          </a:bodyPr>
          <a:lstStyle/>
          <a:p>
            <a:pPr defTabSz="457200" fontAlgn="base">
              <a:spcBef>
                <a:spcPct val="0"/>
              </a:spcBef>
              <a:spcAft>
                <a:spcPct val="0"/>
              </a:spcAft>
            </a:pPr>
            <a:r>
              <a:rPr lang="en-US" sz="1200" i="1" dirty="0" smtClean="0">
                <a:solidFill>
                  <a:srgbClr val="F3F5FF"/>
                </a:solidFill>
                <a:latin typeface="Gill Sans MT" pitchFamily="34" charset="0"/>
                <a:ea typeface="ＭＳ Ｐゴシック" charset="-128"/>
              </a:rPr>
              <a:t>Jan &amp; Feb </a:t>
            </a:r>
            <a:r>
              <a:rPr lang="en-US" sz="1200" i="1" dirty="0">
                <a:solidFill>
                  <a:srgbClr val="F3F5FF"/>
                </a:solidFill>
                <a:latin typeface="Gill Sans MT" pitchFamily="34" charset="0"/>
                <a:ea typeface="ＭＳ Ｐゴシック" charset="-128"/>
              </a:rPr>
              <a:t>2012</a:t>
            </a: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0" name="TextBox 9"/>
          <p:cNvSpPr txBox="1"/>
          <p:nvPr/>
        </p:nvSpPr>
        <p:spPr>
          <a:xfrm>
            <a:off x="2133600" y="3914269"/>
            <a:ext cx="1416029"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March &amp; April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1" name="TextBox 10"/>
          <p:cNvSpPr txBox="1"/>
          <p:nvPr/>
        </p:nvSpPr>
        <p:spPr>
          <a:xfrm>
            <a:off x="3992080" y="3914269"/>
            <a:ext cx="1202958"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April – July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3" name="TextBox 12"/>
          <p:cNvSpPr txBox="1"/>
          <p:nvPr/>
        </p:nvSpPr>
        <p:spPr>
          <a:xfrm>
            <a:off x="5867400" y="3934963"/>
            <a:ext cx="1103700"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Jun - Aug 2012</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sp>
        <p:nvSpPr>
          <p:cNvPr id="14" name="TextBox 13"/>
          <p:cNvSpPr txBox="1"/>
          <p:nvPr/>
        </p:nvSpPr>
        <p:spPr>
          <a:xfrm>
            <a:off x="7493998" y="3914268"/>
            <a:ext cx="1269002" cy="461665"/>
          </a:xfrm>
          <a:prstGeom prst="rect">
            <a:avLst/>
          </a:prstGeom>
          <a:noFill/>
        </p:spPr>
        <p:txBody>
          <a:bodyPr wrap="none" rtlCol="0">
            <a:spAutoFit/>
          </a:bodyPr>
          <a:lstStyle/>
          <a:p>
            <a:pPr defTabSz="457200" fontAlgn="base">
              <a:spcBef>
                <a:spcPct val="0"/>
              </a:spcBef>
              <a:spcAft>
                <a:spcPct val="0"/>
              </a:spcAft>
            </a:pPr>
            <a:r>
              <a:rPr lang="en-US" sz="1200" i="1" dirty="0">
                <a:solidFill>
                  <a:srgbClr val="F3F5FF"/>
                </a:solidFill>
                <a:latin typeface="Gill Sans MT" pitchFamily="34" charset="0"/>
                <a:ea typeface="ＭＳ Ｐゴシック" charset="-128"/>
              </a:rPr>
              <a:t> </a:t>
            </a:r>
            <a:r>
              <a:rPr lang="en-US" sz="1200" i="1" dirty="0" smtClean="0">
                <a:solidFill>
                  <a:srgbClr val="F3F5FF"/>
                </a:solidFill>
                <a:latin typeface="Gill Sans MT" pitchFamily="34" charset="0"/>
                <a:ea typeface="ＭＳ Ｐゴシック" charset="-128"/>
              </a:rPr>
              <a:t> Aug ‘12 – Apr ‘13</a:t>
            </a:r>
            <a:endParaRPr lang="en-US" sz="1200" i="1" dirty="0">
              <a:solidFill>
                <a:srgbClr val="F3F5FF"/>
              </a:solidFill>
              <a:latin typeface="Gill Sans MT" pitchFamily="34" charset="0"/>
              <a:ea typeface="ＭＳ Ｐゴシック" charset="-128"/>
            </a:endParaRPr>
          </a:p>
          <a:p>
            <a:pPr defTabSz="457200" fontAlgn="base">
              <a:spcBef>
                <a:spcPct val="0"/>
              </a:spcBef>
              <a:spcAft>
                <a:spcPct val="0"/>
              </a:spcAft>
            </a:pPr>
            <a:endParaRPr lang="en-US" sz="1200" i="1" dirty="0">
              <a:solidFill>
                <a:srgbClr val="F3F5FF"/>
              </a:solidFill>
              <a:latin typeface="Gill Sans MT" pitchFamily="34" charset="0"/>
              <a:ea typeface="ＭＳ Ｐゴシック" charset="-128"/>
            </a:endParaRPr>
          </a:p>
        </p:txBody>
      </p:sp>
      <p:pic>
        <p:nvPicPr>
          <p:cNvPr id="17"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235484"/>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Solar Benefits Colorado: </a:t>
            </a:r>
            <a:r>
              <a:rPr lang="en-US" b="0" dirty="0" smtClean="0"/>
              <a:t>Summary</a:t>
            </a:r>
            <a:endParaRPr lang="en-US" dirty="0"/>
          </a:p>
        </p:txBody>
      </p:sp>
      <p:sp>
        <p:nvSpPr>
          <p:cNvPr id="9" name="TextBox 8"/>
          <p:cNvSpPr txBox="1"/>
          <p:nvPr/>
        </p:nvSpPr>
        <p:spPr>
          <a:xfrm>
            <a:off x="456845" y="1371600"/>
            <a:ext cx="7250703" cy="4524315"/>
          </a:xfrm>
          <a:prstGeom prst="rect">
            <a:avLst/>
          </a:prstGeom>
          <a:noFill/>
        </p:spPr>
        <p:txBody>
          <a:bodyPr wrap="none" rtlCol="0">
            <a:spAutoFit/>
          </a:bodyPr>
          <a:lstStyle/>
          <a:p>
            <a:pPr marL="457200" indent="-457200" defTabSz="457200" fontAlgn="base">
              <a:spcBef>
                <a:spcPct val="0"/>
              </a:spcBef>
              <a:spcAft>
                <a:spcPct val="0"/>
              </a:spcAft>
              <a:buFont typeface="Arial" pitchFamily="34" charset="0"/>
              <a:buChar char="•"/>
            </a:pPr>
            <a:r>
              <a:rPr lang="en-US" sz="3200" dirty="0">
                <a:solidFill>
                  <a:srgbClr val="6B737B"/>
                </a:solidFill>
                <a:latin typeface="Gill Sans MT" pitchFamily="34" charset="0"/>
                <a:ea typeface="ＭＳ Ｐゴシック" charset="-128"/>
              </a:rPr>
              <a:t>Outreach and education to1083 </a:t>
            </a:r>
            <a:endParaRPr lang="en-US" sz="3200" dirty="0" smtClean="0">
              <a:solidFill>
                <a:srgbClr val="6B737B"/>
              </a:solidFill>
              <a:latin typeface="Gill Sans MT" pitchFamily="34" charset="0"/>
              <a:ea typeface="ＭＳ Ｐゴシック" charset="-128"/>
            </a:endParaRPr>
          </a:p>
          <a:p>
            <a:pPr marL="457200" indent="-457200" defTabSz="457200" fontAlgn="base">
              <a:spcBef>
                <a:spcPct val="0"/>
              </a:spcBef>
              <a:spcAft>
                <a:spcPct val="0"/>
              </a:spcAft>
              <a:buFont typeface="Arial" pitchFamily="34" charset="0"/>
              <a:buChar char="•"/>
            </a:pPr>
            <a:r>
              <a:rPr lang="en-US" sz="3200" dirty="0" smtClean="0">
                <a:solidFill>
                  <a:srgbClr val="6B737B"/>
                </a:solidFill>
                <a:latin typeface="Gill Sans MT" pitchFamily="34" charset="0"/>
                <a:ea typeface="ＭＳ Ｐゴシック" charset="-128"/>
              </a:rPr>
              <a:t>118 new </a:t>
            </a:r>
            <a:r>
              <a:rPr lang="en-US" sz="3200" dirty="0">
                <a:solidFill>
                  <a:srgbClr val="6B737B"/>
                </a:solidFill>
                <a:latin typeface="Gill Sans MT" pitchFamily="34" charset="0"/>
                <a:ea typeface="ＭＳ Ｐゴシック" charset="-128"/>
              </a:rPr>
              <a:t>installations totaling 652 </a:t>
            </a:r>
            <a:r>
              <a:rPr lang="en-US" sz="3200" dirty="0" smtClean="0">
                <a:solidFill>
                  <a:srgbClr val="6B737B"/>
                </a:solidFill>
                <a:latin typeface="Gill Sans MT" pitchFamily="34" charset="0"/>
                <a:ea typeface="ＭＳ Ｐゴシック" charset="-128"/>
              </a:rPr>
              <a:t>kW</a:t>
            </a:r>
          </a:p>
          <a:p>
            <a:pPr marL="457200" indent="-457200" defTabSz="457200" fontAlgn="base">
              <a:spcBef>
                <a:spcPct val="0"/>
              </a:spcBef>
              <a:spcAft>
                <a:spcPct val="0"/>
              </a:spcAft>
              <a:buFont typeface="Arial" pitchFamily="34" charset="0"/>
              <a:buChar char="•"/>
            </a:pPr>
            <a:r>
              <a:rPr lang="en-US" sz="3200" dirty="0">
                <a:solidFill>
                  <a:srgbClr val="6B737B"/>
                </a:solidFill>
                <a:latin typeface="Gill Sans MT" pitchFamily="34" charset="0"/>
                <a:ea typeface="ＭＳ Ｐゴシック" charset="-128"/>
              </a:rPr>
              <a:t>&lt;</a:t>
            </a:r>
            <a:r>
              <a:rPr lang="en-US" sz="3200" dirty="0" smtClean="0">
                <a:solidFill>
                  <a:srgbClr val="6B737B"/>
                </a:solidFill>
                <a:latin typeface="Gill Sans MT" pitchFamily="34" charset="0"/>
                <a:ea typeface="ＭＳ Ｐゴシック" charset="-128"/>
              </a:rPr>
              <a:t>$4/W Pricing for Cash Purchases </a:t>
            </a:r>
          </a:p>
          <a:p>
            <a:pPr marL="457200" indent="-457200" defTabSz="457200" fontAlgn="base">
              <a:spcBef>
                <a:spcPct val="0"/>
              </a:spcBef>
              <a:spcAft>
                <a:spcPct val="0"/>
              </a:spcAft>
              <a:buFont typeface="Arial" pitchFamily="34" charset="0"/>
              <a:buChar char="•"/>
            </a:pPr>
            <a:r>
              <a:rPr lang="en-US" sz="3200" dirty="0" smtClean="0">
                <a:solidFill>
                  <a:srgbClr val="6B737B"/>
                </a:solidFill>
                <a:latin typeface="Gill Sans MT" pitchFamily="34" charset="0"/>
                <a:ea typeface="ＭＳ Ｐゴシック" charset="-128"/>
              </a:rPr>
              <a:t>24 Cash Purchases/94 </a:t>
            </a:r>
            <a:r>
              <a:rPr lang="en-US" sz="3200" dirty="0" err="1" smtClean="0">
                <a:solidFill>
                  <a:srgbClr val="6B737B"/>
                </a:solidFill>
                <a:latin typeface="Gill Sans MT" pitchFamily="34" charset="0"/>
                <a:ea typeface="ＭＳ Ｐゴシック" charset="-128"/>
              </a:rPr>
              <a:t>SunRun</a:t>
            </a:r>
            <a:r>
              <a:rPr lang="en-US" sz="3200" dirty="0" smtClean="0">
                <a:solidFill>
                  <a:srgbClr val="6B737B"/>
                </a:solidFill>
                <a:latin typeface="Gill Sans MT" pitchFamily="34" charset="0"/>
                <a:ea typeface="ＭＳ Ｐゴシック" charset="-128"/>
              </a:rPr>
              <a:t> Leases</a:t>
            </a:r>
          </a:p>
          <a:p>
            <a:pPr marL="457200" indent="-457200" defTabSz="457200" fontAlgn="base">
              <a:spcBef>
                <a:spcPct val="0"/>
              </a:spcBef>
              <a:spcAft>
                <a:spcPct val="0"/>
              </a:spcAft>
              <a:buFont typeface="Arial" pitchFamily="34" charset="0"/>
              <a:buChar char="•"/>
            </a:pPr>
            <a:r>
              <a:rPr lang="en-US" sz="3200" dirty="0">
                <a:solidFill>
                  <a:srgbClr val="6B737B"/>
                </a:solidFill>
                <a:latin typeface="Arial" charset="0"/>
                <a:ea typeface="ＭＳ Ｐゴシック" charset="-128"/>
              </a:rPr>
              <a:t>$2.5 </a:t>
            </a:r>
            <a:r>
              <a:rPr lang="en-US" sz="3200" dirty="0" smtClean="0">
                <a:solidFill>
                  <a:srgbClr val="6B737B"/>
                </a:solidFill>
                <a:latin typeface="Arial" charset="0"/>
                <a:ea typeface="ＭＳ Ｐゴシック" charset="-128"/>
              </a:rPr>
              <a:t>M in sales</a:t>
            </a:r>
            <a:endParaRPr lang="en-US" sz="3200" dirty="0" smtClean="0">
              <a:solidFill>
                <a:srgbClr val="6B737B"/>
              </a:solidFill>
              <a:latin typeface="Gill Sans MT" pitchFamily="34" charset="0"/>
              <a:ea typeface="ＭＳ Ｐゴシック" charset="-128"/>
            </a:endParaRPr>
          </a:p>
          <a:p>
            <a:pPr marL="457200" indent="-457200" defTabSz="457200" fontAlgn="base">
              <a:spcBef>
                <a:spcPct val="0"/>
              </a:spcBef>
              <a:spcAft>
                <a:spcPct val="0"/>
              </a:spcAft>
              <a:buFont typeface="Arial" pitchFamily="34" charset="0"/>
              <a:buChar char="•"/>
            </a:pPr>
            <a:r>
              <a:rPr lang="en-US" sz="3200" dirty="0" smtClean="0">
                <a:solidFill>
                  <a:srgbClr val="6B737B"/>
                </a:solidFill>
                <a:latin typeface="Gill Sans MT" pitchFamily="34" charset="0"/>
                <a:ea typeface="ＭＳ Ｐゴシック" charset="-128"/>
              </a:rPr>
              <a:t>15% – 20% discount in installation costs</a:t>
            </a:r>
          </a:p>
          <a:p>
            <a:pPr marL="457200" indent="-457200" defTabSz="457200" fontAlgn="base">
              <a:spcBef>
                <a:spcPct val="0"/>
              </a:spcBef>
              <a:spcAft>
                <a:spcPct val="0"/>
              </a:spcAft>
              <a:buFont typeface="Arial" pitchFamily="34" charset="0"/>
              <a:buChar char="•"/>
            </a:pPr>
            <a:r>
              <a:rPr lang="en-US" sz="3200" dirty="0">
                <a:solidFill>
                  <a:srgbClr val="6B737B"/>
                </a:solidFill>
                <a:latin typeface="Gill Sans MT" pitchFamily="34" charset="0"/>
                <a:ea typeface="ＭＳ Ｐゴシック" charset="-128"/>
              </a:rPr>
              <a:t>System size range: 2.4kw-9.8kw</a:t>
            </a:r>
            <a:endParaRPr lang="en-US" sz="3200" dirty="0" smtClean="0">
              <a:solidFill>
                <a:srgbClr val="6B737B"/>
              </a:solidFill>
              <a:latin typeface="Gill Sans MT" pitchFamily="34" charset="0"/>
              <a:ea typeface="ＭＳ Ｐゴシック" charset="-128"/>
            </a:endParaRPr>
          </a:p>
          <a:p>
            <a:pPr marL="457200" indent="-457200" defTabSz="457200" fontAlgn="base">
              <a:spcBef>
                <a:spcPct val="0"/>
              </a:spcBef>
              <a:spcAft>
                <a:spcPct val="0"/>
              </a:spcAft>
              <a:buFont typeface="Arial" pitchFamily="34" charset="0"/>
              <a:buChar char="•"/>
            </a:pPr>
            <a:r>
              <a:rPr lang="en-US" sz="3200" dirty="0" smtClean="0">
                <a:solidFill>
                  <a:srgbClr val="6B737B"/>
                </a:solidFill>
                <a:latin typeface="Gill Sans MT" pitchFamily="34" charset="0"/>
                <a:ea typeface="ＭＳ Ｐゴシック" charset="-128"/>
              </a:rPr>
              <a:t>Average system size: 5.5 kW </a:t>
            </a:r>
          </a:p>
          <a:p>
            <a:pPr defTabSz="457200" fontAlgn="base">
              <a:spcBef>
                <a:spcPct val="0"/>
              </a:spcBef>
              <a:spcAft>
                <a:spcPct val="0"/>
              </a:spcAft>
            </a:pPr>
            <a:endParaRPr lang="en-US" sz="3200" dirty="0" smtClean="0">
              <a:solidFill>
                <a:srgbClr val="6B737B"/>
              </a:solidFill>
              <a:latin typeface="Gill Sans MT" pitchFamily="34" charset="0"/>
              <a:ea typeface="ＭＳ Ｐゴシック" charset="-128"/>
            </a:endParaRPr>
          </a:p>
        </p:txBody>
      </p:sp>
    </p:spTree>
    <p:extLst>
      <p:ext uri="{BB962C8B-B14F-4D97-AF65-F5344CB8AC3E}">
        <p14:creationId xmlns:p14="http://schemas.microsoft.com/office/powerpoint/2010/main" val="3462316985"/>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Group Purchase Programs: </a:t>
            </a:r>
            <a:r>
              <a:rPr lang="en-US" b="0" dirty="0" smtClean="0"/>
              <a:t>Impact</a:t>
            </a:r>
            <a:endParaRPr lang="en-US" b="0" dirty="0"/>
          </a:p>
        </p:txBody>
      </p:sp>
      <p:sp>
        <p:nvSpPr>
          <p:cNvPr id="4" name="Text Placeholder 3"/>
          <p:cNvSpPr>
            <a:spLocks noGrp="1"/>
          </p:cNvSpPr>
          <p:nvPr>
            <p:ph type="body" sz="quarter" idx="10"/>
          </p:nvPr>
        </p:nvSpPr>
        <p:spPr/>
        <p:txBody>
          <a:bodyPr/>
          <a:lstStyle/>
          <a:p>
            <a:r>
              <a:rPr lang="en-US" dirty="0" smtClean="0"/>
              <a:t>Source: NREL</a:t>
            </a:r>
            <a:endParaRPr lang="en-US" dirty="0"/>
          </a:p>
        </p:txBody>
      </p:sp>
      <p:pic>
        <p:nvPicPr>
          <p:cNvPr id="192513" name="Picture 1" descr="annual portland residential PV installations" title="bar graph"/>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90651" y="1153556"/>
            <a:ext cx="7291449" cy="5211619"/>
          </a:xfrm>
          <a:prstGeom prst="rect">
            <a:avLst/>
          </a:prstGeom>
          <a:noFill/>
        </p:spPr>
      </p:pic>
      <p:sp>
        <p:nvSpPr>
          <p:cNvPr id="8" name="Rounded Rectangular Callout 7"/>
          <p:cNvSpPr/>
          <p:nvPr/>
        </p:nvSpPr>
        <p:spPr>
          <a:xfrm>
            <a:off x="6982692" y="4785756"/>
            <a:ext cx="1757548" cy="950026"/>
          </a:xfrm>
          <a:prstGeom prst="wedgeRoundRectCallout">
            <a:avLst>
              <a:gd name="adj1" fmla="val -56644"/>
              <a:gd name="adj2" fmla="val -21107"/>
              <a:gd name="adj3" fmla="val 16667"/>
            </a:avLst>
          </a:prstGeom>
          <a:solidFill>
            <a:srgbClr val="000000">
              <a:alpha val="60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sz="2800" dirty="0" smtClean="0">
                <a:solidFill>
                  <a:srgbClr val="F3F5FF"/>
                </a:solidFill>
              </a:rPr>
              <a:t>Lasting Impact</a:t>
            </a:r>
            <a:endParaRPr lang="en-US" sz="2800" dirty="0">
              <a:solidFill>
                <a:srgbClr val="F3F5FF"/>
              </a:solidFill>
            </a:endParaRPr>
          </a:p>
        </p:txBody>
      </p:sp>
    </p:spTree>
    <p:extLst>
      <p:ext uri="{BB962C8B-B14F-4D97-AF65-F5344CB8AC3E}">
        <p14:creationId xmlns:p14="http://schemas.microsoft.com/office/powerpoint/2010/main" val="358469797"/>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229600" cy="574448"/>
          </a:xfrm>
        </p:spPr>
        <p:txBody>
          <a:bodyPr>
            <a:noAutofit/>
          </a:bodyPr>
          <a:lstStyle/>
          <a:p>
            <a:pPr algn="ctr"/>
            <a:r>
              <a:rPr lang="en-US" sz="3600" dirty="0" smtClean="0"/>
              <a:t>www.icleiusa.org</a:t>
            </a:r>
            <a:endParaRPr lang="en-US" sz="3600" b="0" dirty="0"/>
          </a:p>
        </p:txBody>
      </p:sp>
      <p:sp>
        <p:nvSpPr>
          <p:cNvPr id="9" name="TextBox 8"/>
          <p:cNvSpPr txBox="1"/>
          <p:nvPr/>
        </p:nvSpPr>
        <p:spPr>
          <a:xfrm>
            <a:off x="2245489" y="1274418"/>
            <a:ext cx="3685624" cy="461665"/>
          </a:xfrm>
          <a:prstGeom prst="rect">
            <a:avLst/>
          </a:prstGeom>
          <a:noFill/>
        </p:spPr>
        <p:txBody>
          <a:bodyPr wrap="none" rtlCol="0">
            <a:spAutoFit/>
          </a:bodyPr>
          <a:lstStyle/>
          <a:p>
            <a:pPr defTabSz="457200" fontAlgn="base">
              <a:spcBef>
                <a:spcPct val="0"/>
              </a:spcBef>
              <a:spcAft>
                <a:spcPct val="0"/>
              </a:spcAft>
            </a:pPr>
            <a:r>
              <a:rPr lang="en-US" sz="2400" b="1" dirty="0" smtClean="0">
                <a:solidFill>
                  <a:srgbClr val="EFA029">
                    <a:lumMod val="75000"/>
                  </a:srgbClr>
                </a:solidFill>
                <a:latin typeface="Arial" charset="0"/>
                <a:ea typeface="ＭＳ Ｐゴシック" charset="-128"/>
              </a:rPr>
              <a:t>The </a:t>
            </a:r>
            <a:r>
              <a:rPr lang="en-US" sz="2400" b="1" dirty="0" err="1" smtClean="0">
                <a:solidFill>
                  <a:srgbClr val="EFA029">
                    <a:lumMod val="75000"/>
                  </a:srgbClr>
                </a:solidFill>
                <a:latin typeface="Arial" charset="0"/>
                <a:ea typeface="ＭＳ Ｐゴシック" charset="-128"/>
              </a:rPr>
              <a:t>Solarize</a:t>
            </a:r>
            <a:r>
              <a:rPr lang="en-US" sz="2400" b="1" dirty="0" smtClean="0">
                <a:solidFill>
                  <a:srgbClr val="EFA029">
                    <a:lumMod val="75000"/>
                  </a:srgbClr>
                </a:solidFill>
                <a:latin typeface="Arial" charset="0"/>
                <a:ea typeface="ＭＳ Ｐゴシック" charset="-128"/>
              </a:rPr>
              <a:t> Guidebook</a:t>
            </a:r>
            <a:endParaRPr lang="en-US" sz="2400" b="1" dirty="0">
              <a:solidFill>
                <a:srgbClr val="EFA029">
                  <a:lumMod val="75000"/>
                </a:srgbClr>
              </a:solidFill>
              <a:latin typeface="Arial" charset="0"/>
              <a:ea typeface="ＭＳ Ｐゴシック" charset="-128"/>
            </a:endParaRPr>
          </a:p>
        </p:txBody>
      </p:sp>
      <p:pic>
        <p:nvPicPr>
          <p:cNvPr id="15362" name="Picture 2" descr="energy benefits program" title="ICLEI"/>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5502" y="1066800"/>
            <a:ext cx="7739864"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6843762"/>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2164465"/>
            <a:ext cx="3960421" cy="3108179"/>
          </a:xfrm>
        </p:spPr>
        <p:txBody>
          <a:bodyPr/>
          <a:lstStyle/>
          <a:p>
            <a:pPr marL="0" indent="0" algn="just">
              <a:spcAft>
                <a:spcPts val="1200"/>
              </a:spcAft>
              <a:buNone/>
              <a:tabLst>
                <a:tab pos="404813" algn="l"/>
              </a:tabLst>
            </a:pPr>
            <a:r>
              <a:rPr lang="en-US" sz="2400" dirty="0" smtClean="0">
                <a:solidFill>
                  <a:schemeClr val="tx2">
                    <a:lumMod val="75000"/>
                  </a:schemeClr>
                </a:solidFill>
              </a:rPr>
              <a:t>A roadmap for project planners and solar advocates who want to create their own successful Solarize campaigns.</a:t>
            </a:r>
          </a:p>
          <a:p>
            <a:pPr marL="0" indent="0" algn="just">
              <a:spcAft>
                <a:spcPts val="1200"/>
              </a:spcAft>
              <a:buNone/>
              <a:tabLst>
                <a:tab pos="404813" algn="l"/>
              </a:tabLst>
            </a:pPr>
            <a:endParaRPr lang="en-US" sz="2400" dirty="0" smtClean="0">
              <a:solidFill>
                <a:schemeClr val="bg2">
                  <a:lumMod val="75000"/>
                </a:schemeClr>
              </a:solidFill>
            </a:endParaRPr>
          </a:p>
          <a:p>
            <a:pPr marL="0" indent="0" algn="just">
              <a:spcAft>
                <a:spcPts val="1200"/>
              </a:spcAft>
              <a:buNone/>
              <a:tabLst>
                <a:tab pos="404813" algn="l"/>
              </a:tabLst>
            </a:pPr>
            <a:r>
              <a:rPr lang="en-US" sz="2400" dirty="0" smtClean="0">
                <a:solidFill>
                  <a:schemeClr val="bg2">
                    <a:lumMod val="75000"/>
                  </a:schemeClr>
                </a:solidFill>
              </a:rPr>
              <a:t>www.nrel.gov</a:t>
            </a:r>
            <a:endParaRPr lang="en-US" sz="2400" dirty="0">
              <a:solidFill>
                <a:schemeClr val="bg2">
                  <a:lumMod val="75000"/>
                </a:schemeClr>
              </a:solidFill>
            </a:endParaRPr>
          </a:p>
        </p:txBody>
      </p:sp>
      <p:sp>
        <p:nvSpPr>
          <p:cNvPr id="4" name="Title 3"/>
          <p:cNvSpPr>
            <a:spLocks noGrp="1"/>
          </p:cNvSpPr>
          <p:nvPr>
            <p:ph type="title"/>
          </p:nvPr>
        </p:nvSpPr>
        <p:spPr/>
        <p:txBody>
          <a:bodyPr>
            <a:normAutofit fontScale="90000"/>
          </a:bodyPr>
          <a:lstStyle/>
          <a:p>
            <a:r>
              <a:rPr lang="en-US" dirty="0" err="1" smtClean="0"/>
              <a:t>Solarize</a:t>
            </a:r>
            <a:r>
              <a:rPr lang="en-US" dirty="0" smtClean="0"/>
              <a:t>: </a:t>
            </a:r>
            <a:r>
              <a:rPr lang="en-US" b="0" dirty="0" smtClean="0"/>
              <a:t>Resources</a:t>
            </a:r>
            <a:endParaRPr lang="en-US" b="0" dirty="0"/>
          </a:p>
        </p:txBody>
      </p:sp>
      <p:sp>
        <p:nvSpPr>
          <p:cNvPr id="8" name="TextBox 7"/>
          <p:cNvSpPr txBox="1"/>
          <p:nvPr/>
        </p:nvSpPr>
        <p:spPr>
          <a:xfrm>
            <a:off x="532435" y="1215342"/>
            <a:ext cx="1634996" cy="510778"/>
          </a:xfrm>
          <a:prstGeom prst="roundRect">
            <a:avLst/>
          </a:prstGeom>
          <a:solidFill>
            <a:schemeClr val="bg2">
              <a:lumMod val="75000"/>
            </a:schemeClr>
          </a:solidFill>
        </p:spPr>
        <p:txBody>
          <a:bodyPr wrap="none" rtlCol="0">
            <a:spAutoFit/>
          </a:bodyPr>
          <a:lstStyle/>
          <a:p>
            <a:pPr defTabSz="457200" fontAlgn="base">
              <a:spcBef>
                <a:spcPct val="0"/>
              </a:spcBef>
              <a:spcAft>
                <a:spcPct val="0"/>
              </a:spcAft>
            </a:pPr>
            <a:r>
              <a:rPr lang="en-US" sz="2400" b="1" dirty="0" smtClean="0">
                <a:solidFill>
                  <a:srgbClr val="F3F5FF"/>
                </a:solidFill>
                <a:latin typeface="Arial" charset="0"/>
                <a:ea typeface="ＭＳ Ｐゴシック" charset="-128"/>
              </a:rPr>
              <a:t>Resource</a:t>
            </a:r>
            <a:endParaRPr lang="en-US" sz="2400" b="1" dirty="0">
              <a:solidFill>
                <a:srgbClr val="F3F5FF"/>
              </a:solidFill>
              <a:latin typeface="Arial" charset="0"/>
              <a:ea typeface="ＭＳ Ｐゴシック" charset="-128"/>
            </a:endParaRPr>
          </a:p>
        </p:txBody>
      </p:sp>
      <p:sp>
        <p:nvSpPr>
          <p:cNvPr id="9" name="TextBox 8"/>
          <p:cNvSpPr txBox="1"/>
          <p:nvPr/>
        </p:nvSpPr>
        <p:spPr>
          <a:xfrm>
            <a:off x="2245489" y="1274418"/>
            <a:ext cx="3685624" cy="461665"/>
          </a:xfrm>
          <a:prstGeom prst="rect">
            <a:avLst/>
          </a:prstGeom>
          <a:noFill/>
        </p:spPr>
        <p:txBody>
          <a:bodyPr wrap="none" rtlCol="0">
            <a:spAutoFit/>
          </a:bodyPr>
          <a:lstStyle/>
          <a:p>
            <a:pPr defTabSz="457200" fontAlgn="base">
              <a:spcBef>
                <a:spcPct val="0"/>
              </a:spcBef>
              <a:spcAft>
                <a:spcPct val="0"/>
              </a:spcAft>
            </a:pPr>
            <a:r>
              <a:rPr lang="en-US" sz="2400" b="1" dirty="0" smtClean="0">
                <a:solidFill>
                  <a:srgbClr val="EFA029">
                    <a:lumMod val="75000"/>
                  </a:srgbClr>
                </a:solidFill>
                <a:latin typeface="Arial" charset="0"/>
                <a:ea typeface="ＭＳ Ｐゴシック" charset="-128"/>
              </a:rPr>
              <a:t>The </a:t>
            </a:r>
            <a:r>
              <a:rPr lang="en-US" sz="2400" b="1" dirty="0" err="1" smtClean="0">
                <a:solidFill>
                  <a:srgbClr val="EFA029">
                    <a:lumMod val="75000"/>
                  </a:srgbClr>
                </a:solidFill>
                <a:latin typeface="Arial" charset="0"/>
                <a:ea typeface="ＭＳ Ｐゴシック" charset="-128"/>
              </a:rPr>
              <a:t>Solarize</a:t>
            </a:r>
            <a:r>
              <a:rPr lang="en-US" sz="2400" b="1" dirty="0" smtClean="0">
                <a:solidFill>
                  <a:srgbClr val="EFA029">
                    <a:lumMod val="75000"/>
                  </a:srgbClr>
                </a:solidFill>
                <a:latin typeface="Arial" charset="0"/>
                <a:ea typeface="ＭＳ Ｐゴシック" charset="-128"/>
              </a:rPr>
              <a:t> Guidebook</a:t>
            </a:r>
            <a:endParaRPr lang="en-US" sz="2400" b="1" dirty="0">
              <a:solidFill>
                <a:srgbClr val="EFA029">
                  <a:lumMod val="75000"/>
                </a:srgbClr>
              </a:solidFill>
              <a:latin typeface="Arial" charset="0"/>
              <a:ea typeface="ＭＳ Ｐゴシック" charset="-128"/>
            </a:endParaRPr>
          </a:p>
        </p:txBody>
      </p:sp>
      <p:pic>
        <p:nvPicPr>
          <p:cNvPr id="106498" name="Picture 2" descr="http://www.portlandonline.com/shared/cfm/image.cfm?id=336935" title="solarize book"/>
          <p:cNvPicPr>
            <a:picLocks noChangeAspect="1" noChangeArrowheads="1"/>
          </p:cNvPicPr>
          <p:nvPr/>
        </p:nvPicPr>
        <p:blipFill>
          <a:blip r:embed="rId3"/>
          <a:srcRect/>
          <a:stretch>
            <a:fillRect/>
          </a:stretch>
        </p:blipFill>
        <p:spPr bwMode="auto">
          <a:xfrm>
            <a:off x="5593277" y="2025299"/>
            <a:ext cx="2117282" cy="2819835"/>
          </a:xfrm>
          <a:prstGeom prst="rect">
            <a:avLst/>
          </a:prstGeom>
          <a:noFill/>
          <a:effectLst>
            <a:outerShdw blurRad="50800" dist="38100" dir="5400000" algn="t" rotWithShape="0">
              <a:prstClr val="black">
                <a:alpha val="40000"/>
              </a:prstClr>
            </a:outerShdw>
            <a:reflection blurRad="6350" stA="50000" endA="300" endPos="38500" dist="50800" dir="5400000" sy="-100000" algn="bl" rotWithShape="0"/>
          </a:effectLst>
        </p:spPr>
      </p:pic>
    </p:spTree>
    <p:extLst>
      <p:ext uri="{BB962C8B-B14F-4D97-AF65-F5344CB8AC3E}">
        <p14:creationId xmlns:p14="http://schemas.microsoft.com/office/powerpoint/2010/main" val="4150391079"/>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186799"/>
            <a:ext cx="8229600" cy="769401"/>
          </a:xfrm>
          <a:prstGeom prst="rect">
            <a:avLst/>
          </a:prstGeom>
          <a:noFill/>
          <a:ln>
            <a:noFill/>
          </a:ln>
        </p:spPr>
        <p:txBody>
          <a:bodyPr lIns="91425" tIns="45700" rIns="91425" bIns="45700" anchor="ctr" anchorCtr="0">
            <a:spAutoFit/>
          </a:bodyPr>
          <a:lstStyle/>
          <a:p>
            <a:pPr marL="0" marR="0" lvl="0" indent="0" algn="ctr" rtl="0">
              <a:spcBef>
                <a:spcPts val="0"/>
              </a:spcBef>
              <a:spcAft>
                <a:spcPts val="0"/>
              </a:spcAft>
              <a:buNone/>
            </a:pPr>
            <a:r>
              <a:rPr lang="x-none" sz="4400" b="0" i="0" u="none" strike="noStrike" cap="none" baseline="0">
                <a:solidFill>
                  <a:schemeClr val="dk1"/>
                </a:solidFill>
                <a:latin typeface="Gill Sans MT" pitchFamily="34" charset="0"/>
                <a:ea typeface="Arial"/>
                <a:cs typeface="Arial"/>
                <a:sym typeface="Arial"/>
              </a:rPr>
              <a:t>Thank You</a:t>
            </a:r>
          </a:p>
        </p:txBody>
      </p:sp>
      <p:sp>
        <p:nvSpPr>
          <p:cNvPr id="393" name="Shape 393"/>
          <p:cNvSpPr>
            <a:spLocks noGrp="1"/>
          </p:cNvSpPr>
          <p:nvPr>
            <p:ph idx="1"/>
          </p:nvPr>
        </p:nvSpPr>
        <p:spPr>
          <a:xfrm>
            <a:off x="457200" y="1600200"/>
            <a:ext cx="8229600" cy="2142084"/>
          </a:xfrm>
          <a:prstGeom prst="rect">
            <a:avLst/>
          </a:prstGeom>
          <a:noFill/>
          <a:ln>
            <a:noFill/>
          </a:ln>
        </p:spPr>
        <p:txBody>
          <a:bodyPr lIns="91425" tIns="45700" rIns="91425" bIns="45700" anchor="t" anchorCtr="0">
            <a:spAutoFit/>
          </a:bodyPr>
          <a:lstStyle/>
          <a:p>
            <a:pPr marL="0" lvl="0" indent="0" algn="ctr">
              <a:buClr>
                <a:schemeClr val="dk1"/>
              </a:buClr>
              <a:buSzPct val="25000"/>
              <a:buNone/>
            </a:pPr>
            <a:r>
              <a:rPr lang="x-none" sz="1800" b="0" i="0" u="none" strike="noStrike" cap="none" baseline="0" smtClean="0">
                <a:solidFill>
                  <a:schemeClr val="dk1"/>
                </a:solidFill>
                <a:latin typeface="Gill Sans MT" pitchFamily="34" charset="0"/>
                <a:ea typeface="Arial"/>
                <a:cs typeface="Arial"/>
                <a:sym typeface="Arial"/>
              </a:rPr>
              <a:t>
</a:t>
            </a:r>
            <a:r>
              <a:rPr lang="en-US" dirty="0">
                <a:solidFill>
                  <a:schemeClr val="dk1"/>
                </a:solidFill>
                <a:latin typeface="Gill Sans MT" pitchFamily="34" charset="0"/>
                <a:ea typeface="Arial"/>
                <a:cs typeface="Arial"/>
                <a:sym typeface="Arial"/>
              </a:rPr>
              <a:t>Casey Johnston</a:t>
            </a:r>
          </a:p>
          <a:p>
            <a:pPr marL="0" lvl="0" indent="0" algn="ctr">
              <a:buClr>
                <a:schemeClr val="dk1"/>
              </a:buClr>
              <a:buSzPct val="25000"/>
              <a:buNone/>
            </a:pPr>
            <a:r>
              <a:rPr lang="en-US" dirty="0">
                <a:solidFill>
                  <a:schemeClr val="dk1"/>
                </a:solidFill>
                <a:latin typeface="Gill Sans MT" pitchFamily="34" charset="0"/>
                <a:ea typeface="Arial"/>
                <a:cs typeface="Arial"/>
                <a:sym typeface="Arial"/>
              </a:rPr>
              <a:t>c</a:t>
            </a:r>
            <a:r>
              <a:rPr lang="en-US" dirty="0" smtClean="0">
                <a:solidFill>
                  <a:schemeClr val="dk1"/>
                </a:solidFill>
                <a:latin typeface="Gill Sans MT" pitchFamily="34" charset="0"/>
                <a:ea typeface="Arial"/>
                <a:cs typeface="Arial"/>
                <a:sym typeface="Arial"/>
              </a:rPr>
              <a:t>asey.johnston@iclei.org</a:t>
            </a:r>
            <a:endParaRPr lang="en-US" dirty="0">
              <a:solidFill>
                <a:schemeClr val="dk1"/>
              </a:solidFill>
              <a:latin typeface="Gill Sans MT" pitchFamily="34" charset="0"/>
              <a:ea typeface="Arial"/>
              <a:cs typeface="Arial"/>
              <a:sym typeface="Arial"/>
            </a:endParaRPr>
          </a:p>
          <a:p>
            <a:pPr marL="0" marR="0" lvl="0" indent="0" algn="ctr" rtl="0">
              <a:buClr>
                <a:schemeClr val="dk1"/>
              </a:buClr>
              <a:buSzPct val="25000"/>
              <a:buFont typeface="Arial"/>
              <a:buNone/>
            </a:pPr>
            <a:r>
              <a:rPr lang="en-US" sz="3200" b="0" i="0" u="none" strike="noStrike" cap="none" baseline="0" dirty="0" smtClean="0">
                <a:solidFill>
                  <a:schemeClr val="dk1"/>
                </a:solidFill>
                <a:latin typeface="Gill Sans MT" pitchFamily="34" charset="0"/>
                <a:ea typeface="Arial"/>
                <a:cs typeface="Arial"/>
                <a:sym typeface="Arial"/>
              </a:rPr>
              <a:t>706.206.7220</a:t>
            </a:r>
            <a:r>
              <a:rPr lang="x-none" sz="3200" b="0" i="0" u="none" strike="noStrike" cap="none" baseline="0" smtClean="0">
                <a:solidFill>
                  <a:schemeClr val="dk1"/>
                </a:solidFill>
                <a:latin typeface="Gill Sans MT" pitchFamily="34" charset="0"/>
                <a:ea typeface="Arial"/>
                <a:cs typeface="Arial"/>
                <a:sym typeface="Arial"/>
              </a:rPr>
              <a:t> </a:t>
            </a:r>
            <a:endParaRPr lang="x-none" sz="3200" b="0" i="0" u="none" strike="noStrike" cap="none" baseline="0">
              <a:solidFill>
                <a:schemeClr val="dk1"/>
              </a:solidFill>
              <a:latin typeface="Gill Sans MT" pitchFamily="34" charset="0"/>
              <a:ea typeface="Arial"/>
              <a:cs typeface="Arial"/>
              <a:sym typeface="Arial"/>
            </a:endParaRPr>
          </a:p>
        </p:txBody>
      </p:sp>
      <p:pic>
        <p:nvPicPr>
          <p:cNvPr id="4" name="Picture 4" descr="ICLEI" title="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6272058"/>
            <a:ext cx="1273610" cy="50099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45432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mpano beach station" title="Aerial phot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1371600"/>
            <a:ext cx="5524500" cy="4419600"/>
          </a:xfrm>
          <a:prstGeom prst="rect">
            <a:avLst/>
          </a:prstGeom>
          <a:noFill/>
          <a:ln w="9525">
            <a:noFill/>
            <a:miter lim="800000"/>
            <a:headEnd/>
            <a:tailEnd/>
          </a:ln>
        </p:spPr>
      </p:pic>
      <p:sp>
        <p:nvSpPr>
          <p:cNvPr id="2" name="Title 1"/>
          <p:cNvSpPr>
            <a:spLocks noGrp="1"/>
          </p:cNvSpPr>
          <p:nvPr>
            <p:ph type="title"/>
          </p:nvPr>
        </p:nvSpPr>
        <p:spPr/>
        <p:txBody>
          <a:bodyPr>
            <a:noAutofit/>
          </a:bodyPr>
          <a:lstStyle/>
          <a:p>
            <a:r>
              <a:rPr lang="en-US" sz="3600" b="1" dirty="0" smtClean="0">
                <a:solidFill>
                  <a:schemeClr val="tx2"/>
                </a:solidFill>
                <a:effectLst/>
              </a:rPr>
              <a:t>Pompano Beach Station Improvements</a:t>
            </a:r>
            <a:endParaRPr lang="en-US" sz="3600" b="1" dirty="0">
              <a:solidFill>
                <a:schemeClr val="tx2"/>
              </a:solidFill>
              <a:effectLst/>
            </a:endParaRPr>
          </a:p>
        </p:txBody>
      </p:sp>
      <p:sp>
        <p:nvSpPr>
          <p:cNvPr id="5" name="TextBox 4"/>
          <p:cNvSpPr txBox="1"/>
          <p:nvPr/>
        </p:nvSpPr>
        <p:spPr>
          <a:xfrm>
            <a:off x="304800" y="1828800"/>
            <a:ext cx="2362200" cy="3447098"/>
          </a:xfrm>
          <a:prstGeom prst="rect">
            <a:avLst/>
          </a:prstGeom>
          <a:noFill/>
        </p:spPr>
        <p:txBody>
          <a:bodyPr wrap="square" rtlCol="0">
            <a:spAutoFit/>
          </a:bodyPr>
          <a:lstStyle/>
          <a:p>
            <a:pPr marL="231775" indent="-231775">
              <a:spcAft>
                <a:spcPts val="600"/>
              </a:spcAft>
              <a:buFont typeface="Arial" pitchFamily="34" charset="0"/>
              <a:buChar char="•"/>
            </a:pPr>
            <a:r>
              <a:rPr lang="en-US" b="1" dirty="0" smtClean="0">
                <a:solidFill>
                  <a:prstClr val="black"/>
                </a:solidFill>
              </a:rPr>
              <a:t>Upgrade to current design guidelines</a:t>
            </a:r>
          </a:p>
          <a:p>
            <a:pPr marL="231775" indent="-231775">
              <a:spcAft>
                <a:spcPts val="600"/>
              </a:spcAft>
              <a:buFont typeface="Arial" pitchFamily="34" charset="0"/>
              <a:buChar char="•"/>
            </a:pPr>
            <a:r>
              <a:rPr lang="en-US" b="1" dirty="0" smtClean="0">
                <a:solidFill>
                  <a:prstClr val="black"/>
                </a:solidFill>
              </a:rPr>
              <a:t>Improve pedestrian access &amp; circulation</a:t>
            </a:r>
          </a:p>
          <a:p>
            <a:pPr marL="231775" indent="-231775">
              <a:spcAft>
                <a:spcPts val="600"/>
              </a:spcAft>
              <a:buFont typeface="Arial" pitchFamily="34" charset="0"/>
              <a:buChar char="•"/>
            </a:pPr>
            <a:r>
              <a:rPr lang="en-US" b="1" dirty="0" smtClean="0">
                <a:solidFill>
                  <a:prstClr val="black"/>
                </a:solidFill>
              </a:rPr>
              <a:t>Improve vehicular circulation and increase parking</a:t>
            </a:r>
          </a:p>
          <a:p>
            <a:pPr marL="231775" indent="-231775">
              <a:spcAft>
                <a:spcPts val="600"/>
              </a:spcAft>
              <a:buFont typeface="Arial" pitchFamily="34" charset="0"/>
              <a:buChar char="•"/>
            </a:pPr>
            <a:r>
              <a:rPr lang="en-US" b="1" dirty="0" smtClean="0">
                <a:solidFill>
                  <a:prstClr val="black"/>
                </a:solidFill>
              </a:rPr>
              <a:t>Obtain “Silver” LEED Certification</a:t>
            </a:r>
          </a:p>
          <a:p>
            <a:pPr marL="231775" indent="-231775">
              <a:spcAft>
                <a:spcPts val="600"/>
              </a:spcAft>
              <a:buFont typeface="Arial" pitchFamily="34" charset="0"/>
              <a:buChar char="•"/>
            </a:pPr>
            <a:r>
              <a:rPr lang="en-US" b="1" dirty="0" smtClean="0">
                <a:solidFill>
                  <a:prstClr val="black"/>
                </a:solidFill>
              </a:rPr>
              <a:t>First “Green” Station &amp; prototype</a:t>
            </a:r>
          </a:p>
        </p:txBody>
      </p:sp>
      <p:sp>
        <p:nvSpPr>
          <p:cNvPr id="8" name="Content Placeholder 4"/>
          <p:cNvSpPr txBox="1">
            <a:spLocks/>
          </p:cNvSpPr>
          <p:nvPr/>
        </p:nvSpPr>
        <p:spPr>
          <a:xfrm>
            <a:off x="457200" y="1295400"/>
            <a:ext cx="2209800" cy="533400"/>
          </a:xfrm>
          <a:prstGeom prst="rect">
            <a:avLst/>
          </a:prstGeom>
        </p:spPr>
        <p:txBody>
          <a:bodyPr/>
          <a:lstStyle/>
          <a:p>
            <a:pPr marL="342900" indent="-342900">
              <a:spcBef>
                <a:spcPct val="20000"/>
              </a:spcBef>
              <a:buFont typeface="Arial" pitchFamily="34" charset="0"/>
              <a:buNone/>
              <a:defRPr/>
            </a:pPr>
            <a:r>
              <a:rPr lang="en-US" sz="2000" b="1" u="sng" dirty="0" smtClean="0">
                <a:solidFill>
                  <a:srgbClr val="C00000"/>
                </a:solidFill>
              </a:rPr>
              <a:t>Goals of Project:</a:t>
            </a:r>
          </a:p>
          <a:p>
            <a:pPr marL="342900" indent="-342900">
              <a:spcBef>
                <a:spcPct val="20000"/>
              </a:spcBef>
              <a:buFont typeface="Arial" pitchFamily="34" charset="0"/>
              <a:buNone/>
              <a:defRPr/>
            </a:pPr>
            <a:endParaRPr lang="en-US" sz="3200" dirty="0">
              <a:solidFill>
                <a:prstClr val="black"/>
              </a:solidFill>
            </a:endParaRPr>
          </a:p>
        </p:txBody>
      </p:sp>
      <p:cxnSp>
        <p:nvCxnSpPr>
          <p:cNvPr id="9" name="Straight Connector 8"/>
          <p:cNvCxnSpPr/>
          <p:nvPr/>
        </p:nvCxnSpPr>
        <p:spPr>
          <a:xfrm>
            <a:off x="4267200" y="3124200"/>
            <a:ext cx="2971800" cy="457200"/>
          </a:xfrm>
          <a:prstGeom prst="line">
            <a:avLst/>
          </a:prstGeom>
          <a:ln w="85725" cap="sq"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6667500" y="4152900"/>
            <a:ext cx="1371600" cy="228600"/>
          </a:xfrm>
          <a:prstGeom prst="line">
            <a:avLst/>
          </a:prstGeom>
          <a:ln w="85725" cap="sq"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3733800" y="4800600"/>
            <a:ext cx="3657600" cy="152400"/>
          </a:xfrm>
          <a:prstGeom prst="line">
            <a:avLst/>
          </a:prstGeom>
          <a:ln w="85725" cap="sq" cmpd="sng">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3162304" y="3695705"/>
            <a:ext cx="1676401" cy="533400"/>
          </a:xfrm>
          <a:prstGeom prst="line">
            <a:avLst/>
          </a:prstGeom>
          <a:ln w="85725" cap="sq" cmpd="sng">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Content Placeholder 4"/>
          <p:cNvSpPr txBox="1">
            <a:spLocks/>
          </p:cNvSpPr>
          <p:nvPr/>
        </p:nvSpPr>
        <p:spPr>
          <a:xfrm>
            <a:off x="4876800" y="3810000"/>
            <a:ext cx="1371600" cy="533400"/>
          </a:xfrm>
          <a:prstGeom prst="rect">
            <a:avLst/>
          </a:prstGeom>
        </p:spPr>
        <p:txBody>
          <a:bodyPr/>
          <a:lstStyle/>
          <a:p>
            <a:pPr marL="342900" indent="-342900">
              <a:spcBef>
                <a:spcPct val="20000"/>
              </a:spcBef>
              <a:buFont typeface="Arial" pitchFamily="34" charset="0"/>
              <a:buNone/>
              <a:defRPr/>
            </a:pPr>
            <a:r>
              <a:rPr lang="en-US" sz="2000" b="1" dirty="0" smtClean="0">
                <a:solidFill>
                  <a:srgbClr val="FFFF00"/>
                </a:solidFill>
              </a:rPr>
              <a:t>East Lot</a:t>
            </a:r>
          </a:p>
          <a:p>
            <a:pPr marL="342900" indent="-342900">
              <a:spcBef>
                <a:spcPct val="20000"/>
              </a:spcBef>
              <a:buFont typeface="Arial" pitchFamily="34" charset="0"/>
              <a:buNone/>
              <a:defRPr/>
            </a:pPr>
            <a:endParaRPr lang="en-US" sz="3200" dirty="0">
              <a:solidFill>
                <a:prstClr val="black"/>
              </a:solidFill>
            </a:endParaRP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676400"/>
            <a:ext cx="1104900" cy="2209800"/>
          </a:xfrm>
          <a:prstGeom prst="rect">
            <a:avLst/>
          </a:prstGeom>
          <a:noFill/>
          <a:ln w="9525">
            <a:noFill/>
            <a:miter lim="800000"/>
            <a:headEnd/>
            <a:tailEnd/>
          </a:ln>
          <a:scene3d>
            <a:camera prst="orthographicFront">
              <a:rot lat="960000" lon="3000000" rev="16200000"/>
            </a:camera>
            <a:lightRig rig="threePt" dir="t"/>
          </a:scene3d>
        </p:spPr>
      </p:pic>
      <p:sp>
        <p:nvSpPr>
          <p:cNvPr id="55" name="Content Placeholder 4"/>
          <p:cNvSpPr txBox="1">
            <a:spLocks/>
          </p:cNvSpPr>
          <p:nvPr/>
        </p:nvSpPr>
        <p:spPr>
          <a:xfrm>
            <a:off x="4648200" y="2514600"/>
            <a:ext cx="1371600" cy="533400"/>
          </a:xfrm>
          <a:prstGeom prst="rect">
            <a:avLst/>
          </a:prstGeom>
        </p:spPr>
        <p:txBody>
          <a:bodyPr/>
          <a:lstStyle/>
          <a:p>
            <a:pPr marL="342900" indent="-342900">
              <a:spcBef>
                <a:spcPct val="20000"/>
              </a:spcBef>
              <a:buFont typeface="Arial" pitchFamily="34" charset="0"/>
              <a:buNone/>
              <a:defRPr/>
            </a:pPr>
            <a:r>
              <a:rPr lang="en-US" sz="2000" b="1" dirty="0" smtClean="0">
                <a:solidFill>
                  <a:srgbClr val="FFFF00"/>
                </a:solidFill>
              </a:rPr>
              <a:t>West Lot</a:t>
            </a:r>
          </a:p>
          <a:p>
            <a:pPr marL="342900" indent="-342900">
              <a:spcBef>
                <a:spcPct val="20000"/>
              </a:spcBef>
              <a:buFont typeface="Arial" pitchFamily="34" charset="0"/>
              <a:buNone/>
              <a:defRPr/>
            </a:pPr>
            <a:endParaRPr lang="en-US" sz="3200" dirty="0">
              <a:solidFill>
                <a:prstClr val="black"/>
              </a:solidFill>
            </a:endParaRPr>
          </a:p>
        </p:txBody>
      </p:sp>
    </p:spTree>
    <p:extLst>
      <p:ext uri="{BB962C8B-B14F-4D97-AF65-F5344CB8AC3E}">
        <p14:creationId xmlns:p14="http://schemas.microsoft.com/office/powerpoint/2010/main" val="379019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2"/>
          </p:nvPr>
        </p:nvSpPr>
        <p:spPr/>
        <p:txBody>
          <a:bodyPr/>
          <a:lstStyle/>
          <a:p>
            <a:pPr>
              <a:defRPr/>
            </a:pPr>
            <a:fld id="{812E604C-DA67-434D-A018-E995CEDFC4AE}" type="datetime1">
              <a:rPr>
                <a:solidFill>
                  <a:srgbClr val="1F497D"/>
                </a:solidFill>
              </a:rPr>
              <a:pPr>
                <a:defRPr/>
              </a:pPr>
              <a:t>1/23/2013</a:t>
            </a:fld>
            <a:endParaRPr dirty="0">
              <a:solidFill>
                <a:srgbClr val="1F497D"/>
              </a:solidFill>
            </a:endParaRPr>
          </a:p>
        </p:txBody>
      </p:sp>
      <p:pic>
        <p:nvPicPr>
          <p:cNvPr id="12294" name="Picture 15" descr="FINAL Canopy Presentation boards Site Plan.jpg" title="tri rail green station"/>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53" y="1066801"/>
            <a:ext cx="916865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04800"/>
            <a:ext cx="8229600" cy="533400"/>
          </a:xfrm>
        </p:spPr>
        <p:txBody>
          <a:bodyPr>
            <a:normAutofit fontScale="90000"/>
          </a:bodyPr>
          <a:lstStyle/>
          <a:p>
            <a:r>
              <a:rPr lang="en-US" dirty="0" smtClean="0"/>
              <a:t>Tri-Rail Prototype “Green” Station</a:t>
            </a:r>
            <a:endParaRPr lang="en-US" dirty="0"/>
          </a:p>
        </p:txBody>
      </p:sp>
    </p:spTree>
    <p:extLst>
      <p:ext uri="{BB962C8B-B14F-4D97-AF65-F5344CB8AC3E}">
        <p14:creationId xmlns:p14="http://schemas.microsoft.com/office/powerpoint/2010/main" val="47446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PL.Group.FINAL-AVH">
  <a:themeElements>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extraClrScheme>
      <a:clrScheme name="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FPL.Group.FINAL-AVH">
  <a:themeElements>
    <a:clrScheme name="8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8_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8_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8_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8_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8_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8_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8_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8_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8_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8_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8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FPL.Group.FINAL-AVH">
  <a:themeElements>
    <a:clrScheme name="4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4_FPL.Group.FINAL-AVH">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4_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4_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4_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4_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4_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4_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4_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4_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4_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4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FPL.Group.FINAL-AVH">
  <a:themeElements>
    <a:clrScheme name="5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5_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5_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5_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5_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5_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5_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5_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5_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5_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5_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5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unShot External Presentation Template - White_v3">
  <a:themeElements>
    <a:clrScheme name="Sunshot White">
      <a:dk1>
        <a:srgbClr val="181300"/>
      </a:dk1>
      <a:lt1>
        <a:srgbClr val="F3F5FF"/>
      </a:lt1>
      <a:dk2>
        <a:srgbClr val="6B737B"/>
      </a:dk2>
      <a:lt2>
        <a:srgbClr val="EFA029"/>
      </a:lt2>
      <a:accent1>
        <a:srgbClr val="ED7A2C"/>
      </a:accent1>
      <a:accent2>
        <a:srgbClr val="E5002D"/>
      </a:accent2>
      <a:accent3>
        <a:srgbClr val="FBCE22"/>
      </a:accent3>
      <a:accent4>
        <a:srgbClr val="009FC2"/>
      </a:accent4>
      <a:accent5>
        <a:srgbClr val="00AB8D"/>
      </a:accent5>
      <a:accent6>
        <a:srgbClr val="F3F5FF"/>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40000"/>
            <a:lumOff val="60000"/>
          </a:schemeClr>
        </a:solidFill>
        <a:ln w="12700" cap="flat" cmpd="sng">
          <a:solidFill>
            <a:schemeClr val="bg1"/>
          </a:solidFill>
          <a:prstDash val="solid"/>
          <a:round/>
          <a:headEnd type="none" w="med" len="med"/>
          <a:tailEnd type="none" w="med" len="med"/>
        </a:ln>
        <a:effectLst/>
      </a:spPr>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010_FSEC_Template_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FC34D11962124BB605263B14901E48" ma:contentTypeVersion="1" ma:contentTypeDescription="Create a new document." ma:contentTypeScope="" ma:versionID="0f277a4b08256304fef49638dad19bc5">
  <xsd:schema xmlns:xsd="http://www.w3.org/2001/XMLSchema" xmlns:xs="http://www.w3.org/2001/XMLSchema" xmlns:p="http://schemas.microsoft.com/office/2006/metadata/properties" xmlns:ns1="http://schemas.microsoft.com/sharepoint/v3" targetNamespace="http://schemas.microsoft.com/office/2006/metadata/properties" ma:root="true" ma:fieldsID="8d109c30406401b702de0f04961781b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D429678-5F54-4536-A631-B090B67A6ADF}"/>
</file>

<file path=customXml/itemProps2.xml><?xml version="1.0" encoding="utf-8"?>
<ds:datastoreItem xmlns:ds="http://schemas.openxmlformats.org/officeDocument/2006/customXml" ds:itemID="{8F663BC5-9591-486B-97EB-F21EAB5F78F0}"/>
</file>

<file path=customXml/itemProps3.xml><?xml version="1.0" encoding="utf-8"?>
<ds:datastoreItem xmlns:ds="http://schemas.openxmlformats.org/officeDocument/2006/customXml" ds:itemID="{26F36FA8-DCA8-435A-BC99-9793EDC66DFE}"/>
</file>

<file path=docProps/app.xml><?xml version="1.0" encoding="utf-8"?>
<Properties xmlns="http://schemas.openxmlformats.org/officeDocument/2006/extended-properties" xmlns:vt="http://schemas.openxmlformats.org/officeDocument/2006/docPropsVTypes">
  <TotalTime>244</TotalTime>
  <Words>4023</Words>
  <Application>Microsoft Office PowerPoint</Application>
  <PresentationFormat>On-screen Show (4:3)</PresentationFormat>
  <Paragraphs>535</Paragraphs>
  <Slides>77</Slides>
  <Notes>54</Notes>
  <HiddenSlides>0</HiddenSlides>
  <MMClips>0</MMClips>
  <ScaleCrop>false</ScaleCrop>
  <HeadingPairs>
    <vt:vector size="4" baseType="variant">
      <vt:variant>
        <vt:lpstr>Theme</vt:lpstr>
      </vt:variant>
      <vt:variant>
        <vt:i4>8</vt:i4>
      </vt:variant>
      <vt:variant>
        <vt:lpstr>Slide Titles</vt:lpstr>
      </vt:variant>
      <vt:variant>
        <vt:i4>77</vt:i4>
      </vt:variant>
    </vt:vector>
  </HeadingPairs>
  <TitlesOfParts>
    <vt:vector size="85" baseType="lpstr">
      <vt:lpstr>Office Theme</vt:lpstr>
      <vt:lpstr>Human</vt:lpstr>
      <vt:lpstr>FPL.Group.FINAL-AVH</vt:lpstr>
      <vt:lpstr>8_FPL.Group.FINAL-AVH</vt:lpstr>
      <vt:lpstr>4_FPL.Group.FINAL-AVH</vt:lpstr>
      <vt:lpstr>5_FPL.Group.FINAL-AVH</vt:lpstr>
      <vt:lpstr>SunShot External Presentation Template - White_v3</vt:lpstr>
      <vt:lpstr>2010_FSEC_Template_W</vt:lpstr>
      <vt:lpstr>PowerPoint Presentation</vt:lpstr>
      <vt:lpstr>Pompano Beach Green Station Demonstration Project</vt:lpstr>
      <vt:lpstr>Tri-Rail’s  “Green Station” Demonstration Project</vt:lpstr>
      <vt:lpstr>Transportation  accounts for 1/3 of  CO2 Emissions</vt:lpstr>
      <vt:lpstr>SFRTA Board Supports “Green Initiatives”</vt:lpstr>
      <vt:lpstr>PowerPoint Presentation</vt:lpstr>
      <vt:lpstr>Transit Allows High Density Land Use, Which Cuts CO2</vt:lpstr>
      <vt:lpstr>Pompano Beach Station Improvements</vt:lpstr>
      <vt:lpstr>Tri-Rail Prototype “Green” Station</vt:lpstr>
      <vt:lpstr>Federal Transit Administration TIGGER Grant</vt:lpstr>
      <vt:lpstr>PowerPoint Presentation</vt:lpstr>
      <vt:lpstr>Existing and Typical Versus “Green” Tri-Rail Station</vt:lpstr>
      <vt:lpstr>Annual Station O&amp;M Costs</vt:lpstr>
      <vt:lpstr>Project Status </vt:lpstr>
      <vt:lpstr>A Vision for Solar in the Sunshine State</vt:lpstr>
      <vt:lpstr>Unleashing Florida’s Solar Potential Creating jobs and building a lasting industry</vt:lpstr>
      <vt:lpstr>PowerPoint Presentation</vt:lpstr>
      <vt:lpstr>PowerPoint Presentation</vt:lpstr>
      <vt:lpstr>PowerPoint Presentation</vt:lpstr>
      <vt:lpstr>Solar Generation Development</vt:lpstr>
      <vt:lpstr>PowerPoint Presentation</vt:lpstr>
      <vt:lpstr>PowerPoint Presentation</vt:lpstr>
      <vt:lpstr>Florida Electric Utility Bill Comparison</vt:lpstr>
      <vt:lpstr>Keeping Florida Competitive</vt:lpstr>
      <vt:lpstr>PowerPoint Presentation</vt:lpstr>
      <vt:lpstr>PowerPoint Presentation</vt:lpstr>
      <vt:lpstr>PowerPoint Presentation</vt:lpstr>
      <vt:lpstr>Enhancing Florida’s Economy and Environment Through Clean Energy Technologies</vt:lpstr>
      <vt:lpstr>The Future of Solar in Florida   PV on your roof  &amp; pay $1.08 a gallon</vt:lpstr>
      <vt:lpstr>Where Do We Stand?</vt:lpstr>
      <vt:lpstr>PowerPoint Presentation</vt:lpstr>
      <vt:lpstr>“Game Changers” The New Electric Cars</vt:lpstr>
      <vt:lpstr>A Central Florida Example</vt:lpstr>
      <vt:lpstr>PowerPoint Presentation</vt:lpstr>
      <vt:lpstr>PowerPoint Presentation</vt:lpstr>
      <vt:lpstr>Residential Photovoltaic Power is Equivalent to  $1.08 Per Gallon Gasoline</vt:lpstr>
      <vt:lpstr>PowerPoint Presentation</vt:lpstr>
      <vt:lpstr>PowerPoint Presentation</vt:lpstr>
      <vt:lpstr>PowerPoint Presentation</vt:lpstr>
      <vt:lpstr>PowerPoint Presentation</vt:lpstr>
      <vt:lpstr>“Back of the Envelope” Numbers All Small Cars PV Electric by 2030</vt:lpstr>
      <vt:lpstr>PowerPoint Presentation</vt:lpstr>
      <vt:lpstr>Solar Powering Your Community</vt:lpstr>
      <vt:lpstr>  </vt:lpstr>
      <vt:lpstr>ICLEI’s Mission</vt:lpstr>
      <vt:lpstr>ICLEI USA Services</vt:lpstr>
      <vt:lpstr>SunShot Solar Outreach Partnership</vt:lpstr>
      <vt:lpstr>Solar 3.0</vt:lpstr>
      <vt:lpstr>Energy Benefits</vt:lpstr>
      <vt:lpstr>The US Solar Market</vt:lpstr>
      <vt:lpstr>The US Solar Market</vt:lpstr>
      <vt:lpstr>The Cost of Solar in the US</vt:lpstr>
      <vt:lpstr>The Cost of Solar in the US</vt:lpstr>
      <vt:lpstr>The Cost of Solar in the US</vt:lpstr>
      <vt:lpstr>The Cost of Solar in the US</vt:lpstr>
      <vt:lpstr>The Cost of Solar in the US</vt:lpstr>
      <vt:lpstr>Customer Acquisition</vt:lpstr>
      <vt:lpstr>Solution:  Group Purchasing</vt:lpstr>
      <vt:lpstr>Solution:  Group Purchasing</vt:lpstr>
      <vt:lpstr>Solarize Model: Advantages</vt:lpstr>
      <vt:lpstr>Solarize: Advantages</vt:lpstr>
      <vt:lpstr>Energy Benefits: Employee Group Purchase Program</vt:lpstr>
      <vt:lpstr>Energy Benefits</vt:lpstr>
      <vt:lpstr>Energy Benefits</vt:lpstr>
      <vt:lpstr>Energy Benefits: Case Study</vt:lpstr>
      <vt:lpstr>Solar Benefits Colorado: Timeline</vt:lpstr>
      <vt:lpstr>Solar Benefits Colorado: Timeline</vt:lpstr>
      <vt:lpstr>Solar Benefits Colorado: Timeline</vt:lpstr>
      <vt:lpstr>Solar Benefits Colorado: Marketing</vt:lpstr>
      <vt:lpstr>Solar Benefits Colorado: Marketing</vt:lpstr>
      <vt:lpstr>Solar Benefits Colorado: Timeline</vt:lpstr>
      <vt:lpstr>Solar Benefits Colorado: Timeline</vt:lpstr>
      <vt:lpstr>Solar Benefits Colorado: Summary</vt:lpstr>
      <vt:lpstr>Group Purchase Programs: Impact</vt:lpstr>
      <vt:lpstr>www.icleiusa.org</vt:lpstr>
      <vt:lpstr>Solarize: Resources</vt:lpstr>
      <vt:lpstr>Thank You</vt:lpstr>
    </vt:vector>
  </TitlesOfParts>
  <Company>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Solar Fest</dc:title>
  <dc:creator>sstrauss</dc:creator>
  <cp:lastModifiedBy>sstrauss</cp:lastModifiedBy>
  <cp:revision>28</cp:revision>
  <dcterms:created xsi:type="dcterms:W3CDTF">2013-01-22T19:39:48Z</dcterms:created>
  <dcterms:modified xsi:type="dcterms:W3CDTF">2013-02-01T19:57:46Z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0x0101009CFC34D11962124BB605263B14901E48</vt:lpwstr>
  </property>
</Properties>
</file>