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8" r:id="rId2"/>
    <p:sldId id="354" r:id="rId3"/>
    <p:sldId id="355" r:id="rId4"/>
    <p:sldId id="373" r:id="rId5"/>
    <p:sldId id="367" r:id="rId6"/>
    <p:sldId id="271" r:id="rId7"/>
    <p:sldId id="267" r:id="rId8"/>
    <p:sldId id="369" r:id="rId9"/>
    <p:sldId id="370" r:id="rId10"/>
    <p:sldId id="272" r:id="rId11"/>
    <p:sldId id="363" r:id="rId12"/>
    <p:sldId id="364" r:id="rId13"/>
    <p:sldId id="366" r:id="rId14"/>
    <p:sldId id="371" r:id="rId15"/>
    <p:sldId id="372" r:id="rId16"/>
    <p:sldId id="324" r:id="rId17"/>
    <p:sldId id="356" r:id="rId18"/>
    <p:sldId id="346" r:id="rId19"/>
    <p:sldId id="362" r:id="rId20"/>
    <p:sldId id="368" r:id="rId21"/>
  </p:sldIdLst>
  <p:sldSz cx="9144000" cy="6858000" type="letter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57175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1435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771525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0287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285875" algn="l" defTabSz="257175" rtl="0" eaLnBrk="1" latinLnBrk="0" hangingPunct="1"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543050" algn="l" defTabSz="257175" rtl="0" eaLnBrk="1" latinLnBrk="0" hangingPunct="1"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800225" algn="l" defTabSz="257175" rtl="0" eaLnBrk="1" latinLnBrk="0" hangingPunct="1"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057400" algn="l" defTabSz="257175" rtl="0" eaLnBrk="1" latinLnBrk="0" hangingPunct="1">
      <a:defRPr sz="2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  <a:srgbClr val="0096DB"/>
    <a:srgbClr val="009ED6"/>
    <a:srgbClr val="C0C0C0"/>
    <a:srgbClr val="336699"/>
    <a:srgbClr val="324768"/>
    <a:srgbClr val="000000"/>
    <a:srgbClr val="5F5F5F"/>
    <a:srgbClr val="BAC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5971" autoAdjust="0"/>
  </p:normalViewPr>
  <p:slideViewPr>
    <p:cSldViewPr snapToGrid="0">
      <p:cViewPr varScale="1">
        <p:scale>
          <a:sx n="108" d="100"/>
          <a:sy n="108" d="100"/>
        </p:scale>
        <p:origin x="-1620" y="-96"/>
      </p:cViewPr>
      <p:guideLst>
        <p:guide orient="horz" pos="3568"/>
        <p:guide orient="horz" pos="1900"/>
        <p:guide orient="horz" pos="765"/>
        <p:guide pos="942"/>
        <p:guide pos="1736"/>
      </p:guideLst>
    </p:cSldViewPr>
  </p:slideViewPr>
  <p:outlineViewPr>
    <p:cViewPr>
      <p:scale>
        <a:sx n="33" d="100"/>
        <a:sy n="33" d="100"/>
      </p:scale>
      <p:origin x="0" y="16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Tampa Bay Times Editorial Board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February 13,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0CE3-C32D-0E4F-A710-4D67DE3C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243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80" charset="0"/>
                <a:ea typeface="ヒラギノ角ゴ ProN W3" pitchFamily="80" charset="-128"/>
                <a:cs typeface="+mn-cs"/>
                <a:sym typeface="Gill Sans" pitchFamily="80" charset="0"/>
              </a:defRPr>
            </a:lvl1pPr>
          </a:lstStyle>
          <a:p>
            <a:pPr>
              <a:defRPr/>
            </a:pPr>
            <a:r>
              <a:rPr lang="en-US" smtClean="0"/>
              <a:t>Tampa Bay Times Editorial Board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February 13, 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80" charset="0"/>
                <a:ea typeface="ヒラギノ角ゴ ProN W3" pitchFamily="80" charset="-128"/>
                <a:cs typeface="+mn-cs"/>
                <a:sym typeface="Gill San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24603D-3F4A-AE49-AC27-42032CDC0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57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5717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143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77152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0287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5424" y="696913"/>
            <a:ext cx="454715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4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7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771650"/>
            <a:ext cx="2828925" cy="1657351"/>
          </a:xfrm>
        </p:spPr>
        <p:txBody>
          <a:bodyPr/>
          <a:lstStyle>
            <a:lvl1pPr>
              <a:defRPr sz="30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4914901"/>
            <a:ext cx="3600450" cy="285751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71513" y="5200649"/>
            <a:ext cx="3600450" cy="628651"/>
          </a:xfrm>
        </p:spPr>
        <p:txBody>
          <a:bodyPr/>
          <a:lstStyle>
            <a:lvl1pPr marL="192881" marR="0" indent="-192881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192881" marR="0" lvl="0" indent="-192881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92881" marR="0" lvl="0" indent="-192881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Florida Power &amp; Light Company</a:t>
            </a:r>
          </a:p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71513" y="5772149"/>
            <a:ext cx="3600450" cy="628651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126341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7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/>
          <a:stretch/>
        </p:blipFill>
        <p:spPr>
          <a:xfrm>
            <a:off x="0" y="1"/>
            <a:ext cx="91971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028"/>
            <a:ext cx="7772400" cy="1470421"/>
          </a:xfrm>
        </p:spPr>
        <p:txBody>
          <a:bodyPr anchor="t"/>
          <a:lstStyle>
            <a:lvl1pPr algn="ctr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80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/>
          <a:stretch/>
        </p:blipFill>
        <p:spPr>
          <a:xfrm>
            <a:off x="0" y="1"/>
            <a:ext cx="91971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788" y="1657351"/>
            <a:ext cx="5143500" cy="3314700"/>
          </a:xfrm>
        </p:spPr>
        <p:txBody>
          <a:bodyPr anchor="t"/>
          <a:lstStyle>
            <a:lvl1pPr algn="l">
              <a:lnSpc>
                <a:spcPct val="80000"/>
              </a:lnSpc>
              <a:defRPr sz="3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2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/>
          <a:stretch/>
        </p:blipFill>
        <p:spPr>
          <a:xfrm>
            <a:off x="0" y="1"/>
            <a:ext cx="919716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41" y="1189063"/>
            <a:ext cx="3426933" cy="29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2232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/>
          <a:stretch/>
        </p:blipFill>
        <p:spPr>
          <a:xfrm>
            <a:off x="0" y="1"/>
            <a:ext cx="91971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9" y="228600"/>
            <a:ext cx="7800975" cy="857251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139" y="1200149"/>
            <a:ext cx="7800975" cy="3886200"/>
          </a:xfrm>
        </p:spPr>
        <p:txBody>
          <a:bodyPr/>
          <a:lstStyle>
            <a:lvl1pPr marL="321469" indent="-321469">
              <a:buFont typeface="Arial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04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/>
          <a:stretch/>
        </p:blipFill>
        <p:spPr>
          <a:xfrm>
            <a:off x="0" y="1"/>
            <a:ext cx="920875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/>
          <a:stretch/>
        </p:blipFill>
        <p:spPr>
          <a:xfrm>
            <a:off x="0" y="1"/>
            <a:ext cx="9197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85751"/>
            <a:ext cx="8615363" cy="800100"/>
          </a:xfrm>
        </p:spPr>
        <p:txBody>
          <a:bodyPr tIns="0" anchor="t"/>
          <a:lstStyle>
            <a:lvl1pPr>
              <a:defRPr sz="3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095375"/>
            <a:ext cx="8615363" cy="7905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8336" y="6151735"/>
            <a:ext cx="607054" cy="53481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5750" y="6356748"/>
            <a:ext cx="300038" cy="36433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24844BD-15CD-0843-B18B-4B5EBF3E5F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1513" y="6356748"/>
            <a:ext cx="5347990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5751" y="2114551"/>
            <a:ext cx="8615363" cy="3771900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  <a:lvl2pPr marL="514350" indent="-257175">
              <a:buFont typeface="Arial"/>
              <a:buChar char="•"/>
              <a:defRPr/>
            </a:lvl2pPr>
            <a:lvl3pPr marL="771525" indent="-257175">
              <a:buFont typeface="Arial"/>
              <a:buChar char="•"/>
              <a:defRPr/>
            </a:lvl3pPr>
            <a:lvl4pPr marL="1028700" indent="-257175">
              <a:buFont typeface="Arial"/>
              <a:buChar char="•"/>
              <a:defRPr/>
            </a:lvl4pPr>
            <a:lvl5pPr marL="1285875" indent="-257175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85751"/>
            <a:ext cx="8615363" cy="800100"/>
          </a:xfrm>
        </p:spPr>
        <p:txBody>
          <a:bodyPr tIns="0" anchor="t"/>
          <a:lstStyle>
            <a:lvl1pPr>
              <a:defRPr sz="3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095375"/>
            <a:ext cx="8615363" cy="49053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5750" y="6356748"/>
            <a:ext cx="300038" cy="36433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24844BD-15CD-0843-B18B-4B5EBF3E5F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1513" y="6356748"/>
            <a:ext cx="5347990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8336" y="6151735"/>
            <a:ext cx="607054" cy="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85751"/>
            <a:ext cx="8615363" cy="800100"/>
          </a:xfrm>
        </p:spPr>
        <p:txBody>
          <a:bodyPr tIns="0" anchor="t"/>
          <a:lstStyle>
            <a:lvl1pPr>
              <a:defRPr sz="3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828800"/>
            <a:ext cx="8615363" cy="4171951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5750" y="6356748"/>
            <a:ext cx="300038" cy="36433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24844BD-15CD-0843-B18B-4B5EBF3E5F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1513" y="6356748"/>
            <a:ext cx="5347990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8336" y="6151735"/>
            <a:ext cx="607054" cy="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5750" y="6356748"/>
            <a:ext cx="300038" cy="36433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24844BD-15CD-0843-B18B-4B5EBF3E5F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1513" y="6356748"/>
            <a:ext cx="5347990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20" y="2457451"/>
            <a:ext cx="8615363" cy="1943100"/>
          </a:xfrm>
        </p:spPr>
        <p:txBody>
          <a:bodyPr tIns="0" anchor="ctr"/>
          <a:lstStyle>
            <a:lvl1pPr algn="ctr">
              <a:defRPr sz="5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8336" y="6151735"/>
            <a:ext cx="607054" cy="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93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51" y="285750"/>
            <a:ext cx="8615363" cy="1428751"/>
          </a:xfrm>
        </p:spPr>
        <p:txBody>
          <a:bodyPr tIns="0" anchor="t"/>
          <a:lstStyle>
            <a:lvl1pPr>
              <a:defRPr sz="37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714501"/>
            <a:ext cx="8615363" cy="7905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5750" y="6356748"/>
            <a:ext cx="300038" cy="36433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24844BD-15CD-0843-B18B-4B5EBF3E5F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1513" y="6356748"/>
            <a:ext cx="5347990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5751" y="2571751"/>
            <a:ext cx="8615363" cy="3314700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  <a:lvl2pPr marL="514350" indent="-257175">
              <a:buFont typeface="Arial"/>
              <a:buChar char="•"/>
              <a:defRPr/>
            </a:lvl2pPr>
            <a:lvl3pPr marL="771525" indent="-257175">
              <a:buFont typeface="Arial"/>
              <a:buChar char="•"/>
              <a:defRPr/>
            </a:lvl3pPr>
            <a:lvl4pPr marL="1028700" indent="-257175">
              <a:buFont typeface="Arial"/>
              <a:buChar char="•"/>
              <a:defRPr/>
            </a:lvl4pPr>
            <a:lvl5pPr marL="1285875" indent="-257175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8336" y="6151735"/>
            <a:ext cx="607054" cy="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09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5" y="247899"/>
            <a:ext cx="86153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1" y="1534717"/>
            <a:ext cx="4211241" cy="640556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51" y="2175273"/>
            <a:ext cx="4211241" cy="3950493"/>
          </a:xfrm>
        </p:spPr>
        <p:txBody>
          <a:bodyPr/>
          <a:lstStyle>
            <a:lvl1pPr marL="257175" indent="-257175">
              <a:buFont typeface="Arial"/>
              <a:buChar char="•"/>
              <a:defRPr sz="18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5" y="1534717"/>
            <a:ext cx="4255889" cy="640556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5" y="2175273"/>
            <a:ext cx="4255889" cy="395049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5750" y="6356748"/>
            <a:ext cx="300038" cy="36433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24844BD-15CD-0843-B18B-4B5EBF3E5F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1513" y="6356748"/>
            <a:ext cx="5347990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08336" y="6151735"/>
            <a:ext cx="607054" cy="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4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5817" y="246474"/>
            <a:ext cx="7836694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NeueLT Std Hvy" charset="0"/>
              </a:rPr>
              <a:t>Click to edit Master title </a:t>
            </a:r>
            <a:r>
              <a:rPr lang="en-US" dirty="0" smtClean="0">
                <a:sym typeface="HelveticaNeueLT Std Hvy" charset="0"/>
              </a:rPr>
              <a:t>style</a:t>
            </a:r>
            <a:endParaRPr lang="en-US" dirty="0">
              <a:sym typeface="HelveticaNeueLT Std Hvy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5817" y="2686051"/>
            <a:ext cx="783669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NeueLT Std Med" charset="0"/>
              </a:rPr>
              <a:t>Click to edit Master text styles</a:t>
            </a:r>
          </a:p>
          <a:p>
            <a:pPr lvl="1"/>
            <a:r>
              <a:rPr lang="en-US" dirty="0">
                <a:sym typeface="HelveticaNeueLT Std Med" charset="0"/>
              </a:rPr>
              <a:t>Second level</a:t>
            </a:r>
          </a:p>
          <a:p>
            <a:pPr lvl="2"/>
            <a:r>
              <a:rPr lang="en-US" dirty="0">
                <a:sym typeface="HelveticaNeueLT Std Med" charset="0"/>
              </a:rPr>
              <a:t>Third level</a:t>
            </a:r>
          </a:p>
          <a:p>
            <a:pPr lvl="3"/>
            <a:r>
              <a:rPr lang="en-US" dirty="0">
                <a:sym typeface="HelveticaNeueLT Std Med" charset="0"/>
              </a:rPr>
              <a:t>Fourth level</a:t>
            </a:r>
          </a:p>
          <a:p>
            <a:pPr lvl="4"/>
            <a:r>
              <a:rPr lang="en-US" dirty="0">
                <a:sym typeface="HelveticaNeueLT Std Med" charset="0"/>
              </a:rPr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1513" y="6356748"/>
            <a:ext cx="5347990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5750" y="6356748"/>
            <a:ext cx="300038" cy="364331"/>
          </a:xfrm>
          <a:prstGeom prst="rect">
            <a:avLst/>
          </a:prstGeom>
        </p:spPr>
        <p:txBody>
          <a:bodyPr vert="horz" lIns="51435" tIns="25718" rIns="51435" bIns="25718" rtlCol="0" anchor="b"/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24844BD-15CD-0843-B18B-4B5EBF3E5F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4" r:id="rId2"/>
    <p:sldLayoutId id="2147483967" r:id="rId3"/>
    <p:sldLayoutId id="2147483936" r:id="rId4"/>
    <p:sldLayoutId id="2147483963" r:id="rId5"/>
    <p:sldLayoutId id="2147483965" r:id="rId6"/>
    <p:sldLayoutId id="2147483964" r:id="rId7"/>
    <p:sldLayoutId id="2147483962" r:id="rId8"/>
    <p:sldLayoutId id="2147483938" r:id="rId9"/>
    <p:sldLayoutId id="2147483951" r:id="rId10"/>
    <p:sldLayoutId id="2147483966" r:id="rId11"/>
    <p:sldLayoutId id="2147483952" r:id="rId12"/>
    <p:sldLayoutId id="2147483940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FFFF"/>
          </a:solidFill>
          <a:latin typeface="Arial"/>
          <a:ea typeface="+mj-ea"/>
          <a:cs typeface="Arial"/>
          <a:sym typeface="HelveticaNeueLT Std Hvy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NeueLT Std Hvy" charset="0"/>
          <a:ea typeface="ヒラギノ角ゴ ProN W6" charset="0"/>
          <a:cs typeface="ヒラギノ角ゴ ProN W6" charset="0"/>
          <a:sym typeface="HelveticaNeueLT Std Hvy" charset="0"/>
        </a:defRPr>
      </a:lvl9pPr>
    </p:titleStyle>
    <p:bodyStyle>
      <a:lvl1pPr marL="192881" indent="-192881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/>
          <a:ea typeface="+mn-ea"/>
          <a:cs typeface="Arial"/>
          <a:sym typeface="HelveticaNeueLT Std Med" charset="0"/>
        </a:defRPr>
      </a:lvl1pPr>
      <a:lvl2pPr marL="417909" indent="-160734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/>
          <a:ea typeface="+mn-ea"/>
          <a:cs typeface="Arial"/>
          <a:sym typeface="HelveticaNeueLT Std Med" charset="0"/>
        </a:defRPr>
      </a:lvl2pPr>
      <a:lvl3pPr marL="642938" indent="-128588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/>
          <a:ea typeface="+mn-ea"/>
          <a:cs typeface="Arial"/>
          <a:sym typeface="HelveticaNeueLT Std Med" charset="0"/>
        </a:defRPr>
      </a:lvl3pPr>
      <a:lvl4pPr marL="900113" indent="-128588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/>
          <a:ea typeface="+mn-ea"/>
          <a:cs typeface="Arial"/>
          <a:sym typeface="HelveticaNeueLT Std Med" charset="0"/>
        </a:defRPr>
      </a:lvl4pPr>
      <a:lvl5pPr marL="1157288" indent="-128588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"/>
          <a:ea typeface="+mn-ea"/>
          <a:cs typeface="Arial"/>
          <a:sym typeface="HelveticaNeueLT Std Med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HelveticaNeueLT Std Med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HelveticaNeueLT Std Med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HelveticaNeueLT Std Med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HelveticaNeueLT Std Med" charset="0"/>
        </a:defRPr>
      </a:lvl9pPr>
    </p:bodyStyle>
    <p:otherStyle>
      <a:defPPr>
        <a:defRPr lang="en-US"/>
      </a:defPPr>
      <a:lvl1pPr marL="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40080" y="4572000"/>
            <a:ext cx="7315200" cy="548640"/>
          </a:xfrm>
        </p:spPr>
        <p:txBody>
          <a:bodyPr lIns="0" rIns="0" anchor="ctr" anchorCtr="0"/>
          <a:lstStyle/>
          <a:p>
            <a:pPr>
              <a:lnSpc>
                <a:spcPct val="80000"/>
              </a:lnSpc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N W6" charset="0"/>
              </a:rPr>
              <a:t>Advancing Solar in the State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N W6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40080" y="5212079"/>
            <a:ext cx="4572000" cy="1302235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 Martinez, Sr. Director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Energy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 Power &amp; Light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2014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238" y="472991"/>
            <a:ext cx="6400800" cy="3659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309360"/>
            <a:ext cx="2155479" cy="4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1439"/>
            <a:ext cx="8778240" cy="111232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Existing PSC Solar Pilot Programs Not Cost-Effective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6311" y="809332"/>
            <a:ext cx="3419856" cy="4672584"/>
            <a:chOff x="457200" y="1379986"/>
            <a:chExt cx="3200400" cy="3912040"/>
          </a:xfrm>
        </p:grpSpPr>
        <p:sp>
          <p:nvSpPr>
            <p:cNvPr id="19460" name="Down Arrow 3"/>
            <p:cNvSpPr>
              <a:spLocks/>
            </p:cNvSpPr>
            <p:nvPr/>
          </p:nvSpPr>
          <p:spPr bwMode="auto">
            <a:xfrm flipV="1">
              <a:off x="457200" y="1379986"/>
              <a:ext cx="2955235" cy="3912040"/>
            </a:xfrm>
            <a:custGeom>
              <a:avLst/>
              <a:gdLst>
                <a:gd name="T0" fmla="*/ 0 w 5133975"/>
                <a:gd name="T1" fmla="*/ 2547288 h 5922962"/>
                <a:gd name="T2" fmla="*/ 723900 w 5133975"/>
                <a:gd name="T3" fmla="*/ 2547288 h 5922962"/>
                <a:gd name="T4" fmla="*/ 723900 w 5133975"/>
                <a:gd name="T5" fmla="*/ 0 h 5922962"/>
                <a:gd name="T6" fmla="*/ 4457700 w 5133975"/>
                <a:gd name="T7" fmla="*/ 0 h 5922962"/>
                <a:gd name="T8" fmla="*/ 4457700 w 5133975"/>
                <a:gd name="T9" fmla="*/ 2547288 h 5922962"/>
                <a:gd name="T10" fmla="*/ 5133975 w 5133975"/>
                <a:gd name="T11" fmla="*/ 2547288 h 5922962"/>
                <a:gd name="T12" fmla="*/ 2590800 w 5133975"/>
                <a:gd name="T13" fmla="*/ 5922962 h 5922962"/>
                <a:gd name="T14" fmla="*/ 0 w 5133975"/>
                <a:gd name="T15" fmla="*/ 2547288 h 59229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33975" h="5922962">
                  <a:moveTo>
                    <a:pt x="0" y="2547288"/>
                  </a:moveTo>
                  <a:lnTo>
                    <a:pt x="723900" y="2547288"/>
                  </a:lnTo>
                  <a:lnTo>
                    <a:pt x="723900" y="0"/>
                  </a:lnTo>
                  <a:lnTo>
                    <a:pt x="4457700" y="0"/>
                  </a:lnTo>
                  <a:lnTo>
                    <a:pt x="4457700" y="2547288"/>
                  </a:lnTo>
                  <a:lnTo>
                    <a:pt x="5133975" y="2547288"/>
                  </a:lnTo>
                  <a:lnTo>
                    <a:pt x="2590800" y="5922962"/>
                  </a:lnTo>
                  <a:lnTo>
                    <a:pt x="0" y="2547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Rectangle 3"/>
            <p:cNvSpPr>
              <a:spLocks/>
            </p:cNvSpPr>
            <p:nvPr/>
          </p:nvSpPr>
          <p:spPr bwMode="auto">
            <a:xfrm>
              <a:off x="457200" y="2423160"/>
              <a:ext cx="3200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 anchor="ctr">
              <a:noAutofit/>
            </a:bodyPr>
            <a:lstStyle/>
            <a:p>
              <a:pPr algn="ctr">
                <a:lnSpc>
                  <a:spcPct val="70000"/>
                </a:lnSpc>
              </a:pPr>
              <a:endParaRPr lang="en-US" sz="4800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MS PGothic" charset="0"/>
                <a:cs typeface="MS PGothic" charset="0"/>
                <a:sym typeface="HelveticaNeueLT Std" charset="0"/>
              </a:endParaRPr>
            </a:p>
          </p:txBody>
        </p:sp>
        <p:sp>
          <p:nvSpPr>
            <p:cNvPr id="28678" name="Rectangle 4"/>
            <p:cNvSpPr>
              <a:spLocks/>
            </p:cNvSpPr>
            <p:nvPr/>
          </p:nvSpPr>
          <p:spPr bwMode="auto">
            <a:xfrm>
              <a:off x="1159564" y="3468823"/>
              <a:ext cx="1722783" cy="182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 smtClean="0">
                  <a:solidFill>
                    <a:srgbClr val="009BD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charset="0"/>
                  <a:ea typeface="MS PGothic" charset="0"/>
                  <a:cs typeface="MS PGothic" charset="0"/>
                  <a:sym typeface="HelveticaNeueLT Std Med" charset="0"/>
                </a:rPr>
                <a:t>Drives up the cost of FPL customer bills</a:t>
              </a:r>
              <a:endParaRPr lang="en-US" sz="2600" dirty="0"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MS PGothic" charset="0"/>
                <a:cs typeface="MS PGothic" charset="0"/>
                <a:sym typeface="HelveticaNeueLT Std Med" charset="0"/>
              </a:endParaRPr>
            </a:p>
          </p:txBody>
        </p:sp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457200" y="2039961"/>
              <a:ext cx="32004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1600" dirty="0"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MS PGothic" charset="0"/>
                <a:cs typeface="MS PGothic" charset="0"/>
                <a:sym typeface="HelveticaNeueLT Std Med" charset="0"/>
              </a:endParaRPr>
            </a:p>
          </p:txBody>
        </p:sp>
      </p:grpSp>
      <p:sp>
        <p:nvSpPr>
          <p:cNvPr id="15" name="Rectangle 4"/>
          <p:cNvSpPr>
            <a:spLocks/>
          </p:cNvSpPr>
          <p:nvPr/>
        </p:nvSpPr>
        <p:spPr bwMode="auto">
          <a:xfrm>
            <a:off x="731519" y="892870"/>
            <a:ext cx="4325471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Cost more to fund than benefits provided</a:t>
            </a:r>
          </a:p>
        </p:txBody>
      </p:sp>
      <p:pic>
        <p:nvPicPr>
          <p:cNvPr id="3074" name="Picture 2" descr="http://www.thedailytissue.com/wp-content/uploads/2011/11/dollar-sig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15" y="1698695"/>
            <a:ext cx="3352801" cy="35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>
          <a:xfrm>
            <a:off x="6144768" y="1976679"/>
            <a:ext cx="1627632" cy="1515921"/>
            <a:chOff x="1892201" y="57150"/>
            <a:chExt cx="6582072" cy="425678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201" y="57150"/>
              <a:ext cx="6582072" cy="4256782"/>
            </a:xfrm>
            <a:prstGeom prst="rect">
              <a:avLst/>
            </a:prstGeom>
            <a:noFill/>
            <a:ln>
              <a:noFill/>
            </a:ln>
            <a:effectLst>
              <a:outerShdw blurRad="241300" dist="2032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151" y="417910"/>
              <a:ext cx="2577155" cy="3408862"/>
            </a:xfrm>
            <a:prstGeom prst="rect">
              <a:avLst/>
            </a:prstGeom>
          </p:spPr>
        </p:pic>
      </p:grpSp>
      <p:sp>
        <p:nvSpPr>
          <p:cNvPr id="17" name="Rectangle 4"/>
          <p:cNvSpPr>
            <a:spLocks/>
          </p:cNvSpPr>
          <p:nvPr/>
        </p:nvSpPr>
        <p:spPr bwMode="auto">
          <a:xfrm>
            <a:off x="1105010" y="5481916"/>
            <a:ext cx="4901827" cy="8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600" dirty="0">
              <a:solidFill>
                <a:srgbClr val="009B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Me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7615" y="52969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Program subsidized solar installations for a small segment of customers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1439"/>
            <a:ext cx="8778240" cy="111232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From 2011-2013, Solar Pilot Cost FPL </a:t>
            </a:r>
          </a:p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Customers $30 million</a:t>
            </a:r>
          </a:p>
        </p:txBody>
      </p:sp>
      <p:grpSp>
        <p:nvGrpSpPr>
          <p:cNvPr id="5" name="Group 4"/>
          <p:cNvGrpSpPr/>
          <p:nvPr/>
        </p:nvGrpSpPr>
        <p:grpSpPr>
          <a:xfrm flipV="1">
            <a:off x="5056989" y="974271"/>
            <a:ext cx="3649688" cy="4565138"/>
            <a:chOff x="-836383" y="1379982"/>
            <a:chExt cx="4830176" cy="4626650"/>
          </a:xfrm>
        </p:grpSpPr>
        <p:sp>
          <p:nvSpPr>
            <p:cNvPr id="19460" name="Down Arrow 3"/>
            <p:cNvSpPr>
              <a:spLocks/>
            </p:cNvSpPr>
            <p:nvPr/>
          </p:nvSpPr>
          <p:spPr bwMode="auto">
            <a:xfrm flipV="1">
              <a:off x="-836383" y="1379982"/>
              <a:ext cx="4830176" cy="4082943"/>
            </a:xfrm>
            <a:custGeom>
              <a:avLst/>
              <a:gdLst>
                <a:gd name="T0" fmla="*/ 0 w 5133975"/>
                <a:gd name="T1" fmla="*/ 2547288 h 5922962"/>
                <a:gd name="T2" fmla="*/ 723900 w 5133975"/>
                <a:gd name="T3" fmla="*/ 2547288 h 5922962"/>
                <a:gd name="T4" fmla="*/ 723900 w 5133975"/>
                <a:gd name="T5" fmla="*/ 0 h 5922962"/>
                <a:gd name="T6" fmla="*/ 4457700 w 5133975"/>
                <a:gd name="T7" fmla="*/ 0 h 5922962"/>
                <a:gd name="T8" fmla="*/ 4457700 w 5133975"/>
                <a:gd name="T9" fmla="*/ 2547288 h 5922962"/>
                <a:gd name="T10" fmla="*/ 5133975 w 5133975"/>
                <a:gd name="T11" fmla="*/ 2547288 h 5922962"/>
                <a:gd name="T12" fmla="*/ 2590800 w 5133975"/>
                <a:gd name="T13" fmla="*/ 5922962 h 5922962"/>
                <a:gd name="T14" fmla="*/ 0 w 5133975"/>
                <a:gd name="T15" fmla="*/ 2547288 h 59229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33975" h="5922962">
                  <a:moveTo>
                    <a:pt x="0" y="2547288"/>
                  </a:moveTo>
                  <a:lnTo>
                    <a:pt x="723900" y="2547288"/>
                  </a:lnTo>
                  <a:lnTo>
                    <a:pt x="723900" y="0"/>
                  </a:lnTo>
                  <a:lnTo>
                    <a:pt x="4457700" y="0"/>
                  </a:lnTo>
                  <a:lnTo>
                    <a:pt x="4457700" y="2547288"/>
                  </a:lnTo>
                  <a:lnTo>
                    <a:pt x="5133975" y="2547288"/>
                  </a:lnTo>
                  <a:lnTo>
                    <a:pt x="2590800" y="5922962"/>
                  </a:lnTo>
                  <a:lnTo>
                    <a:pt x="0" y="2547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/>
              <a:endParaRPr 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677" name="Rectangle 3"/>
            <p:cNvSpPr>
              <a:spLocks/>
            </p:cNvSpPr>
            <p:nvPr/>
          </p:nvSpPr>
          <p:spPr bwMode="auto">
            <a:xfrm>
              <a:off x="457200" y="2423160"/>
              <a:ext cx="3200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 anchor="ctr">
              <a:noAutofit/>
            </a:bodyPr>
            <a:lstStyle/>
            <a:p>
              <a:pPr algn="ctr">
                <a:lnSpc>
                  <a:spcPct val="70000"/>
                </a:lnSpc>
              </a:pPr>
              <a:endParaRPr lang="en-US" sz="4800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MS PGothic" charset="0"/>
                <a:cs typeface="MS PGothic" charset="0"/>
                <a:sym typeface="HelveticaNeueLT Std" charset="0"/>
              </a:endParaRPr>
            </a:p>
          </p:txBody>
        </p:sp>
        <p:sp>
          <p:nvSpPr>
            <p:cNvPr id="28678" name="Rectangle 4"/>
            <p:cNvSpPr>
              <a:spLocks/>
            </p:cNvSpPr>
            <p:nvPr/>
          </p:nvSpPr>
          <p:spPr bwMode="auto">
            <a:xfrm flipV="1">
              <a:off x="717314" y="3337560"/>
              <a:ext cx="1722783" cy="266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600" dirty="0"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MS PGothic" charset="0"/>
                <a:cs typeface="MS PGothic" charset="0"/>
                <a:sym typeface="HelveticaNeueLT Std Med" charset="0"/>
              </a:endParaRPr>
            </a:p>
          </p:txBody>
        </p:sp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457200" y="2039961"/>
              <a:ext cx="32004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1600" dirty="0"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MS PGothic" charset="0"/>
                <a:cs typeface="MS PGothic" charset="0"/>
                <a:sym typeface="HelveticaNeueLT Std Med" charset="0"/>
              </a:endParaRPr>
            </a:p>
          </p:txBody>
        </p:sp>
      </p:grpSp>
      <p:sp>
        <p:nvSpPr>
          <p:cNvPr id="15" name="Rectangle 4"/>
          <p:cNvSpPr>
            <a:spLocks/>
          </p:cNvSpPr>
          <p:nvPr/>
        </p:nvSpPr>
        <p:spPr bwMode="auto">
          <a:xfrm>
            <a:off x="731519" y="1203766"/>
            <a:ext cx="4325471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MS PGothic" charset="0"/>
                <a:cs typeface="MS PGothic" charset="0"/>
                <a:sym typeface="HelveticaNeueLT Std Hvy" charset="0"/>
              </a:rPr>
              <a:t>$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16.5 million for rebate subsidies for 900 customers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8191" y="1842052"/>
            <a:ext cx="2292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Least economical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form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of solar PV power</a:t>
            </a:r>
          </a:p>
        </p:txBody>
      </p:sp>
      <p:pic>
        <p:nvPicPr>
          <p:cNvPr id="4098" name="Picture 2" descr="http://www.mnn.com/sites/default/files/editorial/solarPanelInstal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2283297"/>
            <a:ext cx="4130173" cy="31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577833" y="5662990"/>
            <a:ext cx="4325471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Individual, small-scale solar panel installations</a:t>
            </a:r>
          </a:p>
        </p:txBody>
      </p:sp>
    </p:spTree>
    <p:extLst>
      <p:ext uri="{BB962C8B-B14F-4D97-AF65-F5344CB8AC3E}">
        <p14:creationId xmlns:p14="http://schemas.microsoft.com/office/powerpoint/2010/main" val="23032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1439"/>
            <a:ext cx="8778240" cy="111232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New Voluntary, Community-Based Solar </a:t>
            </a:r>
          </a:p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Partnership Pilot Program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731519" y="1929384"/>
            <a:ext cx="4142233" cy="29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Customers can contribute $9 a month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Option does not increase rates for non-participants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During the next three years, pilot program can support 25 commercial-scale, distributed solar arrays – 10 to 15 times larger than typical residential rooftop installation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</p:txBody>
      </p:sp>
      <p:pic>
        <p:nvPicPr>
          <p:cNvPr id="2050" name="Picture 2" descr="https://encrypted-tbn2.gstatic.com/images?q=tbn:ANd9GcQxQEDFil6Jxkqx2a0XYWrHyNgwiWxIhQkRi3BSqsCIJ--tG09C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4" y="1394817"/>
            <a:ext cx="3291840" cy="29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35040" y="4453128"/>
            <a:ext cx="2651760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Estimated total of 2.4 megawatts depending on customer participation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1439"/>
            <a:ext cx="8778240" cy="111232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New Voluntary, Community-Based Solar </a:t>
            </a:r>
          </a:p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Partnership Pilot Program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612774" y="932689"/>
            <a:ext cx="7324217" cy="21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To </a:t>
            </a:r>
            <a:r>
              <a:rPr lang="en-US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incentivate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 customer participation, </a:t>
            </a:r>
            <a:r>
              <a:rPr lang="en-US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NextEra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 Energy’s foundation to contribute $200,000 annually to the following non-profits: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</p:txBody>
      </p:sp>
      <p:pic>
        <p:nvPicPr>
          <p:cNvPr id="3074" name="Picture 2" descr="https://encrypted-tbn3.gstatic.com/images?q=tbn:ANd9GcRFWxlJfaUgxDldkR31oS0Rha7r_-4MU7Tc5JVaVDvzLZl33e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143874"/>
            <a:ext cx="2433639" cy="15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UUEhQVFBUWFx8YFhUVFxYXFhYUFRgcFxkZFhgYHCYfFyIkHRQZIC8kIyg1LSwsFx4xNTEqNSYrLSkBCQoKDgwOGg8PGiklHyUsKiktMSw0LTIpLywqKSwpLCw1NiwpKSwvKSwyNiksLDQqMCksKSwpLCwsLC8pLCwsLP/AABEIAHQAgAMBIgACEQEDEQH/xAAbAAEAAQUBAAAAAAAAAAAAAAAABgEDBAUHAv/EADcQAAIBAgQEBQIGAQIHAAAAAAECAwARBBIhMQUGE1EiQWFxgQcyI0KRobHwFGKyFjNScoKSwf/EABoBAAIDAQEAAAAAAAAAAAAAAAAEAQMFAgb/xAAxEQABAwIDBgQFBQEAAAAAAAABAAIDBBESITETQVFhcZEFIoHwMrHB0eEVJDOh8RT/2gAMAwEAAhEDEQA/AO30pSpUJSlKEJShrScycTmRVTDxlpHP3kEpGBuzW39BQuHvDBiK3VM1cd4hxfHwyDqSzBmUNaxAAOtrWtp522rSHGvZwGKq+rqpIU+ZuL2/WhZD/FmtNsBXe847ivQNcEu0rIrNpoq5jZFBOX2Ud/KplwjjrcN/DnlEumsKEu8TX0s32gEeRIqVZF4mHnzNsOK6VSonw36k4aVwrB4iTYGQDL8kE2+e9StWuL1C0Y5mSi7DdVpSlCtSlKUISlKUISlKxeI48QxtIwZgu4RSx+AKFBIAuVreaePLBDo4RnORXsWCMQTdgNbWB+bVyjE4rXqLiJHkO5ZWUkG97G5uNRp6mrHGcYJsRLIAAHckWXL4bm1x3tb1uTWHepXkqysMz7DQLMwvFpY75XNiLFG8SEeqNcVdj40RJG4jjUxggBVyq2a/3DUHVh+la+9AaEkJXjetliuYZpFKuUIIsfw0BOt7kgXvfxe+ta0n+/zVKXoXLnucczdZkOKRVA6QY2IYszWNzcEBbFSBpvXS+TOZw6RwNE0Zy/hklmVwm4udQRpofIjWuUVueCc0z4aQMHZ1GhjZjlI9vK3lQnqKq2MgJOS7bStXwDj8eLjzx6WNipIzDtcA6XraVC9a1weMTdEpSlC6SlKUISo/zszHCtHHkLyeFVcqL+ZC5tCbDzqQVCPqhH+FCfLORb1K3H+01bDHtHhvFKVr8EDnclAv+HcTmy/48t/+xrfra3ztV1uV5rXTJKw+9I2Duh7ED7v/ABvVhsW9rZ3I7Fmt+l6YSF2dVjBLk2UL93xbatL9OsDdy8eHxkgBp9+i9w8uYht4mQDd5QY1UdyWt+gr1iOW5xqiGZDs8P4ikeuXVfkVMuH/AE7kkAOKmbvkDFiPdm0B9hW8wvImGTbq379V1/2EUi5kTcsVz0WnH4a9wzbbqc+1lzKHlma13CwA6KZjkzN5AA6/NretW5OW8SpsYJD6qpZT7Mtwf1rovE/p1E9zHJIrd2JkHsc2v71C+LcJxOEOVy4S9lZGbIfax8Pt/NWxQRy5NfnzVM9I6DN7DbiD+FiDlea1vB1LX6Gderl75dh7XvVlOXcSTboSg+d0Kge7NYD5NWP789/erj4p2FmdyOxYkfoaaPhvByREkR1B9+i6zyVg+ng41zBjrcq2Zb31AO39Nb6o/wAiLbAReua3tmNSCsqRuFxC9pS/ws6BKUpXCYSlKUISo3z/AIDq4NiBcxkP8DQ/sTUkrzJGGBBFwRYg7EHyNdxvwODuCqmiEsbmHeFwYV0/kLgKxQCZh+JKL3/6UOwHvvUI45y80GK6I+12AjY+asbC/sTY11fhsYSJEF7IoS5BW+QZb6+29a1fPijaG6Fee8KpsMzi8Zt+ayxVaxnxqiNpAcyqCTk8ROXcC2502rCbFmeMPhpgCL6FQQT2cGzLY9rGsfCV6MvA0W1NWcVhVkQo6hlOhB2NQPiPPmLhYxyRRpIBfctodiLG371G8RzNiXkEjSsGXVbaKPZRoR7709HQSHO4WVN4rC3y2J4jRbTmPkiWFi0KmSLcW1ZR2I3I9f1qMBCTYA3va3nfa1dt4XxBZoUkUghlBPofMeljeorhOApNxSSZQOlGQdNmmsLgd7bn1tTMNa4AiTck6nw1rnNdCfiOn93Uq4NgujBHHp4EANtr21/e9ZtUFVrIJuSV6JrQ1oA0SlKVC6SlKUISlKpeoQtbxvgaYmPK2jA3Rx9yMNiKgHOOMxYCRYgAKpuHQELIbWzEg6G19K6iatYnCJIpV1DKdwwuD8GmYJ9m4FwuEjVUm3acJsTw39VyTlvmmTCGwGeMm5Qm1j3U+RrJ49zQszLJAjwS/mdXsWFjoQtr77n2qT8S+m0L3MTtEex8a/vqP1rTS/TKcfbLEffMv/w1qNmpnu2hyKw301dGzZDNvv1CiMszMxZiWY7km5PufOvFTPD/AEwmP3zRr7Bm/m1SDhf0+w8Ru95m/wBdsv8A6jQ/NWuroWDLPoqI/C6iQ+YW6qG8scszYg6M8cP5mBIzeii+vv5V1LA4FIY1jjGVVFgBV1UAFhoK9isaeodMbnIL0lJSMp22vcpSlKXTqUpShCUpVAaEKtaLm3jzYSEOihmZsq32BsTc/AreA1qeYMJJIgEaxyDNd4pLWkW2wYjwm+xruK2MX0VNRi2bsBz3b1ruB8wPK6DrQyqykyADpvEwF/tLEsDr5VtIeZ8M7BVmQk3AsdyN7HY1F8HyhJ/k9ZIlwyopyqZOpeQqQDpfS5F/bzrCXlbGEwsyZ2jkzG8ynMAysMqk5UHhO3mToNKcMULifMB25+nZZrZ6ljQMBOfPTL17qarzLhirMJkypoxvotzYX7ag16xXMOHjbK8qKbA2J1AOxPb5qOrytKuMky2/xpmDyajdWz5bHXU3HazHtWNiuUJhiJiF6sUxzG0oj/NmAckEkC/5ewqoRRE/FuurjUVAHwZ3tv79FNpMUqoXLAIBmzeVt71Esfz2Ww0kkGVWSQLZxmLRk2DW0tckaelSjC4bLCqEKCEC2W+UWFtL6296gsPLGLGCkw/RF2kDhuomuXKLWv2W9/WiBsZPm4jspq3zCwZfMG9s89ylnA+Y450ReohlKBmUG1ja5sO171fh5jw7PkWZCxNgAdyNwDsTrUTh5VxHXRimVf8AH6TMHXwkx5CbA3OvavXBeUpkeMSxqwifMjmQdMAkElY1GYtppmNhpXToYsyHe81XHUVHlBZ1Jup7SqA0vSS1VWlUBqtSheW2rmmE49LhcWzSPI8JMqhWd20RmUWzE63QD5rpjbVooOUY7DqkylZGlUkBbM5zN9uhFxfWmIJGMvjFwUjVwySYTGbEKNcrcRmGJxBneSQxIWKZzlzZhcKrEL5kD4rdcP52EkwiaOzFSy5JEkuQCcptYKdO9ByIuaYmZz1gQ2ijds1xb1HzXnB8idN43E75olyr4EtbXyt/qNXyPgeSTwHySscdVGA1ulzfMcfsrK/UJSiyGBxGZOmXzKbG2YabnTU+3nWTxfnMQOymK6oQCeogY31uqakj3tVk/T1eh0es+XqdT7Vvmy5N/a9VxP0/R2lPWcCUgsMqk3BvudbXO3t2qP21/wDeX5U3rsPbhzv9FbxnNcpxcCRRko6Z8uZAZFdbrv8AZax8694vn+NWbLGXjRgrSZlGpuPAp+8eE+YrJPJ3jhkEzh4kCA5V1AuASCLXsbV4j5HRZWeOQpn1IyIzKdf+WzAlNzXN4N/BThqxex38tLe7rzxDnlI3ZUjZ+mLuSypa5AsoP3HXbT+a3uC4mkiIwNs6ggHQ+IXF/X+itNNySnXMqOULbhkSTXTxLnHha4ves4curmUl2NiCc2pYgAan1yjy9rVU/Y2GFMRf9IccYHs69lY5z4w+HwxeP7iQoPa/n76aX86xeH8BZsPE6zyiZgrmQu7A3sSpjLZSLG3pW94nwtMRE0cgup7aEHcEdrVqMNyo6oIjiZDCNkAVWtvlLjW3tapY9oZYGxRLE90pcRcWsOS0GB422HxeNdupIseylybDqAC2c6WzfvW6h5vWSSCLpsOumYMHFlBB2tr+U66VV+R1LYgmV/xwQ2i6XYMLaeVhVMJyQEkhkM7sYRZRlUDKL6d/zHzq97oHZnX8fdKsjqmZDS54cfso7yvzM8EDvIjyoZRmcvcqWUeTanb08q6LhcQJEV11VgGB9GFx/NRgcgLlaMSuIWcOYwFvcbANuB++m9SeCAIiqosqgADsALCqal8b3YmJiijmjbhk0+qu0pSlloJSlKEJSlKEJVLUpQhVtVLUpQhVtSlKEJS1KUISlKU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BUUEhQVFBUWFx8YFhUVFxYXFhYUFRgcFxkZFhgYHCYfFyIkHRQZIC8kIyg1LSwsFx4xNTEqNSYrLSkBCQoKDgwOGg8PGiklHyUsKiktMSw0LTIpLywqKSwpLCw1NiwpKSwvKSwyNiksLDQqMCksKSwpLCwsLC8pLCwsLP/AABEIAHQAgAMBIgACEQEDEQH/xAAbAAEAAQUBAAAAAAAAAAAAAAAABgEDBAUHAv/EADcQAAIBAgQEBQIGAQIHAAAAAAECAwARBBIhMQUGE1EiQWFxgQcyI0KRobHwFGKyFjNScoKSwf/EABoBAAIDAQEAAAAAAAAAAAAAAAAEAQMFAgb/xAAxEQABAwIDBgQFBQEAAAAAAAABAAIDBBESITETQVFhcZEFIoHwMrHB0eEVJDOh8RT/2gAMAwEAAhEDEQA/AO30pSpUJSlKEJShrScycTmRVTDxlpHP3kEpGBuzW39BQuHvDBiK3VM1cd4hxfHwyDqSzBmUNaxAAOtrWtp522rSHGvZwGKq+rqpIU+ZuL2/WhZD/FmtNsBXe847ivQNcEu0rIrNpoq5jZFBOX2Ud/KplwjjrcN/DnlEumsKEu8TX0s32gEeRIqVZF4mHnzNsOK6VSonw36k4aVwrB4iTYGQDL8kE2+e9StWuL1C0Y5mSi7DdVpSlCtSlKUISlKUISlKxeI48QxtIwZgu4RSx+AKFBIAuVreaePLBDo4RnORXsWCMQTdgNbWB+bVyjE4rXqLiJHkO5ZWUkG97G5uNRp6mrHGcYJsRLIAAHckWXL4bm1x3tb1uTWHepXkqysMz7DQLMwvFpY75XNiLFG8SEeqNcVdj40RJG4jjUxggBVyq2a/3DUHVh+la+9AaEkJXjetliuYZpFKuUIIsfw0BOt7kgXvfxe+ta0n+/zVKXoXLnucczdZkOKRVA6QY2IYszWNzcEBbFSBpvXS+TOZw6RwNE0Zy/hklmVwm4udQRpofIjWuUVueCc0z4aQMHZ1GhjZjlI9vK3lQnqKq2MgJOS7bStXwDj8eLjzx6WNipIzDtcA6XraVC9a1weMTdEpSlC6SlKUISo/zszHCtHHkLyeFVcqL+ZC5tCbDzqQVCPqhH+FCfLORb1K3H+01bDHtHhvFKVr8EDnclAv+HcTmy/48t/+xrfra3ztV1uV5rXTJKw+9I2Duh7ED7v/ABvVhsW9rZ3I7Fmt+l6YSF2dVjBLk2UL93xbatL9OsDdy8eHxkgBp9+i9w8uYht4mQDd5QY1UdyWt+gr1iOW5xqiGZDs8P4ikeuXVfkVMuH/AE7kkAOKmbvkDFiPdm0B9hW8wvImGTbq379V1/2EUi5kTcsVz0WnH4a9wzbbqc+1lzKHlma13CwA6KZjkzN5AA6/NretW5OW8SpsYJD6qpZT7Mtwf1rovE/p1E9zHJIrd2JkHsc2v71C+LcJxOEOVy4S9lZGbIfax8Pt/NWxQRy5NfnzVM9I6DN7DbiD+FiDlea1vB1LX6Gderl75dh7XvVlOXcSTboSg+d0Kge7NYD5NWP789/erj4p2FmdyOxYkfoaaPhvByREkR1B9+i6zyVg+ng41zBjrcq2Zb31AO39Nb6o/wAiLbAReua3tmNSCsqRuFxC9pS/ws6BKUpXCYSlKUISo3z/AIDq4NiBcxkP8DQ/sTUkrzJGGBBFwRYg7EHyNdxvwODuCqmiEsbmHeFwYV0/kLgKxQCZh+JKL3/6UOwHvvUI45y80GK6I+12AjY+asbC/sTY11fhsYSJEF7IoS5BW+QZb6+29a1fPijaG6Fee8KpsMzi8Zt+ayxVaxnxqiNpAcyqCTk8ROXcC2502rCbFmeMPhpgCL6FQQT2cGzLY9rGsfCV6MvA0W1NWcVhVkQo6hlOhB2NQPiPPmLhYxyRRpIBfctodiLG371G8RzNiXkEjSsGXVbaKPZRoR7709HQSHO4WVN4rC3y2J4jRbTmPkiWFi0KmSLcW1ZR2I3I9f1qMBCTYA3va3nfa1dt4XxBZoUkUghlBPofMeljeorhOApNxSSZQOlGQdNmmsLgd7bn1tTMNa4AiTck6nw1rnNdCfiOn93Uq4NgujBHHp4EANtr21/e9ZtUFVrIJuSV6JrQ1oA0SlKVC6SlKUISlKpeoQtbxvgaYmPK2jA3Rx9yMNiKgHOOMxYCRYgAKpuHQELIbWzEg6G19K6iatYnCJIpV1DKdwwuD8GmYJ9m4FwuEjVUm3acJsTw39VyTlvmmTCGwGeMm5Qm1j3U+RrJ49zQszLJAjwS/mdXsWFjoQtr77n2qT8S+m0L3MTtEex8a/vqP1rTS/TKcfbLEffMv/w1qNmpnu2hyKw301dGzZDNvv1CiMszMxZiWY7km5PufOvFTPD/AEwmP3zRr7Bm/m1SDhf0+w8Ru95m/wBdsv8A6jQ/NWuroWDLPoqI/C6iQ+YW6qG8scszYg6M8cP5mBIzeii+vv5V1LA4FIY1jjGVVFgBV1UAFhoK9isaeodMbnIL0lJSMp22vcpSlKXTqUpShCUpVAaEKtaLm3jzYSEOihmZsq32BsTc/AreA1qeYMJJIgEaxyDNd4pLWkW2wYjwm+xruK2MX0VNRi2bsBz3b1ruB8wPK6DrQyqykyADpvEwF/tLEsDr5VtIeZ8M7BVmQk3AsdyN7HY1F8HyhJ/k9ZIlwyopyqZOpeQqQDpfS5F/bzrCXlbGEwsyZ2jkzG8ynMAysMqk5UHhO3mToNKcMULifMB25+nZZrZ6ljQMBOfPTL17qarzLhirMJkypoxvotzYX7ag16xXMOHjbK8qKbA2J1AOxPb5qOrytKuMky2/xpmDyajdWz5bHXU3HazHtWNiuUJhiJiF6sUxzG0oj/NmAckEkC/5ewqoRRE/FuurjUVAHwZ3tv79FNpMUqoXLAIBmzeVt71Esfz2Ww0kkGVWSQLZxmLRk2DW0tckaelSjC4bLCqEKCEC2W+UWFtL6296gsPLGLGCkw/RF2kDhuomuXKLWv2W9/WiBsZPm4jspq3zCwZfMG9s89ylnA+Y450ReohlKBmUG1ja5sO171fh5jw7PkWZCxNgAdyNwDsTrUTh5VxHXRimVf8AH6TMHXwkx5CbA3OvavXBeUpkeMSxqwifMjmQdMAkElY1GYtppmNhpXToYsyHe81XHUVHlBZ1Jup7SqA0vSS1VWlUBqtSheW2rmmE49LhcWzSPI8JMqhWd20RmUWzE63QD5rpjbVooOUY7DqkylZGlUkBbM5zN9uhFxfWmIJGMvjFwUjVwySYTGbEKNcrcRmGJxBneSQxIWKZzlzZhcKrEL5kD4rdcP52EkwiaOzFSy5JEkuQCcptYKdO9ByIuaYmZz1gQ2ijds1xb1HzXnB8idN43E75olyr4EtbXyt/qNXyPgeSTwHySscdVGA1ulzfMcfsrK/UJSiyGBxGZOmXzKbG2YabnTU+3nWTxfnMQOymK6oQCeogY31uqakj3tVk/T1eh0es+XqdT7Vvmy5N/a9VxP0/R2lPWcCUgsMqk3BvudbXO3t2qP21/wDeX5U3rsPbhzv9FbxnNcpxcCRRko6Z8uZAZFdbrv8AZax8694vn+NWbLGXjRgrSZlGpuPAp+8eE+YrJPJ3jhkEzh4kCA5V1AuASCLXsbV4j5HRZWeOQpn1IyIzKdf+WzAlNzXN4N/BThqxex38tLe7rzxDnlI3ZUjZ+mLuSypa5AsoP3HXbT+a3uC4mkiIwNs6ggHQ+IXF/X+itNNySnXMqOULbhkSTXTxLnHha4ves4curmUl2NiCc2pYgAan1yjy9rVU/Y2GFMRf9IccYHs69lY5z4w+HwxeP7iQoPa/n76aX86xeH8BZsPE6zyiZgrmQu7A3sSpjLZSLG3pW94nwtMRE0cgup7aEHcEdrVqMNyo6oIjiZDCNkAVWtvlLjW3tapY9oZYGxRLE90pcRcWsOS0GB422HxeNdupIseylybDqAC2c6WzfvW6h5vWSSCLpsOumYMHFlBB2tr+U66VV+R1LYgmV/xwQ2i6XYMLaeVhVMJyQEkhkM7sYRZRlUDKL6d/zHzq97oHZnX8fdKsjqmZDS54cfso7yvzM8EDvIjyoZRmcvcqWUeTanb08q6LhcQJEV11VgGB9GFx/NRgcgLlaMSuIWcOYwFvcbANuB++m9SeCAIiqosqgADsALCqal8b3YmJiijmjbhk0+qu0pSlloJSlKEJSlKEJVLUpQhVtVLUpQhVtSlKEJS1KUISlKUI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landscope.org/rhythmyx/florida/partners/Save%20the%20Manatee%20Club/21668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07" y="4118742"/>
            <a:ext cx="2139569" cy="19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http://upload.wikimedia.org/wikipedia/en/f/f8/National_Audubon_Society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2" y="3975599"/>
            <a:ext cx="24288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champlainareatrails.com/wp-content/uploads/2014/02/The-Nature-Conservancy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8" y="2143874"/>
            <a:ext cx="4622419" cy="15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1439"/>
            <a:ext cx="8778240" cy="111232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New Voluntary, Community-Based Solar </a:t>
            </a:r>
          </a:p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Partnership Pilot Program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612774" y="932688"/>
            <a:ext cx="7324217" cy="45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Five pilot communities identified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	-- Each provided letter of support with filing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Geographically diverse locations throughout FPL territory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City of Fort Lauderdale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City of Sarasota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City of Doral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City of West Palm Beach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City of Cutler Bay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</p:txBody>
      </p:sp>
      <p:sp>
        <p:nvSpPr>
          <p:cNvPr id="2" name="AutoShape 4" descr="data:image/jpeg;base64,/9j/4AAQSkZJRgABAQAAAQABAAD/2wCEAAkGBhQSEBUUEhQVFBUWFx8YFhUVFxYXFhYUFRgcFxkZFhgYHCYfFyIkHRQZIC8kIyg1LSwsFx4xNTEqNSYrLSkBCQoKDgwOGg8PGiklHyUsKiktMSw0LTIpLywqKSwpLCw1NiwpKSwvKSwyNiksLDQqMCksKSwpLCwsLC8pLCwsLP/AABEIAHQAgAMBIgACEQEDEQH/xAAbAAEAAQUBAAAAAAAAAAAAAAAABgEDBAUHAv/EADcQAAIBAgQEBQIGAQIHAAAAAAECAwARBBIhMQUGE1EiQWFxgQcyI0KRobHwFGKyFjNScoKSwf/EABoBAAIDAQEAAAAAAAAAAAAAAAAEAQMFAgb/xAAxEQABAwIDBgQFBQEAAAAAAAABAAIDBBESITETQVFhcZEFIoHwMrHB0eEVJDOh8RT/2gAMAwEAAhEDEQA/AO30pSpUJSlKEJShrScycTmRVTDxlpHP3kEpGBuzW39BQuHvDBiK3VM1cd4hxfHwyDqSzBmUNaxAAOtrWtp522rSHGvZwGKq+rqpIU+ZuL2/WhZD/FmtNsBXe847ivQNcEu0rIrNpoq5jZFBOX2Ud/KplwjjrcN/DnlEumsKEu8TX0s32gEeRIqVZF4mHnzNsOK6VSonw36k4aVwrB4iTYGQDL8kE2+e9StWuL1C0Y5mSi7DdVpSlCtSlKUISlKUISlKxeI48QxtIwZgu4RSx+AKFBIAuVreaePLBDo4RnORXsWCMQTdgNbWB+bVyjE4rXqLiJHkO5ZWUkG97G5uNRp6mrHGcYJsRLIAAHckWXL4bm1x3tb1uTWHepXkqysMz7DQLMwvFpY75XNiLFG8SEeqNcVdj40RJG4jjUxggBVyq2a/3DUHVh+la+9AaEkJXjetliuYZpFKuUIIsfw0BOt7kgXvfxe+ta0n+/zVKXoXLnucczdZkOKRVA6QY2IYszWNzcEBbFSBpvXS+TOZw6RwNE0Zy/hklmVwm4udQRpofIjWuUVueCc0z4aQMHZ1GhjZjlI9vK3lQnqKq2MgJOS7bStXwDj8eLjzx6WNipIzDtcA6XraVC9a1weMTdEpSlC6SlKUISo/zszHCtHHkLyeFVcqL+ZC5tCbDzqQVCPqhH+FCfLORb1K3H+01bDHtHhvFKVr8EDnclAv+HcTmy/48t/+xrfra3ztV1uV5rXTJKw+9I2Duh7ED7v/ABvVhsW9rZ3I7Fmt+l6YSF2dVjBLk2UL93xbatL9OsDdy8eHxkgBp9+i9w8uYht4mQDd5QY1UdyWt+gr1iOW5xqiGZDs8P4ikeuXVfkVMuH/AE7kkAOKmbvkDFiPdm0B9hW8wvImGTbq379V1/2EUi5kTcsVz0WnH4a9wzbbqc+1lzKHlma13CwA6KZjkzN5AA6/NretW5OW8SpsYJD6qpZT7Mtwf1rovE/p1E9zHJIrd2JkHsc2v71C+LcJxOEOVy4S9lZGbIfax8Pt/NWxQRy5NfnzVM9I6DN7DbiD+FiDlea1vB1LX6Gderl75dh7XvVlOXcSTboSg+d0Kge7NYD5NWP789/erj4p2FmdyOxYkfoaaPhvByREkR1B9+i6zyVg+ng41zBjrcq2Zb31AO39Nb6o/wAiLbAReua3tmNSCsqRuFxC9pS/ws6BKUpXCYSlKUISo3z/AIDq4NiBcxkP8DQ/sTUkrzJGGBBFwRYg7EHyNdxvwODuCqmiEsbmHeFwYV0/kLgKxQCZh+JKL3/6UOwHvvUI45y80GK6I+12AjY+asbC/sTY11fhsYSJEF7IoS5BW+QZb6+29a1fPijaG6Fee8KpsMzi8Zt+ayxVaxnxqiNpAcyqCTk8ROXcC2502rCbFmeMPhpgCL6FQQT2cGzLY9rGsfCV6MvA0W1NWcVhVkQo6hlOhB2NQPiPPmLhYxyRRpIBfctodiLG371G8RzNiXkEjSsGXVbaKPZRoR7709HQSHO4WVN4rC3y2J4jRbTmPkiWFi0KmSLcW1ZR2I3I9f1qMBCTYA3va3nfa1dt4XxBZoUkUghlBPofMeljeorhOApNxSSZQOlGQdNmmsLgd7bn1tTMNa4AiTck6nw1rnNdCfiOn93Uq4NgujBHHp4EANtr21/e9ZtUFVrIJuSV6JrQ1oA0SlKVC6SlKUISlKpeoQtbxvgaYmPK2jA3Rx9yMNiKgHOOMxYCRYgAKpuHQELIbWzEg6G19K6iatYnCJIpV1DKdwwuD8GmYJ9m4FwuEjVUm3acJsTw39VyTlvmmTCGwGeMm5Qm1j3U+RrJ49zQszLJAjwS/mdXsWFjoQtr77n2qT8S+m0L3MTtEex8a/vqP1rTS/TKcfbLEffMv/w1qNmpnu2hyKw301dGzZDNvv1CiMszMxZiWY7km5PufOvFTPD/AEwmP3zRr7Bm/m1SDhf0+w8Ru95m/wBdsv8A6jQ/NWuroWDLPoqI/C6iQ+YW6qG8scszYg6M8cP5mBIzeii+vv5V1LA4FIY1jjGVVFgBV1UAFhoK9isaeodMbnIL0lJSMp22vcpSlKXTqUpShCUpVAaEKtaLm3jzYSEOihmZsq32BsTc/AreA1qeYMJJIgEaxyDNd4pLWkW2wYjwm+xruK2MX0VNRi2bsBz3b1ruB8wPK6DrQyqykyADpvEwF/tLEsDr5VtIeZ8M7BVmQk3AsdyN7HY1F8HyhJ/k9ZIlwyopyqZOpeQqQDpfS5F/bzrCXlbGEwsyZ2jkzG8ynMAysMqk5UHhO3mToNKcMULifMB25+nZZrZ6ljQMBOfPTL17qarzLhirMJkypoxvotzYX7ag16xXMOHjbK8qKbA2J1AOxPb5qOrytKuMky2/xpmDyajdWz5bHXU3HazHtWNiuUJhiJiF6sUxzG0oj/NmAckEkC/5ewqoRRE/FuurjUVAHwZ3tv79FNpMUqoXLAIBmzeVt71Esfz2Ww0kkGVWSQLZxmLRk2DW0tckaelSjC4bLCqEKCEC2W+UWFtL6296gsPLGLGCkw/RF2kDhuomuXKLWv2W9/WiBsZPm4jspq3zCwZfMG9s89ylnA+Y450ReohlKBmUG1ja5sO171fh5jw7PkWZCxNgAdyNwDsTrUTh5VxHXRimVf8AH6TMHXwkx5CbA3OvavXBeUpkeMSxqwifMjmQdMAkElY1GYtppmNhpXToYsyHe81XHUVHlBZ1Jup7SqA0vSS1VWlUBqtSheW2rmmE49LhcWzSPI8JMqhWd20RmUWzE63QD5rpjbVooOUY7DqkylZGlUkBbM5zN9uhFxfWmIJGMvjFwUjVwySYTGbEKNcrcRmGJxBneSQxIWKZzlzZhcKrEL5kD4rdcP52EkwiaOzFSy5JEkuQCcptYKdO9ByIuaYmZz1gQ2ijds1xb1HzXnB8idN43E75olyr4EtbXyt/qNXyPgeSTwHySscdVGA1ulzfMcfsrK/UJSiyGBxGZOmXzKbG2YabnTU+3nWTxfnMQOymK6oQCeogY31uqakj3tVk/T1eh0es+XqdT7Vvmy5N/a9VxP0/R2lPWcCUgsMqk3BvudbXO3t2qP21/wDeX5U3rsPbhzv9FbxnNcpxcCRRko6Z8uZAZFdbrv8AZax8694vn+NWbLGXjRgrSZlGpuPAp+8eE+YrJPJ3jhkEzh4kCA5V1AuASCLXsbV4j5HRZWeOQpn1IyIzKdf+WzAlNzXN4N/BThqxex38tLe7rzxDnlI3ZUjZ+mLuSypa5AsoP3HXbT+a3uC4mkiIwNs6ggHQ+IXF/X+itNNySnXMqOULbhkSTXTxLnHha4ves4curmUl2NiCc2pYgAan1yjy9rVU/Y2GFMRf9IccYHs69lY5z4w+HwxeP7iQoPa/n76aX86xeH8BZsPE6zyiZgrmQu7A3sSpjLZSLG3pW94nwtMRE0cgup7aEHcEdrVqMNyo6oIjiZDCNkAVWtvlLjW3tapY9oZYGxRLE90pcRcWsOS0GB422HxeNdupIseylybDqAC2c6WzfvW6h5vWSSCLpsOumYMHFlBB2tr+U66VV+R1LYgmV/xwQ2i6XYMLaeVhVMJyQEkhkM7sYRZRlUDKL6d/zHzq97oHZnX8fdKsjqmZDS54cfso7yvzM8EDvIjyoZRmcvcqWUeTanb08q6LhcQJEV11VgGB9GFx/NRgcgLlaMSuIWcOYwFvcbANuB++m9SeCAIiqosqgADsALCqal8b3YmJiijmjbhk0+qu0pSlloJSlKEJSlKEJVLUpQhVtVLUpQhVtSlKEJS1KUISlKU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BUUEhQVFBUWFx8YFhUVFxYXFhYUFRgcFxkZFhgYHCYfFyIkHRQZIC8kIyg1LSwsFx4xNTEqNSYrLSkBCQoKDgwOGg8PGiklHyUsKiktMSw0LTIpLywqKSwpLCw1NiwpKSwvKSwyNiksLDQqMCksKSwpLCwsLC8pLCwsLP/AABEIAHQAgAMBIgACEQEDEQH/xAAbAAEAAQUBAAAAAAAAAAAAAAAABgEDBAUHAv/EADcQAAIBAgQEBQIGAQIHAAAAAAECAwARBBIhMQUGE1EiQWFxgQcyI0KRobHwFGKyFjNScoKSwf/EABoBAAIDAQEAAAAAAAAAAAAAAAAEAQMFAgb/xAAxEQABAwIDBgQFBQEAAAAAAAABAAIDBBESITETQVFhcZEFIoHwMrHB0eEVJDOh8RT/2gAMAwEAAhEDEQA/AO30pSpUJSlKEJShrScycTmRVTDxlpHP3kEpGBuzW39BQuHvDBiK3VM1cd4hxfHwyDqSzBmUNaxAAOtrWtp522rSHGvZwGKq+rqpIU+ZuL2/WhZD/FmtNsBXe847ivQNcEu0rIrNpoq5jZFBOX2Ud/KplwjjrcN/DnlEumsKEu8TX0s32gEeRIqVZF4mHnzNsOK6VSonw36k4aVwrB4iTYGQDL8kE2+e9StWuL1C0Y5mSi7DdVpSlCtSlKUISlKUISlKxeI48QxtIwZgu4RSx+AKFBIAuVreaePLBDo4RnORXsWCMQTdgNbWB+bVyjE4rXqLiJHkO5ZWUkG97G5uNRp6mrHGcYJsRLIAAHckWXL4bm1x3tb1uTWHepXkqysMz7DQLMwvFpY75XNiLFG8SEeqNcVdj40RJG4jjUxggBVyq2a/3DUHVh+la+9AaEkJXjetliuYZpFKuUIIsfw0BOt7kgXvfxe+ta0n+/zVKXoXLnucczdZkOKRVA6QY2IYszWNzcEBbFSBpvXS+TOZw6RwNE0Zy/hklmVwm4udQRpofIjWuUVueCc0z4aQMHZ1GhjZjlI9vK3lQnqKq2MgJOS7bStXwDj8eLjzx6WNipIzDtcA6XraVC9a1weMTdEpSlC6SlKUISo/zszHCtHHkLyeFVcqL+ZC5tCbDzqQVCPqhH+FCfLORb1K3H+01bDHtHhvFKVr8EDnclAv+HcTmy/48t/+xrfra3ztV1uV5rXTJKw+9I2Duh7ED7v/ABvVhsW9rZ3I7Fmt+l6YSF2dVjBLk2UL93xbatL9OsDdy8eHxkgBp9+i9w8uYht4mQDd5QY1UdyWt+gr1iOW5xqiGZDs8P4ikeuXVfkVMuH/AE7kkAOKmbvkDFiPdm0B9hW8wvImGTbq379V1/2EUi5kTcsVz0WnH4a9wzbbqc+1lzKHlma13CwA6KZjkzN5AA6/NretW5OW8SpsYJD6qpZT7Mtwf1rovE/p1E9zHJIrd2JkHsc2v71C+LcJxOEOVy4S9lZGbIfax8Pt/NWxQRy5NfnzVM9I6DN7DbiD+FiDlea1vB1LX6Gderl75dh7XvVlOXcSTboSg+d0Kge7NYD5NWP789/erj4p2FmdyOxYkfoaaPhvByREkR1B9+i6zyVg+ng41zBjrcq2Zb31AO39Nb6o/wAiLbAReua3tmNSCsqRuFxC9pS/ws6BKUpXCYSlKUISo3z/AIDq4NiBcxkP8DQ/sTUkrzJGGBBFwRYg7EHyNdxvwODuCqmiEsbmHeFwYV0/kLgKxQCZh+JKL3/6UOwHvvUI45y80GK6I+12AjY+asbC/sTY11fhsYSJEF7IoS5BW+QZb6+29a1fPijaG6Fee8KpsMzi8Zt+ayxVaxnxqiNpAcyqCTk8ROXcC2502rCbFmeMPhpgCL6FQQT2cGzLY9rGsfCV6MvA0W1NWcVhVkQo6hlOhB2NQPiPPmLhYxyRRpIBfctodiLG371G8RzNiXkEjSsGXVbaKPZRoR7709HQSHO4WVN4rC3y2J4jRbTmPkiWFi0KmSLcW1ZR2I3I9f1qMBCTYA3va3nfa1dt4XxBZoUkUghlBPofMeljeorhOApNxSSZQOlGQdNmmsLgd7bn1tTMNa4AiTck6nw1rnNdCfiOn93Uq4NgujBHHp4EANtr21/e9ZtUFVrIJuSV6JrQ1oA0SlKVC6SlKUISlKpeoQtbxvgaYmPK2jA3Rx9yMNiKgHOOMxYCRYgAKpuHQELIbWzEg6G19K6iatYnCJIpV1DKdwwuD8GmYJ9m4FwuEjVUm3acJsTw39VyTlvmmTCGwGeMm5Qm1j3U+RrJ49zQszLJAjwS/mdXsWFjoQtr77n2qT8S+m0L3MTtEex8a/vqP1rTS/TKcfbLEffMv/w1qNmpnu2hyKw301dGzZDNvv1CiMszMxZiWY7km5PufOvFTPD/AEwmP3zRr7Bm/m1SDhf0+w8Ru95m/wBdsv8A6jQ/NWuroWDLPoqI/C6iQ+YW6qG8scszYg6M8cP5mBIzeii+vv5V1LA4FIY1jjGVVFgBV1UAFhoK9isaeodMbnIL0lJSMp22vcpSlKXTqUpShCUpVAaEKtaLm3jzYSEOihmZsq32BsTc/AreA1qeYMJJIgEaxyDNd4pLWkW2wYjwm+xruK2MX0VNRi2bsBz3b1ruB8wPK6DrQyqykyADpvEwF/tLEsDr5VtIeZ8M7BVmQk3AsdyN7HY1F8HyhJ/k9ZIlwyopyqZOpeQqQDpfS5F/bzrCXlbGEwsyZ2jkzG8ynMAysMqk5UHhO3mToNKcMULifMB25+nZZrZ6ljQMBOfPTL17qarzLhirMJkypoxvotzYX7ag16xXMOHjbK8qKbA2J1AOxPb5qOrytKuMky2/xpmDyajdWz5bHXU3HazHtWNiuUJhiJiF6sUxzG0oj/NmAckEkC/5ewqoRRE/FuurjUVAHwZ3tv79FNpMUqoXLAIBmzeVt71Esfz2Ww0kkGVWSQLZxmLRk2DW0tckaelSjC4bLCqEKCEC2W+UWFtL6296gsPLGLGCkw/RF2kDhuomuXKLWv2W9/WiBsZPm4jspq3zCwZfMG9s89ylnA+Y450ReohlKBmUG1ja5sO171fh5jw7PkWZCxNgAdyNwDsTrUTh5VxHXRimVf8AH6TMHXwkx5CbA3OvavXBeUpkeMSxqwifMjmQdMAkElY1GYtppmNhpXToYsyHe81XHUVHlBZ1Jup7SqA0vSS1VWlUBqtSheW2rmmE49LhcWzSPI8JMqhWd20RmUWzE63QD5rpjbVooOUY7DqkylZGlUkBbM5zN9uhFxfWmIJGMvjFwUjVwySYTGbEKNcrcRmGJxBneSQxIWKZzlzZhcKrEL5kD4rdcP52EkwiaOzFSy5JEkuQCcptYKdO9ByIuaYmZz1gQ2ijds1xb1HzXnB8idN43E75olyr4EtbXyt/qNXyPgeSTwHySscdVGA1ulzfMcfsrK/UJSiyGBxGZOmXzKbG2YabnTU+3nWTxfnMQOymK6oQCeogY31uqakj3tVk/T1eh0es+XqdT7Vvmy5N/a9VxP0/R2lPWcCUgsMqk3BvudbXO3t2qP21/wDeX5U3rsPbhzv9FbxnNcpxcCRRko6Z8uZAZFdbrv8AZax8694vn+NWbLGXjRgrSZlGpuPAp+8eE+YrJPJ3jhkEzh4kCA5V1AuASCLXsbV4j5HRZWeOQpn1IyIzKdf+WzAlNzXN4N/BThqxex38tLe7rzxDnlI3ZUjZ+mLuSypa5AsoP3HXbT+a3uC4mkiIwNs6ggHQ+IXF/X+itNNySnXMqOULbhkSTXTxLnHha4ves4curmUl2NiCc2pYgAan1yjy9rVU/Y2GFMRf9IccYHs69lY5z4w+HwxeP7iQoPa/n76aX86xeH8BZsPE6zyiZgrmQu7A3sSpjLZSLG3pW94nwtMRE0cgup7aEHcEdrVqMNyo6oIjiZDCNkAVWtvlLjW3tapY9oZYGxRLE90pcRcWsOS0GB422HxeNdupIseylybDqAC2c6WzfvW6h5vWSSCLpsOumYMHFlBB2tr+U66VV+R1LYgmV/xwQ2i6XYMLaeVhVMJyQEkhkM7sYRZRlUDKL6d/zHzq97oHZnX8fdKsjqmZDS54cfso7yvzM8EDvIjyoZRmcvcqWUeTanb08q6LhcQJEV11VgGB9GFx/NRgcgLlaMSuIWcOYwFvcbANuB++m9SeCAIiqosqgADsALCqal8b3YmJiijmjbhk0+qu0pSlloJSlKEJSlKEJVLUpQhVtVLUpQhVtSlKEJS1KUISlKUI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81729" y="2340864"/>
            <a:ext cx="3995927" cy="3520440"/>
            <a:chOff x="1892201" y="57150"/>
            <a:chExt cx="6582072" cy="425678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201" y="57150"/>
              <a:ext cx="6582072" cy="4256782"/>
            </a:xfrm>
            <a:prstGeom prst="rect">
              <a:avLst/>
            </a:prstGeom>
            <a:noFill/>
            <a:ln>
              <a:noFill/>
            </a:ln>
            <a:effectLst>
              <a:outerShdw blurRad="241300" dist="2032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150" y="417910"/>
              <a:ext cx="2577156" cy="3408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7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1439"/>
            <a:ext cx="8778240" cy="122529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New Voluntary, Community-Based Solar </a:t>
            </a:r>
          </a:p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Partnership Pilot Program</a:t>
            </a:r>
          </a:p>
          <a:p>
            <a:pPr algn="ctr">
              <a:lnSpc>
                <a:spcPct val="85000"/>
              </a:lnSpc>
              <a:spcAft>
                <a:spcPts val="300"/>
              </a:spcAft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charset="0"/>
              <a:sym typeface="HelveticaNeueLT Std Hvy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612774" y="1316736"/>
            <a:ext cx="7324217" cy="52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Key Program Highlights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	-- Solar power creation without cost-shifting or subsidizing 	others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	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--  Program costs supported by 80 percent of voluntary 	contributions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	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-- Marketing and administrative costs capped at 20 percent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	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--Impacts to those who don’t participate are ZERO over the 	three-year pilot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Three-year pilot period determines customer interest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At minimum, 7,800 participants and 350 kW solar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   built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At maximum, 13,500 participants and 2,400kW solar built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Foundation contributions based on maximum participation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HelveticaNeueLT Std Hvy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Based on pilot success, FPL will recommend continuation 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HelveticaNeueLT Std Hvy" charset="0"/>
              </a:rPr>
              <a:t>    termination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</p:txBody>
      </p:sp>
      <p:sp>
        <p:nvSpPr>
          <p:cNvPr id="2" name="AutoShape 4" descr="data:image/jpeg;base64,/9j/4AAQSkZJRgABAQAAAQABAAD/2wCEAAkGBhQSEBUUEhQVFBUWFx8YFhUVFxYXFhYUFRgcFxkZFhgYHCYfFyIkHRQZIC8kIyg1LSwsFx4xNTEqNSYrLSkBCQoKDgwOGg8PGiklHyUsKiktMSw0LTIpLywqKSwpLCw1NiwpKSwvKSwyNiksLDQqMCksKSwpLCwsLC8pLCwsLP/AABEIAHQAgAMBIgACEQEDEQH/xAAbAAEAAQUBAAAAAAAAAAAAAAAABgEDBAUHAv/EADcQAAIBAgQEBQIGAQIHAAAAAAECAwARBBIhMQUGE1EiQWFxgQcyI0KRobHwFGKyFjNScoKSwf/EABoBAAIDAQEAAAAAAAAAAAAAAAAEAQMFAgb/xAAxEQABAwIDBgQFBQEAAAAAAAABAAIDBBESITETQVFhcZEFIoHwMrHB0eEVJDOh8RT/2gAMAwEAAhEDEQA/AO30pSpUJSlKEJShrScycTmRVTDxlpHP3kEpGBuzW39BQuHvDBiK3VM1cd4hxfHwyDqSzBmUNaxAAOtrWtp522rSHGvZwGKq+rqpIU+ZuL2/WhZD/FmtNsBXe847ivQNcEu0rIrNpoq5jZFBOX2Ud/KplwjjrcN/DnlEumsKEu8TX0s32gEeRIqVZF4mHnzNsOK6VSonw36k4aVwrB4iTYGQDL8kE2+e9StWuL1C0Y5mSi7DdVpSlCtSlKUISlKUISlKxeI48QxtIwZgu4RSx+AKFBIAuVreaePLBDo4RnORXsWCMQTdgNbWB+bVyjE4rXqLiJHkO5ZWUkG97G5uNRp6mrHGcYJsRLIAAHckWXL4bm1x3tb1uTWHepXkqysMz7DQLMwvFpY75XNiLFG8SEeqNcVdj40RJG4jjUxggBVyq2a/3DUHVh+la+9AaEkJXjetliuYZpFKuUIIsfw0BOt7kgXvfxe+ta0n+/zVKXoXLnucczdZkOKRVA6QY2IYszWNzcEBbFSBpvXS+TOZw6RwNE0Zy/hklmVwm4udQRpofIjWuUVueCc0z4aQMHZ1GhjZjlI9vK3lQnqKq2MgJOS7bStXwDj8eLjzx6WNipIzDtcA6XraVC9a1weMTdEpSlC6SlKUISo/zszHCtHHkLyeFVcqL+ZC5tCbDzqQVCPqhH+FCfLORb1K3H+01bDHtHhvFKVr8EDnclAv+HcTmy/48t/+xrfra3ztV1uV5rXTJKw+9I2Duh7ED7v/ABvVhsW9rZ3I7Fmt+l6YSF2dVjBLk2UL93xbatL9OsDdy8eHxkgBp9+i9w8uYht4mQDd5QY1UdyWt+gr1iOW5xqiGZDs8P4ikeuXVfkVMuH/AE7kkAOKmbvkDFiPdm0B9hW8wvImGTbq379V1/2EUi5kTcsVz0WnH4a9wzbbqc+1lzKHlma13CwA6KZjkzN5AA6/NretW5OW8SpsYJD6qpZT7Mtwf1rovE/p1E9zHJIrd2JkHsc2v71C+LcJxOEOVy4S9lZGbIfax8Pt/NWxQRy5NfnzVM9I6DN7DbiD+FiDlea1vB1LX6Gderl75dh7XvVlOXcSTboSg+d0Kge7NYD5NWP789/erj4p2FmdyOxYkfoaaPhvByREkR1B9+i6zyVg+ng41zBjrcq2Zb31AO39Nb6o/wAiLbAReua3tmNSCsqRuFxC9pS/ws6BKUpXCYSlKUISo3z/AIDq4NiBcxkP8DQ/sTUkrzJGGBBFwRYg7EHyNdxvwODuCqmiEsbmHeFwYV0/kLgKxQCZh+JKL3/6UOwHvvUI45y80GK6I+12AjY+asbC/sTY11fhsYSJEF7IoS5BW+QZb6+29a1fPijaG6Fee8KpsMzi8Zt+ayxVaxnxqiNpAcyqCTk8ROXcC2502rCbFmeMPhpgCL6FQQT2cGzLY9rGsfCV6MvA0W1NWcVhVkQo6hlOhB2NQPiPPmLhYxyRRpIBfctodiLG371G8RzNiXkEjSsGXVbaKPZRoR7709HQSHO4WVN4rC3y2J4jRbTmPkiWFi0KmSLcW1ZR2I3I9f1qMBCTYA3va3nfa1dt4XxBZoUkUghlBPofMeljeorhOApNxSSZQOlGQdNmmsLgd7bn1tTMNa4AiTck6nw1rnNdCfiOn93Uq4NgujBHHp4EANtr21/e9ZtUFVrIJuSV6JrQ1oA0SlKVC6SlKUISlKpeoQtbxvgaYmPK2jA3Rx9yMNiKgHOOMxYCRYgAKpuHQELIbWzEg6G19K6iatYnCJIpV1DKdwwuD8GmYJ9m4FwuEjVUm3acJsTw39VyTlvmmTCGwGeMm5Qm1j3U+RrJ49zQszLJAjwS/mdXsWFjoQtr77n2qT8S+m0L3MTtEex8a/vqP1rTS/TKcfbLEffMv/w1qNmpnu2hyKw301dGzZDNvv1CiMszMxZiWY7km5PufOvFTPD/AEwmP3zRr7Bm/m1SDhf0+w8Ru95m/wBdsv8A6jQ/NWuroWDLPoqI/C6iQ+YW6qG8scszYg6M8cP5mBIzeii+vv5V1LA4FIY1jjGVVFgBV1UAFhoK9isaeodMbnIL0lJSMp22vcpSlKXTqUpShCUpVAaEKtaLm3jzYSEOihmZsq32BsTc/AreA1qeYMJJIgEaxyDNd4pLWkW2wYjwm+xruK2MX0VNRi2bsBz3b1ruB8wPK6DrQyqykyADpvEwF/tLEsDr5VtIeZ8M7BVmQk3AsdyN7HY1F8HyhJ/k9ZIlwyopyqZOpeQqQDpfS5F/bzrCXlbGEwsyZ2jkzG8ynMAysMqk5UHhO3mToNKcMULifMB25+nZZrZ6ljQMBOfPTL17qarzLhirMJkypoxvotzYX7ag16xXMOHjbK8qKbA2J1AOxPb5qOrytKuMky2/xpmDyajdWz5bHXU3HazHtWNiuUJhiJiF6sUxzG0oj/NmAckEkC/5ewqoRRE/FuurjUVAHwZ3tv79FNpMUqoXLAIBmzeVt71Esfz2Ww0kkGVWSQLZxmLRk2DW0tckaelSjC4bLCqEKCEC2W+UWFtL6296gsPLGLGCkw/RF2kDhuomuXKLWv2W9/WiBsZPm4jspq3zCwZfMG9s89ylnA+Y450ReohlKBmUG1ja5sO171fh5jw7PkWZCxNgAdyNwDsTrUTh5VxHXRimVf8AH6TMHXwkx5CbA3OvavXBeUpkeMSxqwifMjmQdMAkElY1GYtppmNhpXToYsyHe81XHUVHlBZ1Jup7SqA0vSS1VWlUBqtSheW2rmmE49LhcWzSPI8JMqhWd20RmUWzE63QD5rpjbVooOUY7DqkylZGlUkBbM5zN9uhFxfWmIJGMvjFwUjVwySYTGbEKNcrcRmGJxBneSQxIWKZzlzZhcKrEL5kD4rdcP52EkwiaOzFSy5JEkuQCcptYKdO9ByIuaYmZz1gQ2ijds1xb1HzXnB8idN43E75olyr4EtbXyt/qNXyPgeSTwHySscdVGA1ulzfMcfsrK/UJSiyGBxGZOmXzKbG2YabnTU+3nWTxfnMQOymK6oQCeogY31uqakj3tVk/T1eh0es+XqdT7Vvmy5N/a9VxP0/R2lPWcCUgsMqk3BvudbXO3t2qP21/wDeX5U3rsPbhzv9FbxnNcpxcCRRko6Z8uZAZFdbrv8AZax8694vn+NWbLGXjRgrSZlGpuPAp+8eE+YrJPJ3jhkEzh4kCA5V1AuASCLXsbV4j5HRZWeOQpn1IyIzKdf+WzAlNzXN4N/BThqxex38tLe7rzxDnlI3ZUjZ+mLuSypa5AsoP3HXbT+a3uC4mkiIwNs6ggHQ+IXF/X+itNNySnXMqOULbhkSTXTxLnHha4ves4curmUl2NiCc2pYgAan1yjy9rVU/Y2GFMRf9IccYHs69lY5z4w+HwxeP7iQoPa/n76aX86xeH8BZsPE6zyiZgrmQu7A3sSpjLZSLG3pW94nwtMRE0cgup7aEHcEdrVqMNyo6oIjiZDCNkAVWtvlLjW3tapY9oZYGxRLE90pcRcWsOS0GB422HxeNdupIseylybDqAC2c6WzfvW6h5vWSSCLpsOumYMHFlBB2tr+U66VV+R1LYgmV/xwQ2i6XYMLaeVhVMJyQEkhkM7sYRZRlUDKL6d/zHzq97oHZnX8fdKsjqmZDS54cfso7yvzM8EDvIjyoZRmcvcqWUeTanb08q6LhcQJEV11VgGB9GFx/NRgcgLlaMSuIWcOYwFvcbANuB++m9SeCAIiqosqgADsALCqal8b3YmJiijmjbhk0+qu0pSlloJSlKEJSlKEJVLUpQhVtVLUpQhVtSlKEJS1KUISlKU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BUUEhQVFBUWFx8YFhUVFxYXFhYUFRgcFxkZFhgYHCYfFyIkHRQZIC8kIyg1LSwsFx4xNTEqNSYrLSkBCQoKDgwOGg8PGiklHyUsKiktMSw0LTIpLywqKSwpLCw1NiwpKSwvKSwyNiksLDQqMCksKSwpLCwsLC8pLCwsLP/AABEIAHQAgAMBIgACEQEDEQH/xAAbAAEAAQUBAAAAAAAAAAAAAAAABgEDBAUHAv/EADcQAAIBAgQEBQIGAQIHAAAAAAECAwARBBIhMQUGE1EiQWFxgQcyI0KRobHwFGKyFjNScoKSwf/EABoBAAIDAQEAAAAAAAAAAAAAAAAEAQMFAgb/xAAxEQABAwIDBgQFBQEAAAAAAAABAAIDBBESITETQVFhcZEFIoHwMrHB0eEVJDOh8RT/2gAMAwEAAhEDEQA/AO30pSpUJSlKEJShrScycTmRVTDxlpHP3kEpGBuzW39BQuHvDBiK3VM1cd4hxfHwyDqSzBmUNaxAAOtrWtp522rSHGvZwGKq+rqpIU+ZuL2/WhZD/FmtNsBXe847ivQNcEu0rIrNpoq5jZFBOX2Ud/KplwjjrcN/DnlEumsKEu8TX0s32gEeRIqVZF4mHnzNsOK6VSonw36k4aVwrB4iTYGQDL8kE2+e9StWuL1C0Y5mSi7DdVpSlCtSlKUISlKUISlKxeI48QxtIwZgu4RSx+AKFBIAuVreaePLBDo4RnORXsWCMQTdgNbWB+bVyjE4rXqLiJHkO5ZWUkG97G5uNRp6mrHGcYJsRLIAAHckWXL4bm1x3tb1uTWHepXkqysMz7DQLMwvFpY75XNiLFG8SEeqNcVdj40RJG4jjUxggBVyq2a/3DUHVh+la+9AaEkJXjetliuYZpFKuUIIsfw0BOt7kgXvfxe+ta0n+/zVKXoXLnucczdZkOKRVA6QY2IYszWNzcEBbFSBpvXS+TOZw6RwNE0Zy/hklmVwm4udQRpofIjWuUVueCc0z4aQMHZ1GhjZjlI9vK3lQnqKq2MgJOS7bStXwDj8eLjzx6WNipIzDtcA6XraVC9a1weMTdEpSlC6SlKUISo/zszHCtHHkLyeFVcqL+ZC5tCbDzqQVCPqhH+FCfLORb1K3H+01bDHtHhvFKVr8EDnclAv+HcTmy/48t/+xrfra3ztV1uV5rXTJKw+9I2Duh7ED7v/ABvVhsW9rZ3I7Fmt+l6YSF2dVjBLk2UL93xbatL9OsDdy8eHxkgBp9+i9w8uYht4mQDd5QY1UdyWt+gr1iOW5xqiGZDs8P4ikeuXVfkVMuH/AE7kkAOKmbvkDFiPdm0B9hW8wvImGTbq379V1/2EUi5kTcsVz0WnH4a9wzbbqc+1lzKHlma13CwA6KZjkzN5AA6/NretW5OW8SpsYJD6qpZT7Mtwf1rovE/p1E9zHJIrd2JkHsc2v71C+LcJxOEOVy4S9lZGbIfax8Pt/NWxQRy5NfnzVM9I6DN7DbiD+FiDlea1vB1LX6Gderl75dh7XvVlOXcSTboSg+d0Kge7NYD5NWP789/erj4p2FmdyOxYkfoaaPhvByREkR1B9+i6zyVg+ng41zBjrcq2Zb31AO39Nb6o/wAiLbAReua3tmNSCsqRuFxC9pS/ws6BKUpXCYSlKUISo3z/AIDq4NiBcxkP8DQ/sTUkrzJGGBBFwRYg7EHyNdxvwODuCqmiEsbmHeFwYV0/kLgKxQCZh+JKL3/6UOwHvvUI45y80GK6I+12AjY+asbC/sTY11fhsYSJEF7IoS5BW+QZb6+29a1fPijaG6Fee8KpsMzi8Zt+ayxVaxnxqiNpAcyqCTk8ROXcC2502rCbFmeMPhpgCL6FQQT2cGzLY9rGsfCV6MvA0W1NWcVhVkQo6hlOhB2NQPiPPmLhYxyRRpIBfctodiLG371G8RzNiXkEjSsGXVbaKPZRoR7709HQSHO4WVN4rC3y2J4jRbTmPkiWFi0KmSLcW1ZR2I3I9f1qMBCTYA3va3nfa1dt4XxBZoUkUghlBPofMeljeorhOApNxSSZQOlGQdNmmsLgd7bn1tTMNa4AiTck6nw1rnNdCfiOn93Uq4NgujBHHp4EANtr21/e9ZtUFVrIJuSV6JrQ1oA0SlKVC6SlKUISlKpeoQtbxvgaYmPK2jA3Rx9yMNiKgHOOMxYCRYgAKpuHQELIbWzEg6G19K6iatYnCJIpV1DKdwwuD8GmYJ9m4FwuEjVUm3acJsTw39VyTlvmmTCGwGeMm5Qm1j3U+RrJ49zQszLJAjwS/mdXsWFjoQtr77n2qT8S+m0L3MTtEex8a/vqP1rTS/TKcfbLEffMv/w1qNmpnu2hyKw301dGzZDNvv1CiMszMxZiWY7km5PufOvFTPD/AEwmP3zRr7Bm/m1SDhf0+w8Ru95m/wBdsv8A6jQ/NWuroWDLPoqI/C6iQ+YW6qG8scszYg6M8cP5mBIzeii+vv5V1LA4FIY1jjGVVFgBV1UAFhoK9isaeodMbnIL0lJSMp22vcpSlKXTqUpShCUpVAaEKtaLm3jzYSEOihmZsq32BsTc/AreA1qeYMJJIgEaxyDNd4pLWkW2wYjwm+xruK2MX0VNRi2bsBz3b1ruB8wPK6DrQyqykyADpvEwF/tLEsDr5VtIeZ8M7BVmQk3AsdyN7HY1F8HyhJ/k9ZIlwyopyqZOpeQqQDpfS5F/bzrCXlbGEwsyZ2jkzG8ynMAysMqk5UHhO3mToNKcMULifMB25+nZZrZ6ljQMBOfPTL17qarzLhirMJkypoxvotzYX7ag16xXMOHjbK8qKbA2J1AOxPb5qOrytKuMky2/xpmDyajdWz5bHXU3HazHtWNiuUJhiJiF6sUxzG0oj/NmAckEkC/5ewqoRRE/FuurjUVAHwZ3tv79FNpMUqoXLAIBmzeVt71Esfz2Ww0kkGVWSQLZxmLRk2DW0tckaelSjC4bLCqEKCEC2W+UWFtL6296gsPLGLGCkw/RF2kDhuomuXKLWv2W9/WiBsZPm4jspq3zCwZfMG9s89ylnA+Y450ReohlKBmUG1ja5sO171fh5jw7PkWZCxNgAdyNwDsTrUTh5VxHXRimVf8AH6TMHXwkx5CbA3OvavXBeUpkeMSxqwifMjmQdMAkElY1GYtppmNhpXToYsyHe81XHUVHlBZ1Jup7SqA0vSS1VWlUBqtSheW2rmmE49LhcWzSPI8JMqhWd20RmUWzE63QD5rpjbVooOUY7DqkylZGlUkBbM5zN9uhFxfWmIJGMvjFwUjVwySYTGbEKNcrcRmGJxBneSQxIWKZzlzZhcKrEL5kD4rdcP52EkwiaOzFSy5JEkuQCcptYKdO9ByIuaYmZz1gQ2ijds1xb1HzXnB8idN43E75olyr4EtbXyt/qNXyPgeSTwHySscdVGA1ulzfMcfsrK/UJSiyGBxGZOmXzKbG2YabnTU+3nWTxfnMQOymK6oQCeogY31uqakj3tVk/T1eh0es+XqdT7Vvmy5N/a9VxP0/R2lPWcCUgsMqk3BvudbXO3t2qP21/wDeX5U3rsPbhzv9FbxnNcpxcCRRko6Z8uZAZFdbrv8AZax8694vn+NWbLGXjRgrSZlGpuPAp+8eE+YrJPJ3jhkEzh4kCA5V1AuASCLXsbV4j5HRZWeOQpn1IyIzKdf+WzAlNzXN4N/BThqxex38tLe7rzxDnlI3ZUjZ+mLuSypa5AsoP3HXbT+a3uC4mkiIwNs6ggHQ+IXF/X+itNNySnXMqOULbhkSTXTxLnHha4ves4curmUl2NiCc2pYgAan1yjy9rVU/Y2GFMRf9IccYHs69lY5z4w+HwxeP7iQoPa/n76aX86xeH8BZsPE6zyiZgrmQu7A3sSpjLZSLG3pW94nwtMRE0cgup7aEHcEdrVqMNyo6oIjiZDCNkAVWtvlLjW3tapY9oZYGxRLE90pcRcWsOS0GB422HxeNdupIseylybDqAC2c6WzfvW6h5vWSSCLpsOumYMHFlBB2tr+U66VV+R1LYgmV/xwQ2i6XYMLaeVhVMJyQEkhkM7sYRZRlUDKL6d/zHzq97oHZnX8fdKsjqmZDS54cfso7yvzM8EDvIjyoZRmcvcqWUeTanb08q6LhcQJEV11VgGB9GFx/NRgcgLlaMSuIWcOYwFvcbANuB++m9SeCAIiqosqgADsALCqal8b3YmJiijmjbhk0+qu0pSlloJSlKEJSlKEJVLUpQhVtVLUpQhVtSlKEJS1KUISlKUI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eg;base64,/9j/4AAQSkZJRgABAQAAAQABAAD/2wCEAAkGBxQQEhIUEhIWFhQUGBgWFhgXFxYZHBkYGRcWGBcUGhYaHSgiGh0lHBQVITEhJSkrLi4uGh8zRDMsNygtLisBCgoKDg0OGhAQGywkICQtLiwsLCwsLCwsLCwsLCwsLCwsLCwsLCwsLCwsLCwsLCwsLCwsLCwsLCwsLCwsLCwsLP/AABEIANAA8gMBEQACEQEDEQH/xAAbAAEAAgMBAQAAAAAAAAAAAAAABQYDBAcCAf/EAEoQAAEDAgMEBQkECQIDCQEAAAEAAgMEEQUSIQYxQVETImFxgQcyM1JykaGxshQjQmIWNENTc4KSwcKD8CSi0SU1VFV0hJPD8RX/xAAaAQEAAwEBAQAAAAAAAAAAAAAAAQIDBAUG/8QANBEAAgECBAQEBgICAQUAAAAAAAECAxEEEiExBTJBURMicYFhkbHB0fAzoRThNCM1UlOC/9oADAMBAAIRAxEAPwDuKAIAgCAIAgCAIAgILFsZmjqGwQwNkcY+kOaQMuMxGVtwbkWv4hUcneyLJK12V/aSszvikkZLDJHoYnvcxko32ZPG7KHjhqLqsmWiibw2udLHnpJRKBo6KckOafV6Qag7/ODr81ZO60KtdzJ+kZZ+sUs8XMhvSs/qjv8AJM3dDL2PcO1lG7dUMHtXZ9QCnPHuMrJGmxGKT0csb/Ze0/IqU0yLM2lJAQBAEAQBAEAQBAEAQBAEAQBAEAQBAEAQBAEAQBAaeLTyRxPdDH0kjRdrL2vrr36XNuNlDvbQlFLGITYi0NdHTl7SSGtlfFNG4cRmBIOnaFldyL2SLFgEFVlfHWBj2W6pJDnH8r7ANcO3Qq8b9Srt0JGjwmCE5ooY2O3Xa0A25XHBWUUtiG2zdUkGGelZJ57Gu9poPzUWBF1OylHJ51Mz+UFn0kKMkexbMzC3ZRjPQz1EPINlJb/S66jJ2GbuejS10XmVEU49WWPIbcs8el+8JaS6i6NT9MRC7JWU8kDufnsPaHDf4AqM9tycnYsFDXxztzRPa9vNp3dhHA9hV009irVjZUkBAEAQBAEAQBAEAQBAEAQBAEAQBAEAQBAamKucInlkjI3AXD5BdreZOo9/zUPYlFH2dh+01WecOqnxuBEzHWiYRq3qlrbkHXS+8aLKOr11LvRaHQ1sZhAEAQBAEBr1cLnDqSFjudmuHi0jd3Ed6hklcxTGZafqV1MySB2nSxi7e50br2Pj3XVHJrmRZK+xC4rQspWNrsPlswkBzbktIJtax136Fp3dllVq3miWTvoy47O4y2shEjdDue31XDeO0a3B5FaRldGclZkorEBAEAQBAEAQBAEAQBAEAQBAEAQBAEAQHmRgcCHAEHQgi4I5EIDmVBXxDEW/cOp2XDGsZeMlxIyOlFxprew03b9b4JrMateU6etzIIAgCAIAgCA0MYqoGRuFQ5gY4EEOO8cQBvJ7lDa6kq/Q5XguFVFYDFCT0AeXEu0YHWAuebsttB8N654pvRGraWp0jZnZ1lC1wa9z3PtnJ0Gl7Wbw3nmt4xymcpXJtWKhAEAQBAEAQBAEAQBAEAQBAEAQBAEAQBAVTbXZn7SDLH6VjT1QG/ebt7t9wBos5wvqXjKxrbIbWsLWQTuc2Vtxnebh1rnVxOh4a8vBRCfRiUeqLkx4cLggg8Qbj3rUoekAQBAEBDbS7QMomNJBfI82YwbyeZ5DUe8KspZS0Y3KPh+DzYjWSGqOXIGukA3tB1ZCPV08RrxWSi5S1LtpLQ6ZS07YmtZG0Na0WAG4LdKxkZUAQBAEAQBAEAQBAEAQBAEAQBAEAQBAEAQBAEBzvygYHBFaVhLXyGwjaNHuuS5/Zv4dnNY1IpamkGyW2IwWqpL9I5nRPbmyXJcx+nC1hpcGx4BWhFoibTLctCgQBAeXvDQSTYAXJ5AbygILCsKMkzqucdd2kLD+yjHm6cHm9zyuQqJa3ZZvSyIPye1Waprg7znuz+577/UFWm9WWmtEXtamYQBAEAQBAEAQBAEAQBAEAQBAEAQBAEAQBAEAQFMweL/+hWyVTtYYD0cA4Fw1z/HN4t5LJeaVy70Vi5rUoEAQBAfHC+9AfUBzZ3/Z+K3OkcxJv+WU6+AePcFhyzNd4nSVuZBAEAQBAEAQBAEAQBAEAQBAEAQBAEAQBAEAQENthXdBRzPBs4tyN73nLfwuT4Ks3aJaKuzNs1QinpYY7ahoLvad1nfElIqyIk7sk1YgIAgCAID4TbUoDmO3eKNrJ4ooBnyXaHD8bnEDK08WjKNed+WuE3mdkawVlqTFDR4rTtBD45QP2bnXPdmIH1KyU0VbiyZwPaZlQ4xSNMM43xv4+yePz8NVaM76EONieVypFVm0VPE4sz55B+CNrpHdxDAbeKq5JEqLMTcXnk9FRSAc5nNiH9IzO+CZn0RNl3NXFsZlpWtdO+BmY2DWslkJI363b7yFDk1uEr7EdD5QogQHsJHrMv7y1wFvAlV8VE5GT9NtJSyAFs7PG7T7nWV1JFcrNtuKQndNGf52/wDVTdCzM0dQx3mvae4gqbkGVAEAQBAEAQBAEAQHy6A+oAgKp5SmE0em4SMJ7tR8yFnU5S8NydwWtbPBFI06OaL9htZze8G4V4u6KtWZvKSAgK3tDtVHC20L2yTZhaNt3XF+sCW+abX8baFUlNLYso33NZm39Pl67JWv4sygm/YbgfJR4iJyM9N2jqqjSmonAHc+Y5R320v4Epmb2Qypbs2Itn5Z9a6cyD9zH1Iu42sX+KnK3zEZktj7R4FesNQ9oYyNojgYLaAAgvIGgHWdYdvBFHzXF9LFiVypCbTbPtq2XHUnZrHINCCNQ0ka2v7t/fSUbloysVl2OT1XQUTiYpnPdHUO3HKwX6va4X3cRyKpmb8payWpdsMw6OmYGRMDWjlvPaTxPaVqklsUbuaku0Ebb5o5xYkfq85GnEODLEeKjMhlIyq23pB1XCRx9Uxn5Osquoi2RkTCKV7rw4XUkk3uQ5gBPJ2ezfBV06InXuenYHWmTNG18cdvRPq5Tr7TDccNLlMsr/7F0StPhdV+LKP/AHlYfgR/dWSl+tkXRsnBpHed0XiZpPqeFOUi58/Rw8JujPOFpj/yKZRmJTDqN0Qs6eSXl0mTTuLWgnxurJWIbNxSQEAQBAEB5kJ4AHvNv7FAa755G/sS72HtP15VBJH180cg++pptNxEZc4dzoSXDwKh26olELNiLoPQ1jrepVwTaf6mQO991S9tn8ybfA8t26LPSMifbeYZT8GPaD8U8TuMh7n2xo6qN8UjZWh4sQWXPYRlJ1BsfBM8WrDK0VPAsekw+V7R14yes0hzbgbntDrZSRzCzjLKy7jcup2sNQ5sVHHmkcCSZrsazvG9x7vitc99EUy23H6PPqHWrKx0htcwxdRgB3ZgNSN9ibFMt92M1tkTuHYVDTi0MTWcyBqe9x1PiVdRS2Kttn2trWxua3KXyOuWsblzWG93WIAaOZIFyBvKNhIz0sxe0Escw69V2W41/KSPiiIMqkBAEAQFd2m2ZFSWzROEdQyxa7g62oDrcuB+apKF9UWjKxnZjMwsH0U+bjk6Jzb9ji8ad6nM+wsu5u0tZI86074xze6P5Mc4qUyLGero45mlsjGvaeDgD80aTIuRmyzrMmiuSIJpIm3JJyAhzRc77BwHgoj2LSJpWKhAEAQBAEAQBAEAQGrV0Qk3ve32HZfiFDRNyEqtnmAm9VWj2ZJHf4lVcfiycxHy4BHwqsQPhKf/AKwq5fiyc3wRoVOCNH7TEXDsjcfmFGX1Jv6Gts5sxHWPc+8ohjdlOctzvcLEtsB1QLi+pOvBRGCZLlYudQ+KiayOnhaZZNI42gAutve93Bo4uK10joim+5r0uBtbI6qrHsfKBe9g2OID1Qd9vWdqoUerGbojw3Fpa5xZSAxw7n1DhqeYhad5/Md3Lcou5bC1tyboaKOnZlYLAakk3Ljxe5x1JPMq6SRDdyGrNps7+hom9NLxd+zZ+ZzhvA5D330VXPoiVHqySwfC+gDnPcZJpNZJDvPJoH4WDg0KUrEN3JFWIMck7Wloc4AuNmgnUm1zYcdNUBF4jtPSwXzzNJH4Wdc9xDd3jZVc0iyi2Qv6edIfuKSaUf74NDlTxOyJydz3Bt7EHZZ4ZYT2i9u8aO+CnxF1GR9C0UdZHM0Pie17Txab+HYexXTTKNWM6kBAYK2rZCx0kjg1jRck/wC9/YobsErkbspA5sJkeLPne+dw5Zzdo/pDVENi0tyZVioQBAEAQBAEAQBAEAQAoDVfSE75ZO4Frfi1oUWJuRWJUbWtc4tq7NBJLalwsAL3t0w+Sq16kpnnYGLLRRHi8vcTzJe7X3AJT5RPc1KTGYYzUVc7wC6R0UQ3u6OI2DWt7XZnHhqFCkldsmz2RDVmI1mIPYWUjjTtcHZHdVslt2d5sHDsFx3qrcpdNCySXUkq3Fq6JozNpKZtrDO+504NDSb9wBUtyXZFUkViuxVsx/4mrnmb6kLAxnveR9Co3fdl0uyJKg22hp29HTUdh7epPM2aSSpVRLRIhwb3ZJwY9iNRboaRsY9aTNbvBOW/gCrZpPZFcsV1N9mGYg/0layPsjiDvi4Aq1pdyLx7Hn9Co3uz1E00zrWOZ1hbkABcDsuo8NdSc/Yk6PZulitkp47jcXDMfe65VlFLoVzMlGtA0AsFYg18QoWTsLJG3B94PMHgVDVyU7HO8VwyfDpBI1xbESAZoW2NuAkiuGH3WPO+ixacTRNMslPLXvY18E9LOw7nOa9pPg02B7NFfzdGivl6mKUYs7QGnZ2i/wDcH5J5x5T1QbLSvkbJXVBmLTdsYvkvzIsAe4NHjuRQe8mHLsWxaFAgCAIAgCAIAgCAIAgCAIAgNDHW5qaoGYNvE8XJsBdpAJJ3b1EtmStznGCbSVZENLTZAbZBcXOpJLyTuAHZw4rCM3sjVxW7PM9LJhshc4UsshPUzZ3u1PnNYCA2/M+BSziOYsWHyYrVAEuZTsPEsGbwY6599ldZ2UeVGduwbHvL6ieWV53nRt+zibdgIU+Guoz9jxjmxDbMdRhrHx/hd1g/iLl19e+4O5RKn2Cn3POE7VshPRVcH2eQaZgyzDwvYajvFx2op20Ycb7FvpqlkrQ6N7XtO4tII94WiZQyqQEAQBAEBDY1s3DV+fnB5seRrzym7Se2yrKCZZSaIKDZGppHF1HVDXeyQENd32uD32B7VTI1sy2ZPck8F2hkkqHUtRCI5mtzXabtO46crg33lWjJ3syrjpdFjVyoQBAEAQBAEAQBAEAQBAEAQGji+KxUrC+V1hwHFx5NHEqHJLclK5UWU8+LHpJyYaNurW3sXgfiJP1HQcBvKys577F9I7bmhi+I/aSKLDovuxo4tFs4H5uDL73Hzj8Ybv5YkpW1ZO7IbH/ZXdLMWuktZoaLhnM3O88N2mqvCFtWVlK5bloUCAIDWrqCOduWWNr28nC9u0Hge0KGkwnYom1OBjDmtnpJJWEvDXNzaAEOI7xdoFnX3rKUcuqNYvNoy0bHYlLU0wkmaA65AIFs7Rbr24a3Hgrwba1KSVmTiuVCAIAgCAICn7Nu+1YhV1I8xgELDwO65H9F+5wWcdZNl5aKxcFoUCAIAgCAIAgCAIAgCAIAgIHaTaeOk6jR0k7vNjbrqdxdbd3bz8VSU7FoxuQtJgpcTWYo8aaiN3msHAEf4DxuSqqPWRa/SJgnqajF3GOEGKkabOeR51uFuPsjQcTuUXc9FsNI+pb8GweKkZkibb1nHVzjzcf9gLSMUtijdyQViAgCAIAgIDbmn6Sim5tAeP5XAn4XVJrylo7nzYWo6SiiuSS27NQBbKbAC28AWF0pvyie5YFcqEAQBAfCUBX9pcaa2MwwOD6iXqMYwgkZt7zbzQBc3KpKXRForub2zuEikgZENSNXnm47z3cB2AKYxsrEN3ZJqxAQBAEAQBAEAQBAEBjnlyNLiCbC9mguJ7ABqUBp4NjMVWwujJ6ps5rtHNPJw4blCkmS1Yr+M7UPlf8AZ6AdJIdHSDVrRxIO7+Y6d5VHO+kSyj1ZrxwU+Et6Wd/TVT7nfd1zvy380c3nU69yjSGr3J1lseaLB58Se2atJZCNY4RcXHPmB2nU9gsii5asNqOiLtBC2Noaxoa1osABYAdgWpmZEAQBAEAQBAYa2ASRyMdue1zT3OBB+ahq6CKX5LZzkmZ1zZwN/wAAuNw10cTcmw4BZ0jSoXpamYQBAEB4nkaxrnPIDWglxO4AbyUBUPJzh2Vs0+UBsrrRi1uo0u1HIEm38qyprqXm+hclqUCAIAgCAIAgCAIAgNetrY4Wl8r2saOLiB4dp7FDaW4SuVnHNt2wAdHC52YXa5/3YI9YNPXI7bAdqpKpYuoXKbiBlmlD6hopRKOtII5Gtc0m+oF8xsbcNwvzWTu3roXVraE4/HYqVopsNZ0kjtDLa+Z3Meud/wCUdqvmS0iVy31ZL7ObI5HdPVnpZz1rE5g08yfxOHuHDmrRh1ZDl0RbVoUCAIAgCAIAgCAICl4BGyirZqZokd0mV8drFrWlpLi7UWtuvYm1h35R8srF3qrl0WpQIAgPhKAqmIskxOQRsJbRsP3km7piD5rObRz3X11sFm7yduhdeX1LTFGGNDWgBrQAANwA0AC0KHtAEAQBAEAQBAEAQBAUrbaa8gyPj6WMDLH0JfI7Nxa6xtu0IGhvqsp7l4kfQ7N1slpAIYCTe7gXS+0XuDnA/wAwPcoUJFnJGw/YWolP31YXDjfO/wB2Z1lPht7sjOuxZsC2chox9227zoXu1cezkB2BXjFIo5NkurEBAEAQBAEAQBAEAQFWxttRBVOngpxN0kIjvcDI5ribnm0gt003b1nK6d0i6s1Zmng227RTF9S4OlzOysjHWLQAcxG5o1OptoFCqaahw10LE/GWR0wqJQYwWB2U77kXDBzJV82l2VtrYw4hj7WQMkY0ukma0wxb3uLgCBZt9BfU7tEctCVHUw0eHT1ADq1zbfuI7hn+obkv9m+XvUJN7i6WxPNaAAALAaADh2K5U+oAgCAIAgCAIAgCAIAgFkAQBAEAQBAEAQBAEAQBAEAQAhAQlfs1C6CWKFjIjILZmtHAh1j2XG5UcFayLKTufKXAXOe2Srl6d7PMblDY2H1gwb3dpRR7jN2N3DcGgpr9DE1pOhOpNuWY3NuxWUUtiG2zfUkBAEAQBAEAQBAEAQBAEAQBAEBhpapkrQ+N7XtN7OaQQbGx1HajVisJxmrxd0ZkLBAEAQBAEAQBAQuM7U01IS2WTrj8DRmdqLi4Gg0I3kK8YOWxy18ZRo6SevY8bMbSsr+lyRuYIy0dYi5zX4Dd5vMpOGUjC4uOIvlVrE6qHWEAQBAVbGNu6Wnu1pMrxpZm4HtedPddaRpSZ59fiVGnotX8PyWSlmzsY+1szQ63K4Bt8Vmd8XdJmVCQgCAIAgCAIAgCAIAgCAICp+UTFXwwCKK+eYPuRvbGwXkPu0vyJWlKKbuzzuJVpQp5Ybv6LcivJPiN2zQE6giRvceq73EN/qV60epzcHrXjKm/Vfc6CsD2ggCAIAgCAIAgITbOFrqKpzAGzCRcbiNQferQ5kcuNinQnfsVjyR+bVd8fyeta+6PO4Nyz9joSwPbCAIAgOR+UnCYqaeMxNyiRpc5o3Zgd4HC9927RdVGTa1PmuKUIUqicFa51LC/Qw/w2fSFzPc+ip8i9DaUFwgCAIAgCAIAgCAIAgCAICr0EQrKqrkfrFG00jO24vMfeQL8lo/Kkvc4KaVatOT2XlX3OeYVM7Da8B50jeY39rDoXd1iHe5by88Tw6MnhcTZ9HZ+n7qdrBXIfVhAEAQBAEAQBAQ+1/6lVfw3fJWhzI58X/BP0ZVfJH5tV3x/J61r7o8zg3LP2OhLA9sIAgCA5j5W/S0/sO+oLoodTwOM80Pc6JhfoYf4bPpCwe57lPkXobSguEAQBAEAQBAEAQBAEAQEbtHiX2amll/EBZg5vd1WC3HUhWiruxhiavhU3L5evQ+bN4b9mpooz5wF3nm93Wcb8dSUk7u4w1LwqSj8/XqUPyq4XlljqGjSQZH+00dUnvbp/ItqMtLHjcXo2kqi66P9/di3bCYp9po4yTd8f3bu9trHxaWn3rKpG0j08BW8Wgn1WjJjEKUysLWyPjPrMIBHvB0VU7HVUg5xsm16HLKXEqpmIRwS1Mrg2drD13AOGcDVt9xHDtXQ4xyXSPnoVq6xSpzm3aVjri5j6QoG30VTStbNFVzZHPyuaXDqkguGUtA00I17FtTs3Zo8biKrUY54Tdr7Ex5O6p8tIHSPc92d4u4lx4aXKrVVpaHVw2cp0E5O7uxtJtOYpW01M0SVLyBY+ay+oLu22tuA1PajC6u9hicZkmqVNXk/69TYp9npHAGorJ3vO/o3mJg7A1lviozdkXjhpPWpNt/B2X9ENtlTz0tNIWTOlgeMj2y2c5mbQPbIACRewsb7/danZs5saqtGk3F3i9Gnur9UzS8lDMzKsXIvkFxvFw/UdqtW3RjwdXhNen3IvbSoqqOfoxWTOY5oe05iDYkgglttQW8OYVqajJXsc+PnXoVMqm7NX/bHUcPcTFESbksaST7I1XOz6GHKiD2xopuilmhqZYzGwuLARlIaCXcLg2vx4K0Gr2aOPGQqZHOE2rLbpoQPkxxKaeSo6WV77NbbM4m2p3A7lpWilaxx8KrVKkpZ5N7Gp5W/S0/sO+oKaHUz4zzQ9yw0cFXVxRZZPssIY0CwDpX2aOsTe0YPADVZvKvid0Y160VZ5I293+CMxnBK6ka6anrZZQ3VzXkkgDeQHEh3dYeKtGUZaNHNXw2Jopzp1G/gyQ2J2w+2fdSgNmAuCNA8DeQODhxHj3RUp5dUbYDH+P5J831JjaXH46GLO/rOOjGDe49/ADiVSEXJ2OrFYqOHhmfsiIwSnqa5gnqJ3xRv1jihOTq8HOf52vf28bK0ssdEc9CNbER8SpJpPZLTT13NuuwOaNpdSVUwkGoZK/pWO/L17lt+d1CkuqNJ4epFXpTd+zd1/Zj2Q2sFZeORvRzs3t1s62hLb6gg72n/APJnTylcHjVX8slaSKp5QMZrGTOiceiiOrOjPntvbMXDW/5dLdu86UoxauebxHE4iM8j0XS3X3LJRQ1taxr3TfZYiBlYwB0jhbRznndffpz3LN5Y/E9CEcRXSk5ZF2W/uyF2hw2uoG9PFWyyMBGbMSS25sCWuJDhf5jRXi4y0aOTE0cThl4kKja+PT5ln2L2i+3QkuAEsZDXgbjfzXgcAbHxBWdSGVnfgcX/AJELvdblhVDtCAqW08bqyqgpY5CwRg1EjgL5SNItDpe5Jsea0h5Vc87FJ1qsaUXa3mb+hsfo/Vf+ZS//ABsUZl2NP8at/wC1/JEfj2ylRLA8OrZJcoL2scxoBc0EgXG7l4q0ZpPYwxGCqTptOo38LIrvkvxTo6h0JPVmGnttuR7xm+C0rRurnBwmtlqum+v1R1dcx9Gckr/++h/6iL/BdK/jPm6n/cP/AKX2OtrmPpCpeU/9S/1Gf3WlLmPO4r/x36owbAVIiw18h3RmV5/lF/7KaivOxTh08mEzPpdkH5MmmasnmkOZ4aTc+s92p9wcPFXq6RSOPhV6laVSW/5OoLnPoCG2xaDRVN/3ZPu1HxCtDmRzYxXoT9CreSPzarvj+T1rX3R5vBuWfsaflaH3tP7DvqCmjszPjPND0Z0XDfQxewz6QsHue7DlXoYceF6aoHOKT6HKY7ozxCvSmvg/oULySekqPYZ83Lav0PH4NzT9jz5W/S0/sO+oJQ6jjPND3OiYX6GH+Gz6QsHue3T5F6G0VBc4tk+yYnZmgjqAAB6hf5v9LrLr5oHytnRxll0l/T/0bXlIqzLXOZwia1jR2uAcT/zAeAUUlaNzTilRzxGXtZfc63BEGNa0bmgNHcBYLlPpYqysjIhJx3GpvsmKvezTLM15tyeGuePEPcPFdUfNA+Xry8HGuS73+e5KeVr01P7DvqVaHU6eM80PRnQsG/V4P4Uf0BYPc9ulyR9EYto2B1JUg/upPoKmPMimJV6M18H9Cj+SM9eq9mP5vW1foeTwbeft9zpK5z3TFUztjY57zZrQXOPIAXJRalZSUU5PZFb2FaZWz1jx1qqQkdkbLtY3wsR4BaVNPL2OLAedSrPeT/paItKzO8IDiu09K6hr3mPSzxNH3E5gO4G48F1weaJ8pi4PD4luPe6Ow4bWtnijlZ5r2hw7L7x3g6eC5WrOx9RTqKpBTXU5biZy40L/APiIvj0a6F/GfPVnbiGv/kvsdbXMfSFR8p5/4L/UZ/ktaXMebxX/AI79Ua+wlN02GSR/vOmZ/U2390qO07lOHwz4Rx73RXvJlVdDVvif1TI0tsfXYb5fcHrSsrxucPCp+HWcJdfqv1nV1zH0ZD7X/qVV/Dd8laHMjmxf8E/RlV8kfm1XfH8nrWvujzeDcs/Y1PK2Pvaf2HfUFNDqZ8Z5oe50LCXh0EJGoMbCO4tCwe57lJ3hFrsjxjptTVH8KT6HJHdFa/8AFL0f0KD5JPSVHsM+blvW6HjcG5p+x88rfpaf2HfUEodSOM80Pc6Dg7w6ngI3GNhHi0LB7nt0nenFrsjcUGhyFkH2zF3ZNW9NmJ/JGRc+OW3iF1Xy0z5pR8fHad/offKXROirDJbSVrXA9rQGkf8AK0+KUneNhxWm4V8/f7HWKWcSMY9puHtDh3EXHzXK9D6OMlKKkuplQscexOD7Ziz2N1Dpg0+zGA159zCupPLA+Yqx8fGtLv8ATck/K16an9h31KtDqdHGeaHozoWDfq8H8KP6AsHue3S5I+iPG0H6rU/wZPocpjuiuI/il6P6FE8kfn1Psx/N62r9Dx+Dbz9vudKXOe8UTauPEaxhiZS9HFfrfexEvsbi/WFhxstoZI6tnj4xYutHJGFl6rX+ze2QFbTsjgmpeo24Eglj0BJOrATffbRRPK3dM2wX+RTiqc4aLrdfQtqyPSNevleyNzo4+keLWYHNbfUDznaDS58FKKVJSjFuKu+2xzfafA8QrphKaQMs0MDRLEdASdXZhc3ceAXRCUIq1zwcXhsViJ53C2lt1+SR2VhxKhaYzSdJHe4HTRNLSd9jmOh325qs8ktbm+DWMoRyOF16rT+z7tvsjLUSCopx94Q3OzMAbgABzXE2vaw3jcop1ElZlsfgJ1JeLT36o28OxnEg0MfQZ3jTOZGsB7SNRfuIUOMOjNaVfFqNpU7vvdIw7Q7PVVXA98zg+a7eihjOWNl3DM4lxGZ2W+p3a2UxnGL0KYrC1q1NuesuiWy1/t2M2yOAVtKwMdNEyMvDy0NL3cMzQdALgdtlE5Rk7lsHhcRRjlcla9+42r2MM0n2ilcGTXDiDoHOGoeCPNdp3Hs1uhUsrMYvh7qT8Wk7S/dfU2cPxqtY0NqKB7njTNG6Ozu0i9h4H3KHGPRmlKviErVKbv8ABox4xQ1lbDL0jRCwMcWQscHvkeASwPf5obmA6o96RcYvQitTr14SUvKraJbt9Lsj9i8BrqTPpCxsmXNnJe4Zb7gw23OO8q1ScZGGBwuJop7K/fX6fkmNudmzXRs6MgSxklt9zgbZm34HQEHs7bqtOeVnTj8I8RBZd0Quz1ViVGwQuozK1ujeu1paOWcEgjkrSUJa3OXDTxlGORwultqiVqMPq61rhU5YYrE9BG67nm2gfJute2g3qt4x2OmVKvXX/V0XZbv1f4IPZPZavpnl4dFFmblcH/eHfe+Vul/5lec4s48HgsTRlmulf3/fmbW2+zlTVPpgwB5ZGRJIcrG5ri7rX0udbC6inNRvc0x+Eq1nBR1stXsbmz8lbRRiGamM0bNGPiewkD1S1xBI7dOSiWWTuma4Z4ihHJOF0tmmvubuIV1ZO0sp6Z0OYWMszmDL7LGlxJ7eCqlFbs2qVK9RZacct+rtp7K5n2V2ZjoGGxzyO895Fr/lA4D5pObkWwmDhh46at7s28ewWOsiMcg7WuG9ruY/6KIycXdGmIw8K8MsiEwaOsoGiF8X2mFt8j43ND2j1Sx5F/A6dqtLLLXY5aEa+HWRrNHo1v8AJm1XYlVzNLKalfG52nSTOjaGdoa1ziT/AL1UJRW7NKlWvONqcLPu7afK542b2Zbh7HvAM07gbnQX45G5jYa8SdfgplPN6FcNg1h4uXNL90RWtrsGr6+YPFLka1uVoMsRO8kk9bfr8FpTlGK3PPxuHxOImmoWS+K/JbtlpKlsccVRTmMxsDc/SRuDstgNGuJBI8NFlO17pnqYSVVQUKkbWW90/uedrHVL4pIaenL+kYWl5fG0AOuHDK5wJNvDVIWvdsjGOq4OFOF7re6KrsfhFdQSucaXOx7crgJYQdDcEXd36dq1qSjJbnm4GhicPNtwun8V+To8biQCRYkC40NjyuNFznup6H//2Q=="/>
          <p:cNvSpPr>
            <a:spLocks noChangeAspect="1" noChangeArrowheads="1"/>
          </p:cNvSpPr>
          <p:nvPr/>
        </p:nvSpPr>
        <p:spPr bwMode="auto">
          <a:xfrm>
            <a:off x="1069974" y="850392"/>
            <a:ext cx="3204908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07608" y="3639312"/>
            <a:ext cx="2670048" cy="2221992"/>
            <a:chOff x="1892201" y="57150"/>
            <a:chExt cx="6582072" cy="425678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201" y="57150"/>
              <a:ext cx="6582072" cy="4256782"/>
            </a:xfrm>
            <a:prstGeom prst="rect">
              <a:avLst/>
            </a:prstGeom>
            <a:noFill/>
            <a:ln>
              <a:noFill/>
            </a:ln>
            <a:effectLst>
              <a:outerShdw blurRad="241300" dist="2032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150" y="417910"/>
              <a:ext cx="2577156" cy="3408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6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130" y="4114800"/>
            <a:ext cx="5486400" cy="2549684"/>
          </a:xfrm>
          <a:prstGeom prst="rect">
            <a:avLst/>
          </a:prstGeom>
          <a:noFill/>
          <a:effectLst>
            <a:outerShdw blurRad="25400" dist="38100" dir="2700000" algn="tl" rotWithShape="0">
              <a:schemeClr val="tx1">
                <a:alpha val="81000"/>
              </a:schemeClr>
            </a:outerShdw>
          </a:effectLst>
        </p:spPr>
        <p:txBody>
          <a:bodyPr wrap="square" lIns="0" tIns="0" rtlCol="0" anchor="ctr" anchorCtr="0">
            <a:noAutofit/>
          </a:bodyPr>
          <a:lstStyle/>
          <a:p>
            <a:pPr marL="233363" indent="-233363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  <a:sym typeface="HelveticaNeueLT Std" charset="0"/>
              </a:rPr>
              <a:t>Fortune 200 &amp;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NeueLT Std Cn" charset="0"/>
                <a:cs typeface="Arial" pitchFamily="34" charset="0"/>
                <a:sym typeface="HelveticaNeueLT Std Cn" charset="0"/>
              </a:rPr>
              <a:t>World’s Most Admired Companies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seven years in a row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HelveticaNeueLT Std" charset="0"/>
            </a:endParaRPr>
          </a:p>
          <a:p>
            <a:pPr marL="233363" indent="-233363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" charset="0"/>
                <a:cs typeface="Arial" pitchFamily="34" charset="0"/>
                <a:sym typeface="HelveticaNeueLT Std" charset="0"/>
              </a:rPr>
              <a:t>Headquartered in Florida</a:t>
            </a:r>
          </a:p>
          <a:p>
            <a:pPr marL="233363" indent="-233363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NeueLT Std Cn" charset="0"/>
                <a:cs typeface="Arial" pitchFamily="34" charset="0"/>
                <a:sym typeface="HelveticaNeueLT Std Cn" charset="0"/>
              </a:rPr>
              <a:t>$31 billion invested in infrastructure improvements in past five years</a:t>
            </a:r>
          </a:p>
          <a:p>
            <a:pPr marL="233363" indent="-233363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" charset="0"/>
                <a:cs typeface="Arial" pitchFamily="34" charset="0"/>
                <a:sym typeface="HelveticaNeueLT Std" charset="0"/>
              </a:rPr>
              <a:t>#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" charset="0"/>
                <a:cs typeface="Arial" pitchFamily="34" charset="0"/>
                <a:sym typeface="HelveticaNeueLT Std" charset="0"/>
              </a:rPr>
              <a:t>1 producer of renewable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" charset="0"/>
                <a:cs typeface="Arial" pitchFamily="34" charset="0"/>
                <a:sym typeface="HelveticaNeueLT Std" charset="0"/>
              </a:rPr>
              <a:t>energy from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" charset="0"/>
                <a:cs typeface="Arial" pitchFamily="34" charset="0"/>
                <a:sym typeface="HelveticaNeueLT Std" charset="0"/>
              </a:rPr>
              <a:t>the wind and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" charset="0"/>
                <a:cs typeface="Arial" pitchFamily="34" charset="0"/>
                <a:sym typeface="HelveticaNeueLT Std" charset="0"/>
              </a:rPr>
              <a:t>sun in North America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elveticaNeueLT Std" charset="0"/>
              <a:cs typeface="Arial" pitchFamily="34" charset="0"/>
              <a:sym typeface="HelveticaNeueLT Std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93972" y="1327288"/>
            <a:ext cx="3671994" cy="2194560"/>
            <a:chOff x="5466806" y="4559141"/>
            <a:chExt cx="3657600" cy="219622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98" b="3740"/>
            <a:stretch/>
          </p:blipFill>
          <p:spPr>
            <a:xfrm>
              <a:off x="5466806" y="4559141"/>
              <a:ext cx="3657600" cy="219622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427" y="5150473"/>
              <a:ext cx="3150108" cy="123139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5400000">
            <a:off x="3819871" y="1258760"/>
            <a:ext cx="1148805" cy="1081173"/>
            <a:chOff x="3497961" y="1909154"/>
            <a:chExt cx="1523799" cy="499731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497961" y="2169653"/>
              <a:ext cx="1513166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5021760" y="1909154"/>
              <a:ext cx="0" cy="49973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62" y="146540"/>
            <a:ext cx="2719362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16822" r="18499" b="61860"/>
          <a:stretch/>
        </p:blipFill>
        <p:spPr>
          <a:xfrm>
            <a:off x="1249079" y="2218355"/>
            <a:ext cx="1920240" cy="895027"/>
          </a:xfrm>
          <a:prstGeom prst="rect">
            <a:avLst/>
          </a:prstGeom>
        </p:spPr>
      </p:pic>
      <p:grpSp>
        <p:nvGrpSpPr>
          <p:cNvPr id="14" name="Group 13"/>
          <p:cNvGrpSpPr>
            <a:grpSpLocks/>
          </p:cNvGrpSpPr>
          <p:nvPr/>
        </p:nvGrpSpPr>
        <p:grpSpPr>
          <a:xfrm>
            <a:off x="4733545" y="1366627"/>
            <a:ext cx="2286000" cy="1920240"/>
            <a:chOff x="1892201" y="57150"/>
            <a:chExt cx="6582072" cy="425678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201" y="57150"/>
              <a:ext cx="6582072" cy="4256782"/>
            </a:xfrm>
            <a:prstGeom prst="rect">
              <a:avLst/>
            </a:prstGeom>
            <a:noFill/>
            <a:ln>
              <a:noFill/>
            </a:ln>
            <a:effectLst>
              <a:outerShdw blurRad="241300" dist="2032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151" y="417910"/>
              <a:ext cx="2577155" cy="340886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0" y="2167983"/>
            <a:ext cx="914400" cy="795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20240" y="182880"/>
            <a:ext cx="7112636" cy="4599910"/>
            <a:chOff x="1892201" y="57150"/>
            <a:chExt cx="6582072" cy="425678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201" y="57150"/>
              <a:ext cx="6582072" cy="4256782"/>
            </a:xfrm>
            <a:prstGeom prst="rect">
              <a:avLst/>
            </a:prstGeom>
            <a:noFill/>
            <a:ln>
              <a:noFill/>
            </a:ln>
            <a:effectLst>
              <a:outerShdw blurRad="241300" dist="2032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150" y="417910"/>
              <a:ext cx="2577156" cy="340886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2224" y="4453987"/>
            <a:ext cx="3657600" cy="914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>
              <a:lnSpc>
                <a:spcPts val="7600"/>
              </a:lnSpc>
            </a:pPr>
            <a:r>
              <a:rPr lang="en-US" sz="5600" b="1" spc="-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en-US" sz="4000" b="1" spc="-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r>
              <a:rPr lang="en-US" sz="5600" b="1" spc="-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5600" b="1" spc="-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million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224" y="1573627"/>
            <a:ext cx="3657600" cy="914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>
              <a:lnSpc>
                <a:spcPts val="7600"/>
              </a:lnSpc>
            </a:pPr>
            <a:r>
              <a:rPr lang="en-US" sz="5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5544" y="1573627"/>
            <a:ext cx="1920240" cy="914400"/>
          </a:xfrm>
          <a:prstGeom prst="rect">
            <a:avLst/>
          </a:prstGeom>
          <a:noFill/>
        </p:spPr>
        <p:txBody>
          <a:bodyPr wrap="none" lIns="45720" r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counties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544" y="4453987"/>
            <a:ext cx="1920240" cy="914400"/>
          </a:xfrm>
          <a:prstGeom prst="rect">
            <a:avLst/>
          </a:prstGeom>
          <a:noFill/>
        </p:spPr>
        <p:txBody>
          <a:bodyPr wrap="square" lIns="45720" r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customer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accounts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24" y="3493867"/>
            <a:ext cx="3657600" cy="914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>
              <a:lnSpc>
                <a:spcPts val="7600"/>
              </a:lnSpc>
            </a:pPr>
            <a:r>
              <a:rPr lang="en-US" sz="5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74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  <a:r>
              <a:rPr lang="en-US" sz="5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5544" y="3493867"/>
            <a:ext cx="1920240" cy="914400"/>
          </a:xfrm>
          <a:prstGeom prst="rect">
            <a:avLst/>
          </a:prstGeom>
          <a:noFill/>
        </p:spPr>
        <p:txBody>
          <a:bodyPr wrap="none" lIns="45720" r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iles of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power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lines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224" y="2533747"/>
            <a:ext cx="3657600" cy="91440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>
              <a:lnSpc>
                <a:spcPts val="7600"/>
              </a:lnSpc>
            </a:pPr>
            <a:r>
              <a:rPr lang="en-US" sz="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  <a:r>
              <a:rPr lang="en-US" sz="5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5544" y="2533747"/>
            <a:ext cx="1920240" cy="914400"/>
          </a:xfrm>
          <a:prstGeom prst="rect">
            <a:avLst/>
          </a:prstGeom>
          <a:noFill/>
        </p:spPr>
        <p:txBody>
          <a:bodyPr wrap="none" lIns="45720" r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employees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10520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11" y="5354347"/>
            <a:ext cx="443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Serve over half of Florida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6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 bwMode="auto">
          <a:xfrm flipV="1">
            <a:off x="274320" y="3657600"/>
            <a:ext cx="1645920" cy="2377440"/>
          </a:xfrm>
          <a:prstGeom prst="downArrow">
            <a:avLst>
              <a:gd name="adj1" fmla="val 73249"/>
              <a:gd name="adj2" fmla="val 33334"/>
            </a:avLst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263640" y="2011680"/>
            <a:ext cx="2560320" cy="2743200"/>
          </a:xfrm>
          <a:prstGeom prst="downArrow">
            <a:avLst>
              <a:gd name="adj1" fmla="val 73026"/>
              <a:gd name="adj2" fmla="val 53249"/>
            </a:avLst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" y="2560320"/>
            <a:ext cx="164592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 anchorCtr="0">
            <a:noAutofit/>
          </a:bodyPr>
          <a:lstStyle/>
          <a:p>
            <a:pPr algn="ctr">
              <a:lnSpc>
                <a:spcPct val="85000"/>
              </a:lnSpc>
              <a:spcAft>
                <a:spcPts val="100"/>
              </a:spcAft>
            </a:pPr>
            <a:r>
              <a:rPr lang="en-US" sz="26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algn="ctr">
              <a:lnSpc>
                <a:spcPct val="85000"/>
              </a:lnSpc>
            </a:pPr>
            <a:r>
              <a:rPr lang="en-US" sz="4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r>
              <a:rPr lang="en-US" sz="3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en-US" sz="4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n-US" sz="3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" y="3975462"/>
            <a:ext cx="1645920" cy="548640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500" b="1" spc="-150" dirty="0" smtClean="0">
                <a:solidFill>
                  <a:srgbClr val="0096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en-US" sz="2500" b="1" spc="-150" dirty="0" smtClean="0">
              <a:solidFill>
                <a:srgbClr val="0096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flipV="1">
            <a:off x="2194560" y="3200400"/>
            <a:ext cx="1645920" cy="2834640"/>
          </a:xfrm>
          <a:prstGeom prst="downArrow">
            <a:avLst>
              <a:gd name="adj1" fmla="val 73249"/>
              <a:gd name="adj2" fmla="val 33334"/>
            </a:avLst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4560" y="3518262"/>
            <a:ext cx="1645920" cy="548640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500" b="1" spc="-150" dirty="0" smtClean="0">
                <a:solidFill>
                  <a:srgbClr val="0096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en-US" sz="2500" b="1" spc="-150" dirty="0" smtClean="0">
              <a:solidFill>
                <a:srgbClr val="0096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4560" y="2103120"/>
            <a:ext cx="164592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 anchorCtr="0">
            <a:noAutofit/>
          </a:bodyPr>
          <a:lstStyle/>
          <a:p>
            <a:pPr algn="ctr">
              <a:lnSpc>
                <a:spcPct val="85000"/>
              </a:lnSpc>
              <a:spcAft>
                <a:spcPts val="100"/>
              </a:spcAft>
            </a:pPr>
            <a:r>
              <a:rPr lang="en-US" sz="26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</a:p>
          <a:p>
            <a:pPr algn="ctr">
              <a:lnSpc>
                <a:spcPct val="85000"/>
              </a:lnSpc>
            </a:pPr>
            <a:r>
              <a:rPr lang="en-US" sz="4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</a:t>
            </a:r>
            <a:r>
              <a:rPr lang="en-US" sz="3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en-US" sz="42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r>
              <a:rPr lang="en-US" sz="3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30" name="Down Arrow 29"/>
          <p:cNvSpPr/>
          <p:nvPr/>
        </p:nvSpPr>
        <p:spPr bwMode="auto">
          <a:xfrm flipV="1">
            <a:off x="4114800" y="2743200"/>
            <a:ext cx="1645920" cy="3291840"/>
          </a:xfrm>
          <a:prstGeom prst="downArrow">
            <a:avLst>
              <a:gd name="adj1" fmla="val 73249"/>
              <a:gd name="adj2" fmla="val 33334"/>
            </a:avLst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3061062"/>
            <a:ext cx="1645920" cy="548640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500" b="1" spc="-150" dirty="0" smtClean="0">
                <a:solidFill>
                  <a:srgbClr val="0096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en-US" sz="2500" b="1" spc="-150" dirty="0" smtClean="0">
              <a:solidFill>
                <a:srgbClr val="0096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3640" y="2737380"/>
            <a:ext cx="2560320" cy="457200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spc="-150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endParaRPr lang="en-US" sz="3400" b="1" spc="-150" dirty="0" smtClean="0">
              <a:solidFill>
                <a:srgbClr val="009E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3640" y="1326594"/>
            <a:ext cx="256032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 anchorCtr="0">
            <a:no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en-US" sz="3200" b="1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FPL</a:t>
            </a:r>
            <a:endParaRPr lang="en-US" sz="2800" b="1" spc="-15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100"/>
              </a:spcAft>
            </a:pPr>
            <a:r>
              <a:rPr lang="en-US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Typical Customer Bill</a:t>
            </a:r>
          </a:p>
          <a:p>
            <a:pPr algn="ctr">
              <a:lnSpc>
                <a:spcPct val="85000"/>
              </a:lnSpc>
              <a:spcAft>
                <a:spcPts val="100"/>
              </a:spcAft>
            </a:pPr>
            <a:endParaRPr lang="en-US" spc="-15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5000" spc="-150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r>
              <a:rPr lang="en-US" sz="4000" spc="-150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en-US" sz="5000" spc="-150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sz="4000" spc="-150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391877" y="599475"/>
            <a:ext cx="4444678" cy="14988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91440" rIns="0" rtlCol="0" anchor="ctr" anchorCtr="0">
            <a:noAutofit/>
          </a:bodyPr>
          <a:lstStyle/>
          <a:p>
            <a:pPr algn="ctr">
              <a:lnSpc>
                <a:spcPct val="85000"/>
              </a:lnSpc>
              <a:spcAft>
                <a:spcPts val="100"/>
              </a:spcAft>
            </a:pPr>
            <a:r>
              <a:rPr lang="en-US" sz="3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▲ Price</a:t>
            </a:r>
          </a:p>
          <a:p>
            <a:pPr algn="ctr">
              <a:lnSpc>
                <a:spcPct val="85000"/>
              </a:lnSpc>
              <a:spcAft>
                <a:spcPts val="100"/>
              </a:spcAft>
            </a:pPr>
            <a:r>
              <a:rPr lang="en-US" sz="28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2008 </a:t>
            </a:r>
            <a:r>
              <a:rPr lang="en-US" sz="28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 2013</a:t>
            </a:r>
            <a:endParaRPr lang="en-US" sz="2800" spc="-15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4800" y="1645920"/>
            <a:ext cx="164592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 anchorCtr="0">
            <a:noAutofit/>
          </a:bodyPr>
          <a:lstStyle/>
          <a:p>
            <a:pPr algn="ctr">
              <a:lnSpc>
                <a:spcPct val="85000"/>
              </a:lnSpc>
              <a:spcAft>
                <a:spcPts val="100"/>
              </a:spcAft>
            </a:pPr>
            <a:r>
              <a:rPr lang="en-US" sz="26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Medical Care</a:t>
            </a:r>
          </a:p>
          <a:p>
            <a:pPr algn="ctr">
              <a:lnSpc>
                <a:spcPct val="85000"/>
              </a:lnSpc>
            </a:pPr>
            <a:r>
              <a:rPr lang="en-US" sz="4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</a:t>
            </a:r>
            <a:r>
              <a:rPr lang="en-US" sz="3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en-US" sz="4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lang="en-US" sz="3200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" y="6629400"/>
            <a:ext cx="6400800" cy="182880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27432" tIns="18288" rIns="27432" bIns="18288" rtlCol="0" anchor="ctr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800" i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itchFamily="34" charset="0"/>
                <a:sym typeface="HelveticaNeueLT Std" charset="0"/>
              </a:rPr>
              <a:t>Sources: Consumer Price Index data for </a:t>
            </a:r>
            <a:r>
              <a:rPr lang="en-US" sz="8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  <a:sym typeface="HelveticaNeueLT Std" charset="0"/>
              </a:rPr>
              <a:t>Miami-Ft</a:t>
            </a:r>
            <a:r>
              <a:rPr lang="en-US" sz="8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  <a:sym typeface="HelveticaNeueLT Std" charset="0"/>
              </a:rPr>
              <a:t>. </a:t>
            </a:r>
            <a:r>
              <a:rPr lang="en-US" sz="8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  <a:sym typeface="HelveticaNeueLT Std" charset="0"/>
              </a:rPr>
              <a:t>Lauderdale and </a:t>
            </a:r>
            <a:r>
              <a:rPr lang="en-US" sz="800" i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itchFamily="34" charset="0"/>
                <a:sym typeface="HelveticaNeueLT Std" charset="0"/>
              </a:rPr>
              <a:t>FPL’s 1,000-kWh residential bills, 2008 average and Dec. 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" y="91439"/>
            <a:ext cx="8778240" cy="111232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Keeping Customer Bills Low</a:t>
            </a:r>
          </a:p>
        </p:txBody>
      </p:sp>
    </p:spTree>
    <p:extLst>
      <p:ext uri="{BB962C8B-B14F-4D97-AF65-F5344CB8AC3E}">
        <p14:creationId xmlns:p14="http://schemas.microsoft.com/office/powerpoint/2010/main" val="102180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2" y="6368465"/>
            <a:ext cx="2155479" cy="4099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7233" y="1880251"/>
            <a:ext cx="8029575" cy="3570208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Conducted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3.4 million home/business energy surveys for customers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High-efficiency air-conditioning rebates for 1.5 million customers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810,000 customers participating in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OnCall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largest load-management program in the 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46" y="21930"/>
            <a:ext cx="8029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Helping our customers to be more energy-efficient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msb0b4a\Desktop\files\FILE FOLDERS - COMPLETE\2013-10 DSM SOLAR\Desoto\FPL_DeSoto_Commissioning_DM8045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0080"/>
            <a:ext cx="91440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182880" y="846220"/>
            <a:ext cx="8778240" cy="1616232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4000" b="1" spc="-169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Large-scale solar power plants</a:t>
            </a:r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elveticaNeueLT Std Hvy" charset="0"/>
              <a:cs typeface="Arial" pitchFamily="34" charset="0"/>
              <a:sym typeface="HelveticaNeueLT Std Hvy" charset="0"/>
            </a:endParaRPr>
          </a:p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i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ncluding world’s first solar-natural gas hybrid</a:t>
            </a:r>
          </a:p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first to bring commercial-scale solar power to Florida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elveticaNeueLT Std Hvy" charset="0"/>
              <a:cs typeface="Arial" pitchFamily="34" charset="0"/>
              <a:sym typeface="HelveticaNeueLT Std Hvy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400800"/>
            <a:ext cx="2155479" cy="409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1440"/>
            <a:ext cx="9144000" cy="457200"/>
          </a:xfrm>
          <a:prstGeom prst="rect">
            <a:avLst/>
          </a:prstGeom>
          <a:noFill/>
          <a:effectLst>
            <a:outerShdw blurRad="50800" dist="38100" dir="600000" algn="l" rotWithShape="0">
              <a:srgbClr val="000000">
                <a:alpha val="4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Advancing Solar Energy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7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5184" y="292609"/>
            <a:ext cx="3626168" cy="7406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24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028" y="705762"/>
            <a:ext cx="3866751" cy="272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C:\Users\msb0b4a\Desktop\files\FILE FOLDERS - COMPLETE\2013 EVENTS &amp; SPONSORSHIPS\Events &amp; Multimedia\Audio, Photos, Video &amp; Graphics - FPL\JBHQ_Solar_LivingLabRooftop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1"/>
          <a:stretch/>
        </p:blipFill>
        <p:spPr bwMode="auto">
          <a:xfrm>
            <a:off x="4800600" y="3600443"/>
            <a:ext cx="3886200" cy="251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4914900" y="1621941"/>
            <a:ext cx="3747879" cy="307452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91440" bIns="0" anchor="t" anchorCtr="0"/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Solar for Schools</a:t>
            </a: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Low-Income Solar Water Heating</a:t>
            </a: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Research &amp; Demonstrations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1440"/>
            <a:ext cx="9144000" cy="457200"/>
          </a:xfrm>
          <a:prstGeom prst="rect">
            <a:avLst/>
          </a:prstGeom>
          <a:noFill/>
          <a:effectLst>
            <a:outerShdw blurRad="50800" dist="38100" dir="600000" algn="l" rotWithShape="0">
              <a:srgbClr val="000000">
                <a:alpha val="4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Advancing Solar Energy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26808"/>
            <a:ext cx="2155479" cy="409910"/>
          </a:xfrm>
          <a:prstGeom prst="rect">
            <a:avLst/>
          </a:prstGeom>
        </p:spPr>
      </p:pic>
      <p:pic>
        <p:nvPicPr>
          <p:cNvPr id="1026" name="Picture 2" descr="TD Bank's Cypress Creek Store in Ft. Lauderdale, Fla., the first net-zero energy bank in the U.S., features 400 solar panels that will produce 100 percent of the Store's annual energy need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91" y="3557626"/>
            <a:ext cx="3862534" cy="256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s-images.forbes.com/jenniferkho/files/2011/09/SolarRoof_Kincuri_CC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37" y="682900"/>
            <a:ext cx="3866751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287884" y="1266103"/>
            <a:ext cx="4343400" cy="307452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91440" bIns="0" anchor="t" anchorCtr="0"/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Residential Water Heating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Residential Solar PV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Business Solar Water Heating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Business Solar PV</a:t>
            </a:r>
          </a:p>
        </p:txBody>
      </p:sp>
    </p:spTree>
    <p:extLst>
      <p:ext uri="{BB962C8B-B14F-4D97-AF65-F5344CB8AC3E}">
        <p14:creationId xmlns:p14="http://schemas.microsoft.com/office/powerpoint/2010/main" val="236247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4914900" y="1621941"/>
            <a:ext cx="3747879" cy="307452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91440" bIns="0" anchor="t" anchorCtr="0"/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elveticaNeueLT Std Hvy" charset="0"/>
              <a:cs typeface="Arial" pitchFamily="34" charset="0"/>
              <a:sym typeface="HelveticaNeueLT Std Hvy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"/>
            <a:ext cx="9144000" cy="457200"/>
          </a:xfrm>
          <a:prstGeom prst="rect">
            <a:avLst/>
          </a:prstGeom>
          <a:noFill/>
          <a:effectLst>
            <a:outerShdw blurRad="50800" dist="38100" dir="600000" algn="l" rotWithShape="0">
              <a:srgbClr val="000000">
                <a:alpha val="4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Advancing Solar Energy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26808"/>
            <a:ext cx="2155479" cy="409910"/>
          </a:xfrm>
          <a:prstGeom prst="rect">
            <a:avLst/>
          </a:prstGeom>
        </p:spPr>
      </p:pic>
      <p:pic>
        <p:nvPicPr>
          <p:cNvPr id="1030" name="Picture 6" descr="http://blogs-images.forbes.com/jenniferkho/files/2011/09/SolarRoof_Kincuri_CC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37" y="682900"/>
            <a:ext cx="7973006" cy="559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742121" y="1621941"/>
            <a:ext cx="7116417" cy="378494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91440" bIns="0" anchor="t" anchorCtr="0"/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Florida Solar Energy Center 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Florida Energy Systems Consortium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Solar Electric Producers Association 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Engaged on Department of Energy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Sunshot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NeueLT Std Hvy" charset="0"/>
                <a:cs typeface="Arial" pitchFamily="34" charset="0"/>
                <a:sym typeface="HelveticaNeueLT Std Hvy" charset="0"/>
              </a:rPr>
              <a:t> Program </a:t>
            </a:r>
            <a:r>
              <a:rPr lang="en-US" sz="2800" dirty="0"/>
              <a:t> 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elveticaNeueLT Std Hvy" charset="0"/>
              <a:cs typeface="Arial" pitchFamily="34" charset="0"/>
              <a:sym typeface="HelveticaNeueLT Std Hvy" charset="0"/>
            </a:endParaRP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elveticaNeueLT Std Hvy" charset="0"/>
              <a:cs typeface="Arial" pitchFamily="34" charset="0"/>
              <a:sym typeface="HelveticaNeueLT Std H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95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1439"/>
            <a:ext cx="8778240" cy="111232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FPL Solar in Schools Program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731519" y="892870"/>
            <a:ext cx="4325471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1105010" y="5481916"/>
            <a:ext cx="4901827" cy="8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600" dirty="0">
              <a:solidFill>
                <a:srgbClr val="009B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Me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7615" y="5296926"/>
            <a:ext cx="4572000" cy="3445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MS PGothic" charset="0"/>
              <a:cs typeface="MS PGothic" charset="0"/>
              <a:sym typeface="HelveticaNeueLT Std Hvy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344" y="892870"/>
            <a:ext cx="65745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track with installations at 92 schools,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solar array in each of the 28 school districts within service territory</a:t>
            </a:r>
          </a:p>
          <a:p>
            <a:pPr>
              <a:defRPr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teacher training, educational materials, real-time solar energy monitoring and technical assistance </a:t>
            </a:r>
          </a:p>
          <a:p>
            <a:pPr>
              <a:defRPr/>
            </a:pPr>
            <a:endParaRPr 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Demonstration Projects</a:t>
            </a: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Partnering with non-profit and governmental facilities to install solar energy systems as working demonstrations and hands-on exhibits. </a:t>
            </a: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2013, demonstrations at five locations, include: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Museum of Discovery and Science (Fort Lauderdale)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Imaginarium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Science Center (Fort Myers)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Gulfcoast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Wonder &amp; Imagination Zone (Sarasota)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Brevard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Zoo (Melbourne)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Kennedy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Space Center Visitor Complex</a:t>
            </a:r>
          </a:p>
        </p:txBody>
      </p:sp>
    </p:spTree>
    <p:extLst>
      <p:ext uri="{BB962C8B-B14F-4D97-AF65-F5344CB8AC3E}">
        <p14:creationId xmlns:p14="http://schemas.microsoft.com/office/powerpoint/2010/main" val="6492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19" y="274320"/>
            <a:ext cx="8008289" cy="193879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85000"/>
              </a:lnSpc>
              <a:spcAft>
                <a:spcPts val="4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  <a:sym typeface="HelveticaNeueLT Std" charset="0"/>
              </a:rPr>
              <a:t>Low electric rates in Florida are a hurdle for rooftop solar in the Sunshine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5426" y="1338470"/>
            <a:ext cx="3200134" cy="16521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  <a:sym typeface="HelveticaNeueLT Std Hvy" charset="0"/>
              </a:rPr>
              <a:t>FPL’s typical 1,000-kWh residential customer bill continues to be lower than the U.S. average and the lowest in the state</a:t>
            </a:r>
            <a:endParaRPr lang="en-US" dirty="0"/>
          </a:p>
        </p:txBody>
      </p:sp>
      <p:pic>
        <p:nvPicPr>
          <p:cNvPr id="2050" name="Picture 2" descr="http://sd.keepcalm-o-matic.co.uk/i/keep-calm-and-use-solar-energy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1" y="3282150"/>
            <a:ext cx="2458012" cy="28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74319" y="1243717"/>
            <a:ext cx="4923498" cy="5008343"/>
            <a:chOff x="4206240" y="1655347"/>
            <a:chExt cx="4404656" cy="44805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6240" y="1655347"/>
              <a:ext cx="4404656" cy="448056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7663992" y="2130458"/>
              <a:ext cx="946904" cy="45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20" rIns="0" bIns="0" anchor="t" anchorCtr="0"/>
            <a:lstStyle/>
            <a:p>
              <a:pPr algn="ctr">
                <a:lnSpc>
                  <a:spcPct val="85000"/>
                </a:lnSpc>
                <a:spcAft>
                  <a:spcPts val="0"/>
                </a:spcAft>
              </a:pPr>
              <a:r>
                <a:rPr lang="en-US" sz="1050" dirty="0" smtClean="0">
                  <a:solidFill>
                    <a:srgbClr val="C0C0C0"/>
                  </a:solidFill>
                  <a:latin typeface="Arial" charset="0"/>
                  <a:ea typeface="MS PGothic" charset="0"/>
                  <a:sym typeface="HelveticaNeueLT Std Hvy" charset="0"/>
                </a:rPr>
                <a:t>(2013 data)</a:t>
              </a:r>
              <a:endParaRPr lang="en-US" sz="1050" dirty="0">
                <a:solidFill>
                  <a:srgbClr val="C0C0C0"/>
                </a:solidFill>
                <a:latin typeface="Arial" charset="0"/>
                <a:ea typeface="MS PGothic" charset="0"/>
                <a:sym typeface="HelveticaNeueLT Std Hvy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3" y="274320"/>
            <a:ext cx="8802806" cy="1580984"/>
          </a:xfrm>
          <a:effectLst>
            <a:outerShdw blurRad="76200" dist="76199" dir="2700000" algn="ctr" rotWithShape="0">
              <a:srgbClr val="000000">
                <a:alpha val="74997"/>
              </a:srgbClr>
            </a:outerShdw>
          </a:effectLst>
        </p:spPr>
        <p:txBody>
          <a:bodyPr lIns="0" rIns="91440" bIns="0" anchor="t" anchorCtr="0">
            <a:noAutofit/>
          </a:bodyPr>
          <a:lstStyle/>
          <a:p>
            <a:pPr eaLnBrk="1" hangingPunct="1">
              <a:lnSpc>
                <a:spcPct val="85000"/>
              </a:lnSpc>
              <a:spcAft>
                <a:spcPts val="30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FPL  Loves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Solar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 power should play increasing role in Florida’s cleaner energy mix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78" y="4731025"/>
            <a:ext cx="5271438" cy="1868557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</p:spPr>
        <p:txBody>
          <a:bodyPr wrap="square" lIns="0" rIns="45720" rtlCol="0" anchor="ctr" anchorCtr="0">
            <a:noAutofit/>
          </a:bodyPr>
          <a:lstStyle/>
          <a:p>
            <a:pPr marL="57150">
              <a:lnSpc>
                <a:spcPct val="85000"/>
              </a:lnSpc>
              <a:spcAft>
                <a:spcPts val="300"/>
              </a:spcAft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Voluntary pilot program gives more people a choice to support solar in Florida communities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78" y="2057686"/>
            <a:ext cx="8293289" cy="2186767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</p:spPr>
        <p:txBody>
          <a:bodyPr wrap="none" lIns="0" rtlCol="0" anchor="t" anchorCtr="0">
            <a:noAutofit/>
          </a:bodyPr>
          <a:lstStyle/>
          <a:p>
            <a:pPr marL="282575" indent="-225425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support customers who want to install solar, 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subsidies don’t make economic sense </a:t>
            </a:r>
          </a:p>
          <a:p>
            <a:pPr marL="282575" indent="-225425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Customers shouldn’t pay for programs they can’t use</a:t>
            </a:r>
          </a:p>
          <a:p>
            <a:pPr marL="282575" indent="-225425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Customers should have a choice, you don’t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articipate, you don’t pay</a:t>
            </a:r>
          </a:p>
        </p:txBody>
      </p:sp>
      <p:pic>
        <p:nvPicPr>
          <p:cNvPr id="1026" name="Picture 2" descr="Keep Calm and LOVE   SOLAR ENERGY  Po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75" y="3453773"/>
            <a:ext cx="2086712" cy="27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3" y="274320"/>
            <a:ext cx="8802806" cy="1580984"/>
          </a:xfrm>
          <a:effectLst>
            <a:outerShdw blurRad="76200" dist="76199" dir="2700000" algn="ctr" rotWithShape="0">
              <a:srgbClr val="000000">
                <a:alpha val="74997"/>
              </a:srgbClr>
            </a:outerShdw>
          </a:effectLst>
        </p:spPr>
        <p:txBody>
          <a:bodyPr lIns="0" rIns="91440" bIns="0" anchor="t" anchorCtr="0">
            <a:noAutofit/>
          </a:bodyPr>
          <a:lstStyle/>
          <a:p>
            <a:pPr eaLnBrk="1" hangingPunct="1">
              <a:lnSpc>
                <a:spcPct val="85000"/>
              </a:lnSpc>
              <a:spcAft>
                <a:spcPts val="30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FPL’s Voluntary Solar Petition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Petition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 and tariff filed on April 2, projected approval June 2014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78" y="4731025"/>
            <a:ext cx="5271438" cy="1868557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</p:spPr>
        <p:txBody>
          <a:bodyPr wrap="square" lIns="0" rIns="45720" rtlCol="0" anchor="ctr" anchorCtr="0">
            <a:noAutofit/>
          </a:bodyPr>
          <a:lstStyle/>
          <a:p>
            <a:pPr marL="57150">
              <a:lnSpc>
                <a:spcPct val="85000"/>
              </a:lnSpc>
              <a:spcAft>
                <a:spcPts val="3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Enrollment begins Jan. 2015, first billing occurs May 2015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78" y="2057686"/>
            <a:ext cx="8293289" cy="2186767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</p:spPr>
        <p:txBody>
          <a:bodyPr wrap="none" lIns="0" rtlCol="0" anchor="t" anchorCtr="0">
            <a:noAutofit/>
          </a:bodyPr>
          <a:lstStyle/>
          <a:p>
            <a:pPr marL="282575" indent="-225425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three-year voluntary community-based solar partnership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pilot program </a:t>
            </a:r>
          </a:p>
          <a:p>
            <a:pPr marL="342900" indent="-2857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Pilot explores customer threshold for voluntary green pricing</a:t>
            </a:r>
          </a:p>
          <a:p>
            <a:pPr marL="342900" indent="-2857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 fixed at $9 a month</a:t>
            </a:r>
          </a:p>
          <a:p>
            <a:pPr marL="342900" indent="-2857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Beginning Jan. 2015 first 300 kW to be built</a:t>
            </a:r>
          </a:p>
        </p:txBody>
      </p:sp>
      <p:pic>
        <p:nvPicPr>
          <p:cNvPr id="1026" name="Picture 2" descr="Keep Calm and LOVE   SOLAR ENERGY  Po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75" y="3453773"/>
            <a:ext cx="2086712" cy="27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3" y="274320"/>
            <a:ext cx="8802806" cy="1580984"/>
          </a:xfrm>
          <a:effectLst>
            <a:outerShdw blurRad="76200" dist="76199" dir="2700000" algn="ctr" rotWithShape="0">
              <a:srgbClr val="000000">
                <a:alpha val="74997"/>
              </a:srgbClr>
            </a:outerShdw>
          </a:effectLst>
        </p:spPr>
        <p:txBody>
          <a:bodyPr lIns="0" rIns="91440" bIns="0" anchor="t" anchorCtr="0">
            <a:noAutofit/>
          </a:bodyPr>
          <a:lstStyle/>
          <a:p>
            <a:pPr eaLnBrk="1" hangingPunct="1">
              <a:lnSpc>
                <a:spcPct val="85000"/>
              </a:lnSpc>
              <a:spcAft>
                <a:spcPts val="30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FPL’s Voluntary Solar Petition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78" y="4731025"/>
            <a:ext cx="5271438" cy="1868557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</p:spPr>
        <p:txBody>
          <a:bodyPr wrap="square" lIns="0" rIns="45720" rtlCol="0" anchor="ctr" anchorCtr="0">
            <a:noAutofit/>
          </a:bodyPr>
          <a:lstStyle/>
          <a:p>
            <a:pPr marL="57150">
              <a:lnSpc>
                <a:spcPct val="85000"/>
              </a:lnSpc>
              <a:spcAft>
                <a:spcPts val="300"/>
              </a:spcAft>
            </a:pP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2017, an estimated 2 MW of new, small distributed generation solar to be added</a:t>
            </a: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78" y="1216152"/>
            <a:ext cx="8293289" cy="3392424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75000"/>
              </a:prstClr>
            </a:outerShdw>
          </a:effectLst>
        </p:spPr>
        <p:txBody>
          <a:bodyPr wrap="none" lIns="0" rtlCol="0" anchor="t" anchorCtr="0">
            <a:noAutofit/>
          </a:bodyPr>
          <a:lstStyle/>
          <a:p>
            <a:pPr marL="282575" indent="-225425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Voluntary contributions cover revenue requirements above fuel and emission 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</a:p>
          <a:p>
            <a:pPr marL="342900" indent="-2857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FPL to build, own and operate the solar projects and the voluntary 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contributions will cover the revenue requirements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 Project investments managed to keep non-participants whole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Projects will be distributed throughout FPL service territory close to population centers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-- 100-300kW per installation depending on local demand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to every customer including those who can’t build their own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ooftop solar</a:t>
            </a: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eep Calm and LOVE   SOLAR ENERGY  Po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75" y="3453773"/>
            <a:ext cx="2086712" cy="27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009BDE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CBEC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NeueLT Std Hvy"/>
        <a:ea typeface="ヒラギノ角ゴ ProN W6"/>
        <a:cs typeface="ヒラギノ角ゴ ProN W6"/>
      </a:majorFont>
      <a:minorFont>
        <a:latin typeface="HelveticaNeueLT Std M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E7790-2CDF-4E95-BBBC-3D0B70BAD9A1}"/>
</file>

<file path=customXml/itemProps2.xml><?xml version="1.0" encoding="utf-8"?>
<ds:datastoreItem xmlns:ds="http://schemas.openxmlformats.org/officeDocument/2006/customXml" ds:itemID="{062796B7-2B75-42DA-8E56-0840F65E59B1}"/>
</file>

<file path=customXml/itemProps3.xml><?xml version="1.0" encoding="utf-8"?>
<ds:datastoreItem xmlns:ds="http://schemas.openxmlformats.org/officeDocument/2006/customXml" ds:itemID="{40D69E94-1B34-42B4-BB1C-4E729F8DCB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749</Words>
  <Characters>0</Characters>
  <Application>Microsoft Office PowerPoint</Application>
  <PresentationFormat>Letter Paper (8.5x11 in)</PresentationFormat>
  <Lines>0</Lines>
  <Paragraphs>175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Title &amp; Subtitle</vt:lpstr>
      <vt:lpstr>Advancing Solar in the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FPL  Loves Solar  Solar power should play increasing role in Florida’s cleaner energy mix</vt:lpstr>
      <vt:lpstr>FPL’s Voluntary Solar Petition  Petition and tariff filed on April 2, projected approval June 2014</vt:lpstr>
      <vt:lpstr>FPL’s Voluntary Solar Petition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Solar in the State</dc:title>
  <dc:creator>Strauss, Scott</dc:creator>
  <cp:lastModifiedBy>sstrauss</cp:lastModifiedBy>
  <cp:revision>1</cp:revision>
  <dcterms:modified xsi:type="dcterms:W3CDTF">2014-06-02T12:16:20Z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