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2" r:id="rId4"/>
    <p:sldId id="273" r:id="rId5"/>
    <p:sldId id="258" r:id="rId6"/>
    <p:sldId id="260" r:id="rId7"/>
    <p:sldId id="265" r:id="rId8"/>
    <p:sldId id="275" r:id="rId9"/>
    <p:sldId id="274" r:id="rId10"/>
    <p:sldId id="271" r:id="rId11"/>
    <p:sldId id="261" r:id="rId12"/>
    <p:sldId id="267" r:id="rId13"/>
    <p:sldId id="266" r:id="rId14"/>
    <p:sldId id="270" r:id="rId15"/>
    <p:sldId id="262" r:id="rId16"/>
    <p:sldId id="263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55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61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AD3EA-F56E-43CC-AE0E-CB8A271CB11E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DC33C-4F3D-46E5-BAEE-C97806FDC2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DC33C-4F3D-46E5-BAEE-C97806FDC2F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DC33C-4F3D-46E5-BAEE-C97806FDC2F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4F09-9051-4610-9454-5A90E3A06837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76BE-10DB-492E-B1A3-BDD902767A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4F09-9051-4610-9454-5A90E3A06837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76BE-10DB-492E-B1A3-BDD902767A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4F09-9051-4610-9454-5A90E3A06837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76BE-10DB-492E-B1A3-BDD902767A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4F09-9051-4610-9454-5A90E3A06837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76BE-10DB-492E-B1A3-BDD902767A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4F09-9051-4610-9454-5A90E3A06837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76BE-10DB-492E-B1A3-BDD902767A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4F09-9051-4610-9454-5A90E3A06837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76BE-10DB-492E-B1A3-BDD902767A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4F09-9051-4610-9454-5A90E3A06837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76BE-10DB-492E-B1A3-BDD902767A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4F09-9051-4610-9454-5A90E3A06837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76BE-10DB-492E-B1A3-BDD902767A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4F09-9051-4610-9454-5A90E3A06837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76BE-10DB-492E-B1A3-BDD902767A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4F09-9051-4610-9454-5A90E3A06837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76BE-10DB-492E-B1A3-BDD902767A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4F09-9051-4610-9454-5A90E3A06837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76BE-10DB-492E-B1A3-BDD902767A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14F09-9051-4610-9454-5A90E3A06837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076BE-10DB-492E-B1A3-BDD902767A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SC02130.JPG"/>
          <p:cNvPicPr>
            <a:picLocks noChangeAspect="1"/>
          </p:cNvPicPr>
          <p:nvPr/>
        </p:nvPicPr>
        <p:blipFill>
          <a:blip r:embed="rId3" cstate="print">
            <a:lum bright="15000" contrast="4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458200" cy="3810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8900" b="1" dirty="0" smtClean="0">
                <a:solidFill>
                  <a:srgbClr val="00B050"/>
                </a:solidFill>
                <a:latin typeface="Bradley Hand ITC" pitchFamily="66" charset="0"/>
              </a:rPr>
              <a:t>DESIGN DRIVEN </a:t>
            </a:r>
            <a:br>
              <a:rPr lang="en-US" sz="8900" b="1" dirty="0" smtClean="0">
                <a:solidFill>
                  <a:srgbClr val="00B050"/>
                </a:solidFill>
                <a:latin typeface="Bradley Hand ITC" pitchFamily="66" charset="0"/>
              </a:rPr>
            </a:br>
            <a:r>
              <a:rPr lang="en-US" sz="8900" b="1" dirty="0" smtClean="0">
                <a:solidFill>
                  <a:srgbClr val="00B050"/>
                </a:solidFill>
                <a:latin typeface="Bradley Hand ITC" pitchFamily="66" charset="0"/>
              </a:rPr>
              <a:t>DECISIONS</a:t>
            </a:r>
            <a:r>
              <a:rPr lang="en-US" sz="6000" b="1" dirty="0" smtClean="0">
                <a:solidFill>
                  <a:srgbClr val="00B050"/>
                </a:solidFill>
                <a:latin typeface="Lucida Handwriting" pitchFamily="66" charset="0"/>
              </a:rPr>
              <a:t/>
            </a:r>
            <a:br>
              <a:rPr lang="en-US" sz="6000" b="1" dirty="0" smtClean="0">
                <a:solidFill>
                  <a:srgbClr val="00B050"/>
                </a:solidFill>
                <a:latin typeface="Lucida Handwriting" pitchFamily="66" charset="0"/>
              </a:rPr>
            </a:br>
            <a:r>
              <a:rPr lang="en-US" sz="6000" b="1" dirty="0" smtClean="0">
                <a:solidFill>
                  <a:srgbClr val="00B050"/>
                </a:solidFill>
                <a:latin typeface="Lucida Handwriting" pitchFamily="66" charset="0"/>
              </a:rPr>
              <a:t>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the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 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itchFamily="34" charset="0"/>
              </a:rPr>
              <a:t>T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itchFamily="34" charset="0"/>
              </a:rPr>
              <a:t>’n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itchFamily="34" charset="0"/>
              </a:rPr>
              <a:t>T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residence </a:t>
            </a:r>
            <a:r>
              <a:rPr lang="en-US" sz="6000" b="1" dirty="0" smtClean="0">
                <a:solidFill>
                  <a:srgbClr val="00B050"/>
                </a:solidFill>
                <a:latin typeface="Lucida Handwriting" pitchFamily="66" charset="0"/>
              </a:rPr>
              <a:t/>
            </a:r>
            <a:br>
              <a:rPr lang="en-US" sz="6000" b="1" dirty="0" smtClean="0">
                <a:solidFill>
                  <a:srgbClr val="00B050"/>
                </a:solidFill>
                <a:latin typeface="Lucida Handwriting" pitchFamily="66" charset="0"/>
              </a:rPr>
            </a:br>
            <a:r>
              <a:rPr lang="en-US" sz="2400" b="1" dirty="0" smtClean="0">
                <a:solidFill>
                  <a:srgbClr val="00B050"/>
                </a:solidFill>
                <a:latin typeface="Lucida Handwriting" pitchFamily="66" charset="0"/>
              </a:rPr>
              <a:t>  </a:t>
            </a:r>
            <a:r>
              <a:rPr lang="en-US" sz="1800" b="1" dirty="0" smtClean="0">
                <a:solidFill>
                  <a:srgbClr val="00B050"/>
                </a:solidFill>
                <a:latin typeface="Lucida Handwriting" pitchFamily="66" charset="0"/>
              </a:rPr>
              <a:t>(</a:t>
            </a:r>
            <a:r>
              <a:rPr lang="en-US" sz="2700" b="1" dirty="0" smtClean="0">
                <a:solidFill>
                  <a:srgbClr val="00B050"/>
                </a:solidFill>
                <a:latin typeface="Britannic Bold" pitchFamily="34" charset="0"/>
              </a:rPr>
              <a:t>Today and Tomorrow)</a:t>
            </a:r>
            <a:r>
              <a:rPr lang="en-US" sz="4900" b="1" dirty="0" smtClean="0">
                <a:solidFill>
                  <a:srgbClr val="00B050"/>
                </a:solidFill>
                <a:latin typeface="Bradley Hand ITC" pitchFamily="66" charset="0"/>
              </a:rPr>
              <a:t/>
            </a:r>
            <a:br>
              <a:rPr lang="en-US" sz="4900" b="1" dirty="0" smtClean="0">
                <a:solidFill>
                  <a:srgbClr val="00B050"/>
                </a:solidFill>
                <a:latin typeface="Bradley Hand ITC" pitchFamily="66" charset="0"/>
              </a:rPr>
            </a:br>
            <a:r>
              <a:rPr lang="en-US" sz="1800" b="1" dirty="0" smtClean="0">
                <a:latin typeface="+mn-lt"/>
              </a:rPr>
              <a:t> 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43400" y="3276600"/>
            <a:ext cx="44196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r">
              <a:spcBef>
                <a:spcPct val="0"/>
              </a:spcBef>
            </a:pPr>
            <a:r>
              <a:rPr lang="en-US" b="1" i="1" dirty="0" smtClean="0"/>
              <a:t>Go SOLAR Renewable Energy Fest 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600" b="1" i="1" dirty="0" smtClean="0"/>
              <a:t> </a:t>
            </a:r>
            <a:r>
              <a:rPr lang="en-US" sz="1400" b="1" dirty="0" smtClean="0"/>
              <a:t>Friday, June 6, 2014</a:t>
            </a:r>
          </a:p>
          <a:p>
            <a:pPr lvl="0" algn="r">
              <a:spcBef>
                <a:spcPct val="0"/>
              </a:spcBef>
            </a:pPr>
            <a:endParaRPr lang="en-US" sz="1400" b="1" dirty="0" smtClean="0"/>
          </a:p>
          <a:p>
            <a:pPr lvl="0" algn="r">
              <a:spcBef>
                <a:spcPct val="0"/>
              </a:spcBef>
            </a:pPr>
            <a:r>
              <a:rPr lang="en-US" sz="1400" b="1" dirty="0" smtClean="0"/>
              <a:t> </a:t>
            </a:r>
          </a:p>
          <a:p>
            <a:pPr lvl="0" algn="r">
              <a:spcBef>
                <a:spcPct val="0"/>
              </a:spcBef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Presented by Valerie J. Amor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LEED AP BD&amp;C, Assoc. AIA, Lic. RE Broker</a:t>
            </a:r>
          </a:p>
          <a:p>
            <a:pPr lvl="0" algn="r">
              <a:spcBef>
                <a:spcPct val="0"/>
              </a:spcBef>
            </a:pPr>
            <a:r>
              <a:rPr lang="en-US" sz="1600" b="1" dirty="0" smtClean="0">
                <a:solidFill>
                  <a:srgbClr val="0070C0"/>
                </a:solidFill>
              </a:rPr>
              <a:t>valeriejamor@gmail.com</a:t>
            </a:r>
          </a:p>
          <a:p>
            <a:pPr lvl="0" algn="r">
              <a:spcBef>
                <a:spcPct val="0"/>
              </a:spcBef>
            </a:pPr>
            <a:r>
              <a:rPr lang="en-US" sz="1600" b="1" dirty="0" smtClean="0"/>
              <a:t>954.701.0698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1600" b="1" dirty="0"/>
              <a:t> </a:t>
            </a:r>
            <a:r>
              <a:rPr lang="en-US" sz="1400" b="1" dirty="0">
                <a:latin typeface="Arial Black" pitchFamily="34" charset="0"/>
              </a:rPr>
              <a:t>Drawing Conclusions LLC </a:t>
            </a:r>
            <a:endParaRPr lang="en-US" sz="1400" b="1" dirty="0" smtClean="0">
              <a:latin typeface="Arial Black" pitchFamily="34" charset="0"/>
            </a:endParaRPr>
          </a:p>
          <a:p>
            <a:pPr lvl="0" algn="r">
              <a:spcBef>
                <a:spcPct val="0"/>
              </a:spcBef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Founder/Action Oriented Visionary</a:t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Eco Logical RE + Community Builder, LLC</a:t>
            </a:r>
          </a:p>
          <a:p>
            <a:pPr lvl="0" algn="r">
              <a:spcBef>
                <a:spcPct val="0"/>
              </a:spcBef>
            </a:pPr>
            <a:r>
              <a:rPr lang="en-US" sz="1600" b="1" dirty="0" smtClean="0">
                <a:latin typeface="+mj-lt"/>
                <a:ea typeface="+mj-ea"/>
                <a:cs typeface="+mj-cs"/>
              </a:rPr>
              <a:t>Owner, Principal </a:t>
            </a:r>
            <a:r>
              <a:rPr lang="en-US" sz="1600" b="1" dirty="0" smtClean="0">
                <a:latin typeface="+mj-lt"/>
                <a:ea typeface="+mj-ea"/>
                <a:cs typeface="+mj-cs"/>
              </a:rPr>
              <a:t>Broker</a:t>
            </a:r>
          </a:p>
          <a:p>
            <a:pPr lvl="0" algn="r">
              <a:spcBef>
                <a:spcPct val="0"/>
              </a:spcBef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 ideas, images &amp; presentations sole property</a:t>
            </a:r>
            <a:r>
              <a:rPr kumimoji="0" lang="en-US" sz="1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Drawing Conclusions LLC, no representation, copying or use of presentation without written permission; copyright 2014</a:t>
            </a: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r">
              <a:spcBef>
                <a:spcPct val="0"/>
              </a:spcBef>
            </a:pPr>
            <a:r>
              <a:rPr lang="en-US" sz="1600" dirty="0" smtClean="0"/>
              <a:t> </a:t>
            </a:r>
            <a:r>
              <a:rPr lang="en-US" b="1" i="1" dirty="0" smtClean="0">
                <a:latin typeface="+mj-lt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DC logo 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343400"/>
            <a:ext cx="32766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02385.JPG"/>
          <p:cNvPicPr>
            <a:picLocks noChangeAspect="1"/>
          </p:cNvPicPr>
          <p:nvPr/>
        </p:nvPicPr>
        <p:blipFill>
          <a:blip r:embed="rId2" cstate="print">
            <a:lum bright="8000" contras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90600" y="3429000"/>
            <a:ext cx="76200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000" b="1" i="1" dirty="0" smtClean="0">
                <a:latin typeface="+mj-lt"/>
                <a:ea typeface="+mj-ea"/>
                <a:cs typeface="+mj-cs"/>
              </a:rPr>
              <a:t>two story – garage under house</a:t>
            </a: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latin typeface="+mj-lt"/>
                <a:ea typeface="+mj-ea"/>
                <a:cs typeface="+mj-cs"/>
              </a:rPr>
              <a:t>n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 “important stuff” in garage - </a:t>
            </a:r>
            <a:r>
              <a:rPr lang="en-US" sz="2000" b="1" i="1" dirty="0" smtClean="0">
                <a:latin typeface="+mj-lt"/>
                <a:ea typeface="+mj-ea"/>
                <a:cs typeface="+mj-cs"/>
              </a:rPr>
              <a:t>allows for abandonment of bottom level (SLR)               house, flood insurance</a:t>
            </a:r>
            <a:endParaRPr kumimoji="0" lang="en-US" sz="2000" b="1" i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latin typeface="+mj-lt"/>
                <a:ea typeface="+mj-ea"/>
                <a:cs typeface="+mj-cs"/>
              </a:rPr>
              <a:t>all electrical on main floor of house</a:t>
            </a: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latin typeface="+mj-lt"/>
                <a:ea typeface="+mj-ea"/>
                <a:cs typeface="+mj-cs"/>
              </a:rPr>
              <a:t>b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ermed around floating pad – cool garage (no a/c required)</a:t>
            </a: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latin typeface="+mj-lt"/>
                <a:ea typeface="+mj-ea"/>
                <a:cs typeface="+mj-cs"/>
              </a:rPr>
              <a:t>berm can be re-constructed to become moot around house</a:t>
            </a:r>
          </a:p>
          <a:p>
            <a:pPr lvl="0">
              <a:spcBef>
                <a:spcPct val="0"/>
              </a:spcBef>
            </a:pPr>
            <a:endParaRPr lang="en-US" sz="2400" b="1" i="1" dirty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0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0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0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0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0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0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b="1" i="1" dirty="0" smtClean="0">
              <a:latin typeface="+mj-lt"/>
              <a:ea typeface="+mj-ea"/>
              <a:cs typeface="+mj-cs"/>
            </a:endParaRPr>
          </a:p>
          <a:p>
            <a:pPr lvl="0" algn="r">
              <a:spcBef>
                <a:spcPct val="0"/>
              </a:spcBef>
            </a:pPr>
            <a:r>
              <a:rPr lang="en-US" b="1" i="1" dirty="0" smtClean="0">
                <a:latin typeface="+mj-lt"/>
                <a:ea typeface="+mj-ea"/>
                <a:cs typeface="+mj-cs"/>
              </a:rPr>
              <a:t> </a:t>
            </a:r>
          </a:p>
          <a:p>
            <a:pPr lvl="0" algn="r">
              <a:spcBef>
                <a:spcPct val="0"/>
              </a:spcBef>
            </a:pPr>
            <a:r>
              <a:rPr lang="en-US" b="1" i="1" dirty="0" smtClean="0">
                <a:latin typeface="+mj-lt"/>
                <a:ea typeface="+mj-ea"/>
                <a:cs typeface="+mj-cs"/>
              </a:rPr>
              <a:t>Check Climate Central for address - SLR predictionhttp://sealevel.climatecentral.org</a:t>
            </a:r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kumimoji="0" lang="en-US" sz="2400" b="1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</a:p>
          <a:p>
            <a:pPr lvl="0" algn="r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0"/>
            <a:ext cx="685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>the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> 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Britannic Bold" pitchFamily="34" charset="0"/>
                <a:ea typeface="+mj-ea"/>
                <a:cs typeface="+mj-cs"/>
              </a:rPr>
              <a:t>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Britannic Bold" pitchFamily="34" charset="0"/>
                <a:ea typeface="+mj-ea"/>
                <a:cs typeface="+mj-cs"/>
              </a:rPr>
              <a:t>’n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Britannic Bold" pitchFamily="34" charset="0"/>
                <a:ea typeface="+mj-ea"/>
                <a:cs typeface="+mj-cs"/>
              </a:rPr>
              <a:t>T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ucida Calligraphy" pitchFamily="66" charset="0"/>
                <a:ea typeface="+mj-ea"/>
                <a:cs typeface="+mj-cs"/>
              </a:rPr>
              <a:t>residence 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/>
            </a:r>
            <a:b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>(Today and Tomorrow) 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  <a:t/>
            </a:r>
            <a:b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14600" y="1981200"/>
            <a:ext cx="381000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2381.JPG"/>
          <p:cNvPicPr>
            <a:picLocks noChangeAspect="1"/>
          </p:cNvPicPr>
          <p:nvPr/>
        </p:nvPicPr>
        <p:blipFill>
          <a:blip r:embed="rId2" cstate="print">
            <a:lum bright="42000" contrast="-67000"/>
          </a:blip>
          <a:stretch>
            <a:fillRect/>
          </a:stretch>
        </p:blipFill>
        <p:spPr>
          <a:xfrm rot="16200000">
            <a:off x="419100" y="-419100"/>
            <a:ext cx="8305800" cy="9144000"/>
          </a:xfrm>
          <a:prstGeom prst="rect">
            <a:avLst/>
          </a:prstGeom>
        </p:spPr>
      </p:pic>
      <p:pic>
        <p:nvPicPr>
          <p:cNvPr id="5" name="Picture 4" descr="DSC023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0" y="3810000"/>
            <a:ext cx="4064000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68580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the</a:t>
            </a: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 </a:t>
            </a: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itchFamily="34" charset="0"/>
              </a:rPr>
              <a:t>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itchFamily="34" charset="0"/>
              </a:rPr>
              <a:t>’n</a:t>
            </a: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itchFamily="34" charset="0"/>
              </a:rPr>
              <a:t>T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residence </a:t>
            </a:r>
            <a:r>
              <a:rPr lang="en-US" sz="3100" b="1" dirty="0" smtClean="0">
                <a:solidFill>
                  <a:srgbClr val="00B050"/>
                </a:solidFill>
                <a:latin typeface="Lucida Handwriting" pitchFamily="66" charset="0"/>
              </a:rPr>
              <a:t/>
            </a:r>
            <a:br>
              <a:rPr lang="en-US" sz="3100" b="1" dirty="0" smtClean="0">
                <a:solidFill>
                  <a:srgbClr val="00B050"/>
                </a:solidFill>
                <a:latin typeface="Lucida Handwriting" pitchFamily="66" charset="0"/>
              </a:rPr>
            </a:br>
            <a:r>
              <a:rPr lang="en-US" sz="2200" b="1" dirty="0" smtClean="0">
                <a:solidFill>
                  <a:srgbClr val="00B050"/>
                </a:solidFill>
                <a:latin typeface="Lucida Handwriting" pitchFamily="66" charset="0"/>
              </a:rPr>
              <a:t>(Today and Tomorrow) </a:t>
            </a:r>
            <a:r>
              <a:rPr lang="en-US" sz="3100" b="1" dirty="0" smtClean="0">
                <a:solidFill>
                  <a:srgbClr val="00B050"/>
                </a:solidFill>
                <a:latin typeface="Bradley Hand ITC" pitchFamily="66" charset="0"/>
              </a:rPr>
              <a:t/>
            </a:r>
            <a:br>
              <a:rPr lang="en-US" sz="3100" b="1" dirty="0" smtClean="0">
                <a:solidFill>
                  <a:srgbClr val="00B050"/>
                </a:solidFill>
                <a:latin typeface="Bradley Hand ITC" pitchFamily="66" charset="0"/>
              </a:rPr>
            </a:br>
            <a:r>
              <a:rPr lang="en-US" sz="1800" b="1" dirty="0" smtClean="0">
                <a:latin typeface="+mn-lt"/>
              </a:rPr>
              <a:t>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676400"/>
            <a:ext cx="8153400" cy="464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000" b="1" i="1" dirty="0" smtClean="0"/>
          </a:p>
          <a:p>
            <a:pPr>
              <a:spcBef>
                <a:spcPct val="0"/>
              </a:spcBef>
            </a:pPr>
            <a:endParaRPr lang="en-US" sz="2000" b="1" i="1" dirty="0" smtClean="0"/>
          </a:p>
          <a:p>
            <a:pPr>
              <a:spcBef>
                <a:spcPct val="0"/>
              </a:spcBef>
            </a:pPr>
            <a:endParaRPr lang="en-US" sz="2000" b="1" i="1" dirty="0" smtClean="0"/>
          </a:p>
          <a:p>
            <a:pPr>
              <a:spcBef>
                <a:spcPct val="0"/>
              </a:spcBef>
            </a:pPr>
            <a:endParaRPr lang="en-US" sz="2000" b="1" i="1" dirty="0" smtClean="0"/>
          </a:p>
          <a:p>
            <a:pPr>
              <a:spcBef>
                <a:spcPct val="0"/>
              </a:spcBef>
            </a:pPr>
            <a:endParaRPr lang="en-US" sz="2000" b="1" i="1" dirty="0" smtClean="0"/>
          </a:p>
          <a:p>
            <a:pPr>
              <a:spcBef>
                <a:spcPct val="0"/>
              </a:spcBef>
            </a:pPr>
            <a:r>
              <a:rPr lang="en-US" sz="2000" b="1" i="1" dirty="0" smtClean="0"/>
              <a:t>sited to maximize indirect light, daylighting, reduce heat gain</a:t>
            </a:r>
          </a:p>
          <a:p>
            <a:pPr lvl="0">
              <a:spcBef>
                <a:spcPct val="0"/>
              </a:spcBef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tilt-up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concrete construction</a:t>
            </a: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latin typeface="+mj-lt"/>
                <a:ea typeface="+mj-ea"/>
                <a:cs typeface="+mj-cs"/>
              </a:rPr>
              <a:t>modular sizes</a:t>
            </a:r>
          </a:p>
          <a:p>
            <a:pPr lvl="0">
              <a:spcBef>
                <a:spcPct val="0"/>
              </a:spcBef>
            </a:pP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 value: wall 15, roof 40 (energy modeling)</a:t>
            </a: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latin typeface="+mj-lt"/>
                <a:ea typeface="+mj-ea"/>
                <a:cs typeface="+mj-cs"/>
              </a:rPr>
              <a:t>s</a:t>
            </a:r>
            <a:r>
              <a:rPr lang="en-US" sz="2000" b="1" i="1" baseline="0" dirty="0" smtClean="0">
                <a:latin typeface="+mj-lt"/>
                <a:ea typeface="+mj-ea"/>
                <a:cs typeface="+mj-cs"/>
              </a:rPr>
              <a:t>tained, embedded with stones, recycled glass – sealed</a:t>
            </a:r>
          </a:p>
          <a:p>
            <a:pPr lvl="0">
              <a:spcBef>
                <a:spcPct val="0"/>
              </a:spcBef>
            </a:pPr>
            <a:endParaRPr lang="en-US" sz="2000" b="1" i="1" baseline="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latin typeface="+mj-lt"/>
                <a:ea typeface="+mj-ea"/>
                <a:cs typeface="+mj-cs"/>
              </a:rPr>
              <a:t>f</a:t>
            </a:r>
            <a:r>
              <a:rPr lang="en-US" sz="2000" b="1" i="1" baseline="0" dirty="0" smtClean="0">
                <a:latin typeface="+mj-lt"/>
                <a:ea typeface="+mj-ea"/>
                <a:cs typeface="+mj-cs"/>
              </a:rPr>
              <a:t>enestrations – stepped  with transom above</a:t>
            </a:r>
            <a:endParaRPr lang="en-US" sz="20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000" b="1" i="1" baseline="0" dirty="0" smtClean="0">
                <a:latin typeface="+mj-lt"/>
                <a:ea typeface="+mj-ea"/>
                <a:cs typeface="+mj-cs"/>
              </a:rPr>
              <a:t>to facilitate natural ventilation</a:t>
            </a: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latin typeface="+mj-lt"/>
                <a:ea typeface="+mj-ea"/>
                <a:cs typeface="+mj-cs"/>
              </a:rPr>
              <a:t>placement decided by sun study – operable</a:t>
            </a: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latin typeface="+mj-lt"/>
                <a:ea typeface="+mj-ea"/>
                <a:cs typeface="+mj-cs"/>
              </a:rPr>
              <a:t>hurricane impact ( by code)</a:t>
            </a:r>
          </a:p>
          <a:p>
            <a:pPr lvl="0">
              <a:spcBef>
                <a:spcPct val="0"/>
              </a:spcBef>
            </a:pPr>
            <a:endParaRPr lang="en-US" sz="2000" b="1" i="1" dirty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000" b="1" i="1" baseline="0" dirty="0" smtClean="0">
                <a:latin typeface="+mj-lt"/>
                <a:ea typeface="+mj-ea"/>
                <a:cs typeface="+mj-cs"/>
              </a:rPr>
              <a:t>Benefits – </a:t>
            </a:r>
            <a:endParaRPr lang="en-US" sz="20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000" b="1" i="1" baseline="0" dirty="0" smtClean="0">
                <a:latin typeface="+mj-lt"/>
                <a:ea typeface="+mj-ea"/>
                <a:cs typeface="+mj-cs"/>
              </a:rPr>
              <a:t>reduction of costs due to repetition</a:t>
            </a: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latin typeface="+mj-lt"/>
                <a:ea typeface="+mj-ea"/>
                <a:cs typeface="+mj-cs"/>
              </a:rPr>
              <a:t>no future painting required </a:t>
            </a: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latin typeface="+mj-lt"/>
                <a:ea typeface="+mj-ea"/>
                <a:cs typeface="+mj-cs"/>
              </a:rPr>
              <a:t>minimal upkeep </a:t>
            </a: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latin typeface="+mj-lt"/>
                <a:ea typeface="+mj-ea"/>
                <a:cs typeface="+mj-cs"/>
              </a:rPr>
              <a:t>r</a:t>
            </a:r>
            <a:r>
              <a:rPr lang="en-US" sz="2000" b="1" i="1" baseline="0" dirty="0" smtClean="0">
                <a:latin typeface="+mj-lt"/>
                <a:ea typeface="+mj-ea"/>
                <a:cs typeface="+mj-cs"/>
              </a:rPr>
              <a:t>educe energy requirements</a:t>
            </a:r>
          </a:p>
          <a:p>
            <a:pPr lvl="0">
              <a:spcBef>
                <a:spcPct val="0"/>
              </a:spcBef>
            </a:pPr>
            <a:endParaRPr lang="en-US" sz="2400" b="1" i="1" baseline="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baseline="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r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463034" y="274903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ockwell Extra Bold" pitchFamily="18" charset="0"/>
              </a:rPr>
              <a:t>north</a:t>
            </a:r>
            <a:endParaRPr lang="en-US" dirty="0">
              <a:latin typeface="Rockwell Extra Bol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7461766" y="92023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ockwell Extra Bold" pitchFamily="18" charset="0"/>
              </a:rPr>
              <a:t>pond</a:t>
            </a:r>
            <a:endParaRPr lang="en-US" dirty="0">
              <a:latin typeface="Rockwell Extra Bol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64886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ockwell Extra Bold" pitchFamily="18" charset="0"/>
              </a:rPr>
              <a:t>facing west</a:t>
            </a:r>
            <a:endParaRPr lang="en-US" dirty="0"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SC02377.JPG"/>
          <p:cNvPicPr>
            <a:picLocks noChangeAspect="1"/>
          </p:cNvPicPr>
          <p:nvPr/>
        </p:nvPicPr>
        <p:blipFill>
          <a:blip r:embed="rId2" cstate="print">
            <a:lum bright="-31000" contrast="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609600" y="2438400"/>
            <a:ext cx="7010400" cy="1219200"/>
          </a:xfrm>
          <a:prstGeom prst="straightConnector1">
            <a:avLst/>
          </a:prstGeom>
          <a:ln w="508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762000" y="1371600"/>
            <a:ext cx="8153400" cy="464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en-US" sz="2000" b="1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000" b="1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000" b="1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000" b="1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000" b="1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000" b="1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000" b="1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000" b="1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000" b="1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energy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 rain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gutters, micro turbines</a:t>
            </a:r>
            <a:endParaRPr kumimoji="0" lang="en-US" sz="2000" b="1" i="1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0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olar panels, window shades (storage)</a:t>
            </a:r>
          </a:p>
          <a:p>
            <a:pPr>
              <a:spcBef>
                <a:spcPct val="0"/>
              </a:spcBef>
            </a:pPr>
            <a:r>
              <a:rPr lang="en-US" sz="2000" b="1" i="1" dirty="0" smtClean="0">
                <a:solidFill>
                  <a:schemeClr val="bg1"/>
                </a:solidFill>
              </a:rPr>
              <a:t>mixed mode ventilation – emphasis on natural ventilation</a:t>
            </a:r>
          </a:p>
          <a:p>
            <a:pPr>
              <a:spcBef>
                <a:spcPct val="0"/>
              </a:spcBef>
            </a:pPr>
            <a:r>
              <a:rPr lang="en-US" sz="2000" b="1" i="1" dirty="0" smtClean="0">
                <a:solidFill>
                  <a:schemeClr val="bg1"/>
                </a:solidFill>
              </a:rPr>
              <a:t>ceilings angled inside to maximize air flow </a:t>
            </a:r>
          </a:p>
          <a:p>
            <a:pPr>
              <a:spcBef>
                <a:spcPct val="0"/>
              </a:spcBef>
            </a:pPr>
            <a:r>
              <a:rPr lang="en-US" sz="2000" b="1" i="1" dirty="0" smtClean="0">
                <a:solidFill>
                  <a:schemeClr val="bg1"/>
                </a:solidFill>
              </a:rPr>
              <a:t>(passive stack)</a:t>
            </a:r>
          </a:p>
          <a:p>
            <a:pPr lvl="0">
              <a:spcBef>
                <a:spcPct val="0"/>
              </a:spcBef>
            </a:pPr>
            <a:endParaRPr lang="en-US" sz="2000" b="1" i="1" dirty="0" smtClean="0">
              <a:solidFill>
                <a:schemeClr val="bg1"/>
              </a:solidFill>
            </a:endParaRP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solidFill>
                  <a:schemeClr val="bg1"/>
                </a:solidFill>
              </a:rPr>
              <a:t>                          programmable thermostat</a:t>
            </a: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solidFill>
                  <a:schemeClr val="bg1"/>
                </a:solidFill>
              </a:rPr>
              <a:t>           occupancy and light sensors</a:t>
            </a: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solidFill>
                  <a:schemeClr val="bg1"/>
                </a:solidFill>
              </a:rPr>
              <a:t>centralized controls, whole house automation  </a:t>
            </a:r>
          </a:p>
          <a:p>
            <a:pPr lvl="0">
              <a:spcBef>
                <a:spcPct val="0"/>
              </a:spcBef>
            </a:pPr>
            <a:endParaRPr lang="en-US" sz="2000" b="1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a/c  - 20-24 seer (code 13) Ecotech</a:t>
            </a: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z</a:t>
            </a:r>
            <a:r>
              <a:rPr lang="en-US" sz="2000" b="1" i="1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ones</a:t>
            </a:r>
          </a:p>
          <a:p>
            <a:pPr lvl="0">
              <a:spcBef>
                <a:spcPct val="0"/>
              </a:spcBef>
            </a:pPr>
            <a:endParaRPr lang="en-US" sz="2000" b="1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net plus! – connect and sell back to grid (net metering)</a:t>
            </a:r>
          </a:p>
          <a:p>
            <a:pPr>
              <a:spcBef>
                <a:spcPct val="0"/>
              </a:spcBef>
            </a:pPr>
            <a:r>
              <a:rPr lang="en-US" sz="2000" b="1" i="1" dirty="0" smtClean="0">
                <a:solidFill>
                  <a:schemeClr val="bg1"/>
                </a:solidFill>
              </a:rPr>
              <a:t>ev connection - tomorrow</a:t>
            </a:r>
            <a:endParaRPr lang="en-US" sz="2000" b="1" i="1" baseline="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0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oof mounted helical wind turbine - tomorrow </a:t>
            </a: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lvl="0">
              <a:spcBef>
                <a:spcPct val="0"/>
              </a:spcBef>
            </a:pPr>
            <a:r>
              <a:rPr lang="en-US" sz="2400" b="1" i="1" baseline="0" dirty="0" smtClean="0">
                <a:latin typeface="+mj-lt"/>
                <a:ea typeface="+mj-ea"/>
                <a:cs typeface="+mj-cs"/>
              </a:rPr>
              <a:t> </a:t>
            </a:r>
          </a:p>
          <a:p>
            <a:pPr lvl="0">
              <a:spcBef>
                <a:spcPct val="0"/>
              </a:spcBef>
            </a:pPr>
            <a:endParaRPr lang="en-US" sz="2400" b="1" i="1" baseline="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baseline="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r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0"/>
            <a:ext cx="685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>the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> 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Britannic Bold" pitchFamily="34" charset="0"/>
                <a:ea typeface="+mj-ea"/>
                <a:cs typeface="+mj-cs"/>
              </a:rPr>
              <a:t>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Britannic Bold" pitchFamily="34" charset="0"/>
                <a:ea typeface="+mj-ea"/>
                <a:cs typeface="+mj-cs"/>
              </a:rPr>
              <a:t>’n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Britannic Bold" pitchFamily="34" charset="0"/>
                <a:ea typeface="+mj-ea"/>
                <a:cs typeface="+mj-cs"/>
              </a:rPr>
              <a:t>T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Lucida Calligraphy" pitchFamily="66" charset="0"/>
                <a:ea typeface="+mj-ea"/>
                <a:cs typeface="+mj-cs"/>
              </a:rPr>
              <a:t>residence 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/>
            </a:r>
            <a:b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>(Today and Tomorrow) 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  <a:t/>
            </a:r>
            <a:b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02376.JPG"/>
          <p:cNvPicPr>
            <a:picLocks noChangeAspect="1"/>
          </p:cNvPicPr>
          <p:nvPr/>
        </p:nvPicPr>
        <p:blipFill>
          <a:blip r:embed="rId2" cstate="print">
            <a:lum bright="-14000" contrast="-3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90600" y="2286000"/>
            <a:ext cx="815340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000" b="1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000" b="1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rain water capture</a:t>
            </a:r>
            <a:endParaRPr kumimoji="0" lang="en-US" sz="2000" b="1" i="1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storm water capture</a:t>
            </a: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isterns</a:t>
            </a: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rain barrels</a:t>
            </a:r>
            <a:endParaRPr kumimoji="0" lang="en-US" sz="2000" b="1" i="1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0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</a:t>
            </a:r>
            <a:r>
              <a:rPr lang="en-US" sz="2000" b="1" i="1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rey water reuse</a:t>
            </a:r>
          </a:p>
          <a:p>
            <a:pPr lvl="0">
              <a:spcBef>
                <a:spcPct val="0"/>
              </a:spcBef>
            </a:pPr>
            <a:r>
              <a:rPr lang="en-US" sz="20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</a:t>
            </a:r>
            <a:r>
              <a:rPr lang="en-US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lack water reuse</a:t>
            </a:r>
          </a:p>
          <a:p>
            <a:pPr lvl="0">
              <a:spcBef>
                <a:spcPct val="0"/>
              </a:spcBef>
            </a:pPr>
            <a:r>
              <a:rPr lang="en-US" sz="20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ertiary water treatment (pond)</a:t>
            </a:r>
          </a:p>
          <a:p>
            <a:pPr lvl="0">
              <a:spcBef>
                <a:spcPct val="0"/>
              </a:spcBef>
            </a:pPr>
            <a:r>
              <a:rPr lang="en-US" sz="20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</a:t>
            </a:r>
            <a:r>
              <a:rPr lang="en-US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ell (temporary)                                                              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salt water intrusion</a:t>
            </a: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a/c condensate capture, reuse</a:t>
            </a: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humidity capture, reuse</a:t>
            </a:r>
          </a:p>
          <a:p>
            <a:pPr lvl="0">
              <a:spcBef>
                <a:spcPct val="0"/>
              </a:spcBef>
            </a:pPr>
            <a:endParaRPr lang="en-US" sz="2000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000" b="1" i="1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Benefits – no water exits, all reused</a:t>
            </a: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black water to tertiary (code issues)</a:t>
            </a:r>
            <a:endParaRPr lang="en-US" sz="2000" b="1" i="1" baseline="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baseline="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baseline="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r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0"/>
            <a:ext cx="685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>the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> 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Britannic Bold" pitchFamily="34" charset="0"/>
                <a:ea typeface="+mj-ea"/>
                <a:cs typeface="+mj-cs"/>
              </a:rPr>
              <a:t>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Britannic Bold" pitchFamily="34" charset="0"/>
                <a:ea typeface="+mj-ea"/>
                <a:cs typeface="+mj-cs"/>
              </a:rPr>
              <a:t>’n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Britannic Bold" pitchFamily="34" charset="0"/>
                <a:ea typeface="+mj-ea"/>
                <a:cs typeface="+mj-cs"/>
              </a:rPr>
              <a:t>T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ucida Calligraphy" pitchFamily="66" charset="0"/>
                <a:ea typeface="+mj-ea"/>
                <a:cs typeface="+mj-cs"/>
              </a:rPr>
              <a:t>residence 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/>
            </a:r>
            <a:b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>(Today and Tomorrow) 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  <a:t/>
            </a:r>
            <a:b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1524000"/>
            <a:ext cx="4495800" cy="464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000" b="1" i="1" dirty="0" smtClean="0"/>
          </a:p>
          <a:p>
            <a:pPr lvl="0">
              <a:spcBef>
                <a:spcPct val="0"/>
              </a:spcBef>
            </a:pPr>
            <a:endParaRPr lang="en-US" sz="2000" b="1" i="1" dirty="0" smtClean="0"/>
          </a:p>
          <a:p>
            <a:pPr lvl="0">
              <a:spcBef>
                <a:spcPct val="0"/>
              </a:spcBef>
            </a:pPr>
            <a:endParaRPr lang="en-US" sz="2000" b="1" i="1" dirty="0" smtClean="0"/>
          </a:p>
          <a:p>
            <a:pPr lvl="0">
              <a:spcBef>
                <a:spcPct val="0"/>
              </a:spcBef>
            </a:pPr>
            <a:endParaRPr lang="en-US" sz="2000" b="1" i="1" dirty="0" smtClean="0"/>
          </a:p>
          <a:p>
            <a:pPr lvl="0">
              <a:spcBef>
                <a:spcPct val="0"/>
              </a:spcBef>
            </a:pPr>
            <a:endParaRPr lang="en-US" sz="2000" b="1" i="1" dirty="0" smtClean="0"/>
          </a:p>
          <a:p>
            <a:pPr lvl="0">
              <a:spcBef>
                <a:spcPct val="0"/>
              </a:spcBef>
            </a:pPr>
            <a:endParaRPr lang="en-US" sz="2000" b="1" i="1" dirty="0" smtClean="0"/>
          </a:p>
          <a:p>
            <a:pPr lvl="0">
              <a:spcBef>
                <a:spcPct val="0"/>
              </a:spcBef>
            </a:pPr>
            <a:endParaRPr lang="en-US" sz="2000" b="1" i="1" dirty="0" smtClean="0"/>
          </a:p>
          <a:p>
            <a:pPr lvl="0">
              <a:spcBef>
                <a:spcPct val="0"/>
              </a:spcBef>
            </a:pPr>
            <a:endParaRPr lang="en-US" sz="2000" b="1" i="1" dirty="0" smtClean="0"/>
          </a:p>
          <a:p>
            <a:pPr lvl="0">
              <a:spcBef>
                <a:spcPct val="0"/>
              </a:spcBef>
            </a:pPr>
            <a:endParaRPr lang="en-US" sz="2000" b="1" i="1" dirty="0" smtClean="0"/>
          </a:p>
          <a:p>
            <a:pPr lvl="0">
              <a:spcBef>
                <a:spcPct val="0"/>
              </a:spcBef>
            </a:pPr>
            <a:endParaRPr lang="en-US" sz="2000" b="1" i="1" dirty="0" smtClean="0"/>
          </a:p>
          <a:p>
            <a:pPr lvl="0">
              <a:spcBef>
                <a:spcPct val="0"/>
              </a:spcBef>
            </a:pPr>
            <a:r>
              <a:rPr lang="en-US" sz="2000" b="1" i="1" dirty="0" smtClean="0"/>
              <a:t>solar water heater – no pool</a:t>
            </a:r>
          </a:p>
          <a:p>
            <a:pPr lvl="0">
              <a:spcBef>
                <a:spcPct val="0"/>
              </a:spcBef>
            </a:pPr>
            <a:r>
              <a:rPr lang="en-US" sz="2000" b="1" i="1" dirty="0" smtClean="0"/>
              <a:t>tankless water heater, recirculating hot water</a:t>
            </a: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latin typeface="+mj-lt"/>
                <a:ea typeface="+mj-ea"/>
                <a:cs typeface="+mj-cs"/>
              </a:rPr>
              <a:t>low flow fixtures, dual flush toilets</a:t>
            </a:r>
          </a:p>
          <a:p>
            <a:pPr lvl="0">
              <a:spcBef>
                <a:spcPct val="0"/>
              </a:spcBef>
            </a:pPr>
            <a:endParaRPr lang="en-US" sz="20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000" b="1" i="1" dirty="0" smtClean="0"/>
              <a:t>septic (temporary)</a:t>
            </a:r>
          </a:p>
          <a:p>
            <a:pPr>
              <a:spcBef>
                <a:spcPct val="0"/>
              </a:spcBef>
            </a:pPr>
            <a:r>
              <a:rPr lang="en-US" sz="2000" b="1" i="1" dirty="0" smtClean="0"/>
              <a:t>composting toilets –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b="1" i="1" dirty="0" smtClean="0"/>
              <a:t>today 1, tomorrow all</a:t>
            </a:r>
          </a:p>
          <a:p>
            <a:pPr>
              <a:spcBef>
                <a:spcPct val="0"/>
              </a:spcBef>
            </a:pPr>
            <a:r>
              <a:rPr lang="en-US" sz="2000" b="1" i="1" dirty="0" smtClean="0"/>
              <a:t>composting toilet, urine diverter (marine grade)</a:t>
            </a:r>
          </a:p>
          <a:p>
            <a:pPr lvl="0">
              <a:spcBef>
                <a:spcPct val="0"/>
              </a:spcBef>
            </a:pPr>
            <a:endParaRPr lang="en-US" sz="2000" b="1" i="1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000" b="1" i="1" dirty="0" smtClean="0"/>
              <a:t>water, waste spaces clustered to minimize line runs, garage</a:t>
            </a:r>
          </a:p>
          <a:p>
            <a:pPr>
              <a:spcBef>
                <a:spcPct val="0"/>
              </a:spcBef>
            </a:pPr>
            <a:r>
              <a:rPr lang="en-US" sz="2000" b="1" i="1" dirty="0" smtClean="0"/>
              <a:t>facilitate future composting toilets</a:t>
            </a:r>
          </a:p>
          <a:p>
            <a:pPr>
              <a:spcBef>
                <a:spcPct val="0"/>
              </a:spcBef>
            </a:pPr>
            <a:endParaRPr lang="en-US" sz="2400" b="1" i="1" dirty="0" smtClean="0"/>
          </a:p>
          <a:p>
            <a:pPr>
              <a:spcBef>
                <a:spcPct val="0"/>
              </a:spcBef>
            </a:pPr>
            <a:endParaRPr lang="en-US" sz="2400" b="1" i="1" dirty="0" smtClean="0"/>
          </a:p>
          <a:p>
            <a:pPr>
              <a:spcBef>
                <a:spcPct val="0"/>
              </a:spcBef>
            </a:pPr>
            <a:r>
              <a:rPr lang="en-US" sz="2400" b="1" i="1" dirty="0" smtClean="0"/>
              <a:t> </a:t>
            </a:r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dirty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400" b="1" i="1" baseline="0" dirty="0" smtClean="0">
                <a:latin typeface="+mj-lt"/>
                <a:ea typeface="+mj-ea"/>
                <a:cs typeface="+mj-cs"/>
              </a:rPr>
              <a:t>Benefits – composting material</a:t>
            </a:r>
          </a:p>
          <a:p>
            <a:pPr lvl="0">
              <a:spcBef>
                <a:spcPct val="0"/>
              </a:spcBef>
            </a:pPr>
            <a:r>
              <a:rPr lang="en-US" sz="2400" b="1" i="1" dirty="0" smtClean="0">
                <a:latin typeface="+mj-lt"/>
                <a:ea typeface="+mj-ea"/>
                <a:cs typeface="+mj-cs"/>
              </a:rPr>
              <a:t>Less materials</a:t>
            </a:r>
            <a:endParaRPr lang="en-US" sz="2400" b="1" i="1" baseline="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baseline="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baseline="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r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0"/>
            <a:ext cx="685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>the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> 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Britannic Bold" pitchFamily="34" charset="0"/>
                <a:ea typeface="+mj-ea"/>
                <a:cs typeface="+mj-cs"/>
              </a:rPr>
              <a:t>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Britannic Bold" pitchFamily="34" charset="0"/>
                <a:ea typeface="+mj-ea"/>
                <a:cs typeface="+mj-cs"/>
              </a:rPr>
              <a:t>’n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Britannic Bold" pitchFamily="34" charset="0"/>
                <a:ea typeface="+mj-ea"/>
                <a:cs typeface="+mj-cs"/>
              </a:rPr>
              <a:t>T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ucida Calligraphy" pitchFamily="66" charset="0"/>
                <a:ea typeface="+mj-ea"/>
                <a:cs typeface="+mj-cs"/>
              </a:rPr>
              <a:t>residence 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/>
            </a:r>
            <a:b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>(Today and Tomorrow) 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  <a:t/>
            </a:r>
            <a:b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http://www.ecori.org/storage/ecoToiletArt.jpg?__SQUARESPACE_CACHEVERSION=13827291562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340864"/>
            <a:ext cx="3962400" cy="4517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SC02399.JPG"/>
          <p:cNvPicPr>
            <a:picLocks noChangeAspect="1"/>
          </p:cNvPicPr>
          <p:nvPr/>
        </p:nvPicPr>
        <p:blipFill>
          <a:blip r:embed="rId2" cstate="print">
            <a:lum contrast="24000"/>
          </a:blip>
          <a:stretch>
            <a:fillRect/>
          </a:stretch>
        </p:blipFill>
        <p:spPr>
          <a:xfrm>
            <a:off x="2032000" y="1524000"/>
            <a:ext cx="7112000" cy="5334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" y="1905000"/>
            <a:ext cx="1981200" cy="495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latin typeface="+mj-lt"/>
                <a:ea typeface="+mj-ea"/>
                <a:cs typeface="+mj-cs"/>
              </a:rPr>
              <a:t>interior finishes - floors: polished concrete</a:t>
            </a:r>
          </a:p>
          <a:p>
            <a:pPr lvl="0">
              <a:spcBef>
                <a:spcPct val="0"/>
              </a:spcBef>
            </a:pPr>
            <a:r>
              <a:rPr lang="en-US" sz="2000" b="1" i="1" noProof="0" dirty="0" smtClean="0">
                <a:latin typeface="+mj-lt"/>
                <a:ea typeface="+mj-ea"/>
                <a:cs typeface="+mj-cs"/>
              </a:rPr>
              <a:t>w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alls: tile, glass, concrete – no dry wall</a:t>
            </a:r>
          </a:p>
          <a:p>
            <a:pPr lvl="0">
              <a:spcBef>
                <a:spcPct val="0"/>
              </a:spcBef>
            </a:pP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latin typeface="+mj-lt"/>
                <a:ea typeface="+mj-ea"/>
                <a:cs typeface="+mj-cs"/>
              </a:rPr>
              <a:t>no curtains – windows angled to maximize indirect light, no direct light</a:t>
            </a: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latin typeface="+mj-lt"/>
                <a:ea typeface="+mj-ea"/>
                <a:cs typeface="+mj-cs"/>
              </a:rPr>
              <a:t> </a:t>
            </a:r>
            <a:endParaRPr lang="en-US" sz="2000" b="1" i="1" dirty="0" smtClean="0"/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r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68580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the</a:t>
            </a: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 </a:t>
            </a: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itchFamily="34" charset="0"/>
              </a:rPr>
              <a:t>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itchFamily="34" charset="0"/>
              </a:rPr>
              <a:t>’n</a:t>
            </a: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itchFamily="34" charset="0"/>
              </a:rPr>
              <a:t>T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residence </a:t>
            </a:r>
            <a:r>
              <a:rPr lang="en-US" sz="3100" b="1" dirty="0" smtClean="0">
                <a:solidFill>
                  <a:srgbClr val="00B050"/>
                </a:solidFill>
                <a:latin typeface="Lucida Handwriting" pitchFamily="66" charset="0"/>
              </a:rPr>
              <a:t/>
            </a:r>
            <a:br>
              <a:rPr lang="en-US" sz="3100" b="1" dirty="0" smtClean="0">
                <a:solidFill>
                  <a:srgbClr val="00B050"/>
                </a:solidFill>
                <a:latin typeface="Lucida Handwriting" pitchFamily="66" charset="0"/>
              </a:rPr>
            </a:br>
            <a:r>
              <a:rPr lang="en-US" sz="2200" b="1" dirty="0" smtClean="0">
                <a:solidFill>
                  <a:srgbClr val="00B050"/>
                </a:solidFill>
                <a:latin typeface="Lucida Handwriting" pitchFamily="66" charset="0"/>
              </a:rPr>
              <a:t>(Today and Tomorrow) </a:t>
            </a:r>
            <a:r>
              <a:rPr lang="en-US" sz="3100" b="1" dirty="0" smtClean="0">
                <a:solidFill>
                  <a:srgbClr val="00B050"/>
                </a:solidFill>
                <a:latin typeface="Bradley Hand ITC" pitchFamily="66" charset="0"/>
              </a:rPr>
              <a:t/>
            </a:r>
            <a:br>
              <a:rPr lang="en-US" sz="3100" b="1" dirty="0" smtClean="0">
                <a:solidFill>
                  <a:srgbClr val="00B050"/>
                </a:solidFill>
                <a:latin typeface="Bradley Hand ITC" pitchFamily="66" charset="0"/>
              </a:rPr>
            </a:br>
            <a:r>
              <a:rPr lang="en-US" sz="1800" b="1" dirty="0" smtClean="0">
                <a:latin typeface="+mn-lt"/>
              </a:rPr>
              <a:t> 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257800" y="5181600"/>
            <a:ext cx="51816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Energy Star appliances</a:t>
            </a: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solidFill>
                  <a:schemeClr val="bg1"/>
                </a:solidFill>
              </a:rPr>
              <a:t>energy tomorrow  - power floors</a:t>
            </a: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solidFill>
                  <a:schemeClr val="bg1"/>
                </a:solidFill>
              </a:rPr>
              <a:t>furniture</a:t>
            </a: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solidFill>
                  <a:schemeClr val="bg1"/>
                </a:solidFill>
              </a:rPr>
              <a:t>kinetic, piezoelectric energy</a:t>
            </a:r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r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1219200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Washer/dryer all-in-one, no dryer vent, 110V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payas in the garden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961150" y="0"/>
            <a:ext cx="5182850" cy="38862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19200" y="1371600"/>
            <a:ext cx="2514600" cy="441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1600" b="1" dirty="0" smtClean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000" b="1" i="1" dirty="0" smtClean="0"/>
              <a:t>Exterior, interior vegetation cleans, cools air</a:t>
            </a:r>
          </a:p>
          <a:p>
            <a:pPr lvl="0">
              <a:spcBef>
                <a:spcPct val="0"/>
              </a:spcBef>
            </a:pPr>
            <a:endParaRPr lang="en-US" sz="2000" b="1" i="1" dirty="0" smtClean="0"/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latin typeface="+mj-lt"/>
                <a:ea typeface="+mj-ea"/>
                <a:cs typeface="+mj-cs"/>
              </a:rPr>
              <a:t>f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ood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000" b="1" i="1" dirty="0" smtClean="0">
                <a:latin typeface="+mj-lt"/>
                <a:ea typeface="+mj-ea"/>
                <a:cs typeface="+mj-cs"/>
              </a:rPr>
              <a:t>f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orest – layered for year round growing</a:t>
            </a:r>
          </a:p>
          <a:p>
            <a:pPr lvl="0">
              <a:spcBef>
                <a:spcPct val="0"/>
              </a:spcBef>
            </a:pPr>
            <a:r>
              <a:rPr lang="en-US" sz="2000" b="1" i="1" noProof="0" dirty="0" smtClean="0">
                <a:latin typeface="+mj-lt"/>
                <a:ea typeface="+mj-ea"/>
                <a:cs typeface="+mj-cs"/>
              </a:rPr>
              <a:t>cooling, strategic shading (particularly west side)</a:t>
            </a:r>
          </a:p>
          <a:p>
            <a:pPr lvl="0">
              <a:spcBef>
                <a:spcPct val="0"/>
              </a:spcBef>
            </a:pPr>
            <a:endParaRPr kumimoji="0" lang="en-US" sz="2000" b="1" i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latin typeface="+mj-lt"/>
                <a:ea typeface="+mj-ea"/>
                <a:cs typeface="+mj-cs"/>
              </a:rPr>
              <a:t> </a:t>
            </a:r>
            <a:endParaRPr lang="en-US" sz="2000" b="1" i="1" dirty="0" smtClean="0"/>
          </a:p>
          <a:p>
            <a:pPr lvl="0">
              <a:spcBef>
                <a:spcPct val="0"/>
              </a:spcBef>
            </a:pP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400" b="1" i="1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r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68580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the</a:t>
            </a: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 </a:t>
            </a: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itchFamily="34" charset="0"/>
              </a:rPr>
              <a:t>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itchFamily="34" charset="0"/>
              </a:rPr>
              <a:t>’n</a:t>
            </a: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itchFamily="34" charset="0"/>
              </a:rPr>
              <a:t>T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residence </a:t>
            </a:r>
            <a:r>
              <a:rPr lang="en-US" sz="3100" b="1" dirty="0" smtClean="0">
                <a:solidFill>
                  <a:srgbClr val="00B050"/>
                </a:solidFill>
                <a:latin typeface="Lucida Handwriting" pitchFamily="66" charset="0"/>
              </a:rPr>
              <a:t/>
            </a:r>
            <a:br>
              <a:rPr lang="en-US" sz="3100" b="1" dirty="0" smtClean="0">
                <a:solidFill>
                  <a:srgbClr val="00B050"/>
                </a:solidFill>
                <a:latin typeface="Lucida Handwriting" pitchFamily="66" charset="0"/>
              </a:rPr>
            </a:br>
            <a:r>
              <a:rPr lang="en-US" sz="2200" b="1" dirty="0" smtClean="0">
                <a:solidFill>
                  <a:srgbClr val="00B050"/>
                </a:solidFill>
                <a:latin typeface="Lucida Handwriting" pitchFamily="66" charset="0"/>
              </a:rPr>
              <a:t>(Today and Tomorrow) </a:t>
            </a:r>
            <a:r>
              <a:rPr lang="en-US" sz="3100" b="1" dirty="0" smtClean="0">
                <a:solidFill>
                  <a:srgbClr val="00B050"/>
                </a:solidFill>
                <a:latin typeface="Bradley Hand ITC" pitchFamily="66" charset="0"/>
              </a:rPr>
              <a:t/>
            </a:r>
            <a:br>
              <a:rPr lang="en-US" sz="3100" b="1" dirty="0" smtClean="0">
                <a:solidFill>
                  <a:srgbClr val="00B050"/>
                </a:solidFill>
                <a:latin typeface="Bradley Hand ITC" pitchFamily="66" charset="0"/>
              </a:rPr>
            </a:br>
            <a:r>
              <a:rPr lang="en-US" sz="1800" b="1" dirty="0" smtClean="0">
                <a:latin typeface="+mn-lt"/>
              </a:rPr>
              <a:t> 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114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19200" y="4648200"/>
            <a:ext cx="79248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en-US" sz="20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0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0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0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0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latin typeface="+mj-lt"/>
                <a:ea typeface="+mj-ea"/>
                <a:cs typeface="+mj-cs"/>
              </a:rPr>
              <a:t>b</a:t>
            </a:r>
            <a:r>
              <a:rPr lang="en-US" sz="2000" b="1" i="1" baseline="0" dirty="0" smtClean="0">
                <a:latin typeface="+mj-lt"/>
                <a:ea typeface="+mj-ea"/>
                <a:cs typeface="+mj-cs"/>
              </a:rPr>
              <a:t>io diversity promotes natural system </a:t>
            </a:r>
          </a:p>
          <a:p>
            <a:pPr lvl="0">
              <a:spcBef>
                <a:spcPct val="0"/>
              </a:spcBef>
            </a:pPr>
            <a:endParaRPr lang="en-US" sz="2000" b="1" i="1" baseline="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food – local, organic</a:t>
            </a:r>
            <a:r>
              <a:rPr lang="en-US" sz="2000" b="1" i="1" dirty="0" smtClean="0">
                <a:latin typeface="+mj-lt"/>
                <a:ea typeface="+mj-ea"/>
                <a:cs typeface="+mj-cs"/>
              </a:rPr>
              <a:t>, permaculture    healthier, less refrigeration required</a:t>
            </a: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latin typeface="+mj-lt"/>
                <a:ea typeface="+mj-ea"/>
                <a:cs typeface="+mj-cs"/>
              </a:rPr>
              <a:t>vertical growing, aquaponics – tomorrow</a:t>
            </a: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latin typeface="+mj-lt"/>
                <a:ea typeface="+mj-ea"/>
                <a:cs typeface="+mj-cs"/>
              </a:rPr>
              <a:t>g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oats, sheep, chickens, cows</a:t>
            </a:r>
          </a:p>
          <a:p>
            <a:pPr lvl="0">
              <a:spcBef>
                <a:spcPct val="0"/>
              </a:spcBef>
            </a:pPr>
            <a:endParaRPr lang="en-US" sz="20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latin typeface="+mj-lt"/>
                <a:ea typeface="+mj-ea"/>
                <a:cs typeface="+mj-cs"/>
              </a:rPr>
              <a:t>c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ompost, recycle,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000" b="1" i="1" dirty="0" smtClean="0">
                <a:latin typeface="+mj-lt"/>
                <a:ea typeface="+mj-ea"/>
                <a:cs typeface="+mj-cs"/>
              </a:rPr>
              <a:t>biodigester - tomorrow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latin typeface="+mj-lt"/>
                <a:ea typeface="+mj-ea"/>
                <a:cs typeface="+mj-cs"/>
              </a:rPr>
              <a:t> </a:t>
            </a:r>
            <a:endParaRPr lang="en-US" sz="2000" b="1" i="1" dirty="0" smtClean="0"/>
          </a:p>
          <a:p>
            <a:pPr lvl="0">
              <a:spcBef>
                <a:spcPct val="0"/>
              </a:spcBef>
            </a:pP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400" b="1" i="1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r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SC02130.JPG"/>
          <p:cNvPicPr>
            <a:picLocks noChangeAspect="1"/>
          </p:cNvPicPr>
          <p:nvPr/>
        </p:nvPicPr>
        <p:blipFill>
          <a:blip r:embed="rId2" cstate="print">
            <a:lum bright="15000" contrast="4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458200" cy="3810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8900" b="1" dirty="0" smtClean="0">
                <a:solidFill>
                  <a:srgbClr val="00B050"/>
                </a:solidFill>
                <a:latin typeface="Bradley Hand ITC" pitchFamily="66" charset="0"/>
              </a:rPr>
              <a:t>DESIGN DRIVEN </a:t>
            </a:r>
            <a:br>
              <a:rPr lang="en-US" sz="8900" b="1" dirty="0" smtClean="0">
                <a:solidFill>
                  <a:srgbClr val="00B050"/>
                </a:solidFill>
                <a:latin typeface="Bradley Hand ITC" pitchFamily="66" charset="0"/>
              </a:rPr>
            </a:br>
            <a:r>
              <a:rPr lang="en-US" sz="8900" b="1" dirty="0" smtClean="0">
                <a:solidFill>
                  <a:srgbClr val="00B050"/>
                </a:solidFill>
                <a:latin typeface="Bradley Hand ITC" pitchFamily="66" charset="0"/>
              </a:rPr>
              <a:t>DECISIONS</a:t>
            </a:r>
            <a:r>
              <a:rPr lang="en-US" sz="6000" b="1" dirty="0" smtClean="0">
                <a:solidFill>
                  <a:srgbClr val="00B050"/>
                </a:solidFill>
                <a:latin typeface="Lucida Handwriting" pitchFamily="66" charset="0"/>
              </a:rPr>
              <a:t/>
            </a:r>
            <a:br>
              <a:rPr lang="en-US" sz="6000" b="1" dirty="0" smtClean="0">
                <a:solidFill>
                  <a:srgbClr val="00B050"/>
                </a:solidFill>
                <a:latin typeface="Lucida Handwriting" pitchFamily="66" charset="0"/>
              </a:rPr>
            </a:br>
            <a:r>
              <a:rPr lang="en-US" sz="6000" b="1" dirty="0" smtClean="0">
                <a:solidFill>
                  <a:srgbClr val="00B050"/>
                </a:solidFill>
                <a:latin typeface="Lucida Handwriting" pitchFamily="66" charset="0"/>
              </a:rPr>
              <a:t>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the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 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itchFamily="34" charset="0"/>
              </a:rPr>
              <a:t>T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itchFamily="34" charset="0"/>
              </a:rPr>
              <a:t>’n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itchFamily="34" charset="0"/>
              </a:rPr>
              <a:t>T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residence </a:t>
            </a:r>
            <a:r>
              <a:rPr lang="en-US" sz="6000" b="1" dirty="0" smtClean="0">
                <a:solidFill>
                  <a:srgbClr val="00B050"/>
                </a:solidFill>
                <a:latin typeface="Lucida Handwriting" pitchFamily="66" charset="0"/>
              </a:rPr>
              <a:t/>
            </a:r>
            <a:br>
              <a:rPr lang="en-US" sz="6000" b="1" dirty="0" smtClean="0">
                <a:solidFill>
                  <a:srgbClr val="00B050"/>
                </a:solidFill>
                <a:latin typeface="Lucida Handwriting" pitchFamily="66" charset="0"/>
              </a:rPr>
            </a:br>
            <a:r>
              <a:rPr lang="en-US" sz="2400" b="1" dirty="0" smtClean="0">
                <a:solidFill>
                  <a:srgbClr val="00B050"/>
                </a:solidFill>
                <a:latin typeface="Lucida Handwriting" pitchFamily="66" charset="0"/>
              </a:rPr>
              <a:t>  </a:t>
            </a:r>
            <a:r>
              <a:rPr lang="en-US" sz="1800" b="1" dirty="0" smtClean="0">
                <a:solidFill>
                  <a:srgbClr val="00B050"/>
                </a:solidFill>
                <a:latin typeface="Lucida Handwriting" pitchFamily="66" charset="0"/>
              </a:rPr>
              <a:t>(</a:t>
            </a:r>
            <a:r>
              <a:rPr lang="en-US" sz="2700" b="1" dirty="0" smtClean="0">
                <a:solidFill>
                  <a:srgbClr val="00B050"/>
                </a:solidFill>
                <a:latin typeface="Britannic Bold" pitchFamily="34" charset="0"/>
              </a:rPr>
              <a:t>Today and Tomorrow)</a:t>
            </a:r>
            <a:r>
              <a:rPr lang="en-US" sz="4900" b="1" dirty="0" smtClean="0">
                <a:solidFill>
                  <a:srgbClr val="00B050"/>
                </a:solidFill>
                <a:latin typeface="Bradley Hand ITC" pitchFamily="66" charset="0"/>
              </a:rPr>
              <a:t/>
            </a:r>
            <a:br>
              <a:rPr lang="en-US" sz="4900" b="1" dirty="0" smtClean="0">
                <a:solidFill>
                  <a:srgbClr val="00B050"/>
                </a:solidFill>
                <a:latin typeface="Bradley Hand ITC" pitchFamily="66" charset="0"/>
              </a:rPr>
            </a:br>
            <a:r>
              <a:rPr lang="en-US" sz="1800" b="1" dirty="0" smtClean="0">
                <a:latin typeface="+mn-lt"/>
              </a:rPr>
              <a:t> 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43400" y="3886200"/>
            <a:ext cx="44196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en-US" sz="24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lvl="0" algn="r">
              <a:spcBef>
                <a:spcPct val="0"/>
              </a:spcBef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Presented by Valerie J. Amor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LEED AP BD&amp;C, Assoc. AIA, Lic. RE Broker</a:t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1600" b="1" dirty="0"/>
              <a:t> </a:t>
            </a:r>
            <a:r>
              <a:rPr lang="en-US" sz="1400" b="1" dirty="0">
                <a:latin typeface="Arial Black" pitchFamily="34" charset="0"/>
              </a:rPr>
              <a:t>Drawing Conclusions LLC </a:t>
            </a:r>
            <a:endParaRPr lang="en-US" sz="1400" b="1" dirty="0" smtClean="0">
              <a:latin typeface="Arial Black" pitchFamily="34" charset="0"/>
            </a:endParaRPr>
          </a:p>
          <a:p>
            <a:pPr lvl="0" algn="r">
              <a:spcBef>
                <a:spcPct val="0"/>
              </a:spcBef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Founder/Action Oriented Visionary</a:t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Eco Logical RE + Community Builder, LLC</a:t>
            </a:r>
          </a:p>
          <a:p>
            <a:pPr lvl="0" algn="r">
              <a:spcBef>
                <a:spcPct val="0"/>
              </a:spcBef>
            </a:pPr>
            <a:r>
              <a:rPr lang="en-US" sz="1600" b="1" dirty="0" smtClean="0">
                <a:latin typeface="+mj-lt"/>
                <a:ea typeface="+mj-ea"/>
                <a:cs typeface="+mj-cs"/>
              </a:rPr>
              <a:t>Owner, Principal Broker</a:t>
            </a:r>
          </a:p>
          <a:p>
            <a:pPr lvl="0" algn="r">
              <a:spcBef>
                <a:spcPct val="0"/>
              </a:spcBef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r">
              <a:spcBef>
                <a:spcPct val="0"/>
              </a:spcBef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valeriejamor@gmail.com</a:t>
            </a:r>
          </a:p>
          <a:p>
            <a:pPr lvl="0" algn="r">
              <a:spcBef>
                <a:spcPct val="0"/>
              </a:spcBef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954.701.0698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r">
              <a:spcBef>
                <a:spcPct val="0"/>
              </a:spcBef>
            </a:pPr>
            <a:r>
              <a:rPr lang="en-US" sz="1600" dirty="0" smtClean="0"/>
              <a:t>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DC logo 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343400"/>
            <a:ext cx="32766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0_36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14800"/>
            <a:ext cx="41148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6324600" cy="2895600"/>
          </a:xfrm>
        </p:spPr>
        <p:txBody>
          <a:bodyPr>
            <a:normAutofit/>
          </a:bodyPr>
          <a:lstStyle/>
          <a:p>
            <a:pPr algn="l"/>
            <a:r>
              <a:rPr lang="en-US" sz="9800" b="1" dirty="0" smtClean="0">
                <a:solidFill>
                  <a:srgbClr val="00B050"/>
                </a:solidFill>
                <a:latin typeface="Bradley Hand ITC" pitchFamily="66" charset="0"/>
              </a:rPr>
              <a:t>Issues:</a:t>
            </a:r>
            <a:r>
              <a:rPr lang="en-US" sz="4900" b="1" dirty="0" smtClean="0">
                <a:solidFill>
                  <a:srgbClr val="00B050"/>
                </a:solidFill>
                <a:latin typeface="Bradley Hand ITC" pitchFamily="66" charset="0"/>
              </a:rPr>
              <a:t/>
            </a:r>
            <a:br>
              <a:rPr lang="en-US" sz="4900" b="1" dirty="0" smtClean="0">
                <a:solidFill>
                  <a:srgbClr val="00B050"/>
                </a:solidFill>
                <a:latin typeface="Bradley Hand ITC" pitchFamily="66" charset="0"/>
              </a:rPr>
            </a:br>
            <a:r>
              <a:rPr lang="en-US" sz="1800" b="1" dirty="0" smtClean="0">
                <a:latin typeface="+mn-lt"/>
              </a:rPr>
              <a:t>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14800" y="685800"/>
            <a:ext cx="5029200" cy="617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400" b="1" i="1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fontAlgn="base"/>
            <a:r>
              <a:rPr lang="en-US" sz="2400" b="1" dirty="0" smtClean="0"/>
              <a:t>Increasing Temperatures</a:t>
            </a:r>
          </a:p>
          <a:p>
            <a:pPr fontAlgn="base"/>
            <a:r>
              <a:rPr lang="en-US" sz="1600" dirty="0" smtClean="0"/>
              <a:t>Increasing temperatures and the associated increase in frequency, intensity, and duration of extreme heat events will affect public health, natural and built environments, energy, agriculture, and forestry.</a:t>
            </a:r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fontAlgn="base"/>
            <a:r>
              <a:rPr lang="en-US" sz="2400" b="1" dirty="0" smtClean="0"/>
              <a:t>Sea Level Rise Threats</a:t>
            </a:r>
          </a:p>
          <a:p>
            <a:pPr fontAlgn="base"/>
            <a:r>
              <a:rPr lang="en-US" sz="1600" dirty="0" smtClean="0"/>
              <a:t>Sea level rise poses widespread and continuing threats to both natural and built environments and to the regional economy.</a:t>
            </a:r>
          </a:p>
          <a:p>
            <a:pPr fontAlgn="base"/>
            <a:endParaRPr lang="en-US" sz="2400" dirty="0" smtClean="0"/>
          </a:p>
          <a:p>
            <a:pPr fontAlgn="base"/>
            <a:r>
              <a:rPr lang="en-US" sz="2400" b="1" dirty="0" smtClean="0"/>
              <a:t>Water Availability</a:t>
            </a:r>
          </a:p>
          <a:p>
            <a:pPr fontAlgn="base"/>
            <a:r>
              <a:rPr lang="en-US" sz="1600" dirty="0" smtClean="0"/>
              <a:t>Decreased water availability, exacerbated by population growth and land-use change, will continue to increase competition for water and affect the region’s economy and unique ecosystems.</a:t>
            </a:r>
          </a:p>
          <a:p>
            <a:pPr fontAlgn="base"/>
            <a:endParaRPr lang="en-US" sz="2400" dirty="0" smtClean="0"/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en-US" sz="2400" b="1" i="1" dirty="0" smtClean="0">
                <a:latin typeface="+mj-lt"/>
                <a:ea typeface="+mj-ea"/>
                <a:cs typeface="+mj-cs"/>
              </a:rPr>
              <a:t>  </a:t>
            </a:r>
          </a:p>
          <a:p>
            <a:pPr lvl="1">
              <a:spcBef>
                <a:spcPct val="0"/>
              </a:spcBef>
            </a:pPr>
            <a:r>
              <a:rPr lang="en-US" sz="2400" b="1" i="1" dirty="0" smtClean="0">
                <a:latin typeface="+mj-lt"/>
                <a:ea typeface="+mj-ea"/>
                <a:cs typeface="+mj-cs"/>
              </a:rPr>
              <a:t>   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r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6396335"/>
            <a:ext cx="8534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Sources:  </a:t>
            </a:r>
            <a:r>
              <a:rPr lang="en-US" sz="1200" b="1" u="sng" dirty="0" smtClean="0"/>
              <a:t>Fifth IPCC Report </a:t>
            </a:r>
            <a:r>
              <a:rPr lang="en-US" sz="1200" b="1" dirty="0" smtClean="0"/>
              <a:t>2014 - http://www.ipcc.ch/report/ar5/  </a:t>
            </a:r>
          </a:p>
          <a:p>
            <a:r>
              <a:rPr lang="en-US" sz="1200" b="1" u="sng" dirty="0" smtClean="0"/>
              <a:t>Third National Climate Assessment Report </a:t>
            </a:r>
            <a:r>
              <a:rPr lang="en-US" sz="1200" b="1" dirty="0" smtClean="0"/>
              <a:t>2014, Southeast Region - http://nca2014.globalchange.gov/highlights/regions/southeast</a:t>
            </a:r>
            <a:endParaRPr lang="en-US" sz="12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0" y="2133600"/>
            <a:ext cx="2362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400" b="1" i="1" dirty="0" smtClean="0">
                <a:latin typeface="+mj-lt"/>
                <a:ea typeface="+mj-ea"/>
                <a:cs typeface="+mj-cs"/>
              </a:rPr>
              <a:t>g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lobal warming</a:t>
            </a:r>
          </a:p>
          <a:p>
            <a:pPr lvl="0">
              <a:spcBef>
                <a:spcPct val="0"/>
              </a:spcBef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climate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change</a:t>
            </a:r>
          </a:p>
          <a:p>
            <a:pPr lvl="0">
              <a:spcBef>
                <a:spcPct val="0"/>
              </a:spcBef>
            </a:pPr>
            <a:endParaRPr kumimoji="0" lang="en-US" sz="2400" b="1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400" b="1" i="1" dirty="0" smtClean="0">
                <a:latin typeface="+mj-lt"/>
                <a:ea typeface="+mj-ea"/>
                <a:cs typeface="+mj-cs"/>
              </a:rPr>
              <a:t> </a:t>
            </a:r>
          </a:p>
          <a:p>
            <a:pPr fontAlgn="base"/>
            <a:r>
              <a:rPr lang="en-US" sz="2400" b="1" dirty="0" smtClean="0"/>
              <a:t> </a:t>
            </a:r>
            <a:r>
              <a:rPr lang="en-US" sz="2400" dirty="0" smtClean="0"/>
              <a:t> </a:t>
            </a:r>
          </a:p>
          <a:p>
            <a:pPr fontAlgn="base"/>
            <a:endParaRPr lang="en-US" sz="2400" dirty="0" smtClean="0"/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en-US" sz="2400" b="1" i="1" dirty="0" smtClean="0">
                <a:latin typeface="+mj-lt"/>
                <a:ea typeface="+mj-ea"/>
                <a:cs typeface="+mj-cs"/>
              </a:rPr>
              <a:t>  </a:t>
            </a:r>
          </a:p>
          <a:p>
            <a:pPr lvl="1">
              <a:spcBef>
                <a:spcPct val="0"/>
              </a:spcBef>
            </a:pPr>
            <a:r>
              <a:rPr lang="en-US" sz="2400" b="1" i="1" dirty="0" smtClean="0">
                <a:latin typeface="+mj-lt"/>
                <a:ea typeface="+mj-ea"/>
                <a:cs typeface="+mj-cs"/>
              </a:rPr>
              <a:t>   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r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ad Arrow Callout 7"/>
          <p:cNvSpPr/>
          <p:nvPr/>
        </p:nvSpPr>
        <p:spPr>
          <a:xfrm>
            <a:off x="2362200" y="2743200"/>
            <a:ext cx="4035552" cy="3581400"/>
          </a:xfrm>
          <a:prstGeom prst="quad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6324600" cy="2895600"/>
          </a:xfrm>
        </p:spPr>
        <p:txBody>
          <a:bodyPr>
            <a:normAutofit/>
          </a:bodyPr>
          <a:lstStyle/>
          <a:p>
            <a:pPr algn="l"/>
            <a:r>
              <a:rPr lang="en-US" sz="9800" b="1" dirty="0" smtClean="0">
                <a:solidFill>
                  <a:srgbClr val="00B050"/>
                </a:solidFill>
                <a:latin typeface="Bradley Hand ITC" pitchFamily="66" charset="0"/>
              </a:rPr>
              <a:t>Issues:</a:t>
            </a:r>
            <a:r>
              <a:rPr lang="en-US" sz="4900" b="1" dirty="0" smtClean="0">
                <a:solidFill>
                  <a:srgbClr val="00B050"/>
                </a:solidFill>
                <a:latin typeface="Bradley Hand ITC" pitchFamily="66" charset="0"/>
              </a:rPr>
              <a:t/>
            </a:r>
            <a:br>
              <a:rPr lang="en-US" sz="4900" b="1" dirty="0" smtClean="0">
                <a:solidFill>
                  <a:srgbClr val="00B050"/>
                </a:solidFill>
                <a:latin typeface="Bradley Hand ITC" pitchFamily="66" charset="0"/>
              </a:rPr>
            </a:br>
            <a:r>
              <a:rPr lang="en-US" sz="1800" b="1" dirty="0" smtClean="0">
                <a:latin typeface="+mn-lt"/>
              </a:rPr>
              <a:t>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14800" y="304800"/>
            <a:ext cx="4343400" cy="403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400" b="1" dirty="0" smtClean="0"/>
              <a:t>Increasing Temperatures</a:t>
            </a:r>
          </a:p>
          <a:p>
            <a:pPr fontAlgn="base"/>
            <a:r>
              <a:rPr lang="en-US" sz="2400" b="1" dirty="0" smtClean="0"/>
              <a:t>Sea Level Rise</a:t>
            </a:r>
            <a:endParaRPr lang="en-US" sz="2400" dirty="0" smtClean="0"/>
          </a:p>
          <a:p>
            <a:pPr fontAlgn="base"/>
            <a:r>
              <a:rPr lang="en-US" sz="2400" b="1" dirty="0" smtClean="0"/>
              <a:t>Water Availability</a:t>
            </a:r>
          </a:p>
          <a:p>
            <a:pPr lvl="0">
              <a:spcBef>
                <a:spcPct val="0"/>
              </a:spcBef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en-US" sz="2400" b="1" i="1" dirty="0" smtClean="0">
                <a:latin typeface="+mj-lt"/>
                <a:ea typeface="+mj-ea"/>
                <a:cs typeface="+mj-cs"/>
              </a:rPr>
              <a:t>  </a:t>
            </a:r>
          </a:p>
          <a:p>
            <a:pPr lvl="0" algn="r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39624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1000" dirty="0" smtClean="0"/>
              <a:t>resources</a:t>
            </a:r>
            <a:endParaRPr lang="en-US" sz="4800" spc="1000" dirty="0"/>
          </a:p>
        </p:txBody>
      </p:sp>
      <p:sp>
        <p:nvSpPr>
          <p:cNvPr id="10" name="Rectangle 9"/>
          <p:cNvSpPr/>
          <p:nvPr/>
        </p:nvSpPr>
        <p:spPr>
          <a:xfrm>
            <a:off x="762000" y="4191000"/>
            <a:ext cx="152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en-US" sz="2400" b="1" i="1" dirty="0" smtClean="0"/>
              <a:t>shelter</a:t>
            </a:r>
          </a:p>
          <a:p>
            <a:pPr lvl="1">
              <a:spcBef>
                <a:spcPct val="0"/>
              </a:spcBef>
            </a:pPr>
            <a:r>
              <a:rPr lang="en-US" sz="2400" b="1" i="1" dirty="0" smtClean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29000" y="5486400"/>
            <a:ext cx="152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en-US" sz="2400" b="1" i="1" dirty="0" smtClean="0"/>
              <a:t> </a:t>
            </a:r>
          </a:p>
          <a:p>
            <a:pPr lvl="1">
              <a:spcBef>
                <a:spcPct val="0"/>
              </a:spcBef>
            </a:pPr>
            <a:r>
              <a:rPr lang="en-US" sz="2400" b="1" i="1" dirty="0" smtClean="0"/>
              <a:t>  water</a:t>
            </a:r>
          </a:p>
          <a:p>
            <a:pPr lvl="1">
              <a:spcBef>
                <a:spcPct val="0"/>
              </a:spcBef>
            </a:pPr>
            <a:r>
              <a:rPr lang="en-US" sz="2400" b="1" i="1" dirty="0" smtClean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4600" y="5334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energy</a:t>
            </a:r>
            <a:endParaRPr lang="en-US" sz="24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19400" y="3276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air</a:t>
            </a:r>
            <a:endParaRPr lang="en-US" sz="24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81600" y="3124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food</a:t>
            </a:r>
            <a:endParaRPr lang="en-US" sz="24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00800" y="419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transportation</a:t>
            </a:r>
            <a:endParaRPr lang="en-US" sz="2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10200" y="5181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infrastructure</a:t>
            </a:r>
            <a:endParaRPr lang="en-US" sz="24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57600" y="48006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community</a:t>
            </a:r>
            <a:endParaRPr lang="en-US" sz="2000" b="1" i="1" dirty="0"/>
          </a:p>
        </p:txBody>
      </p:sp>
      <p:sp>
        <p:nvSpPr>
          <p:cNvPr id="18" name="Down Arrow 17"/>
          <p:cNvSpPr/>
          <p:nvPr/>
        </p:nvSpPr>
        <p:spPr>
          <a:xfrm>
            <a:off x="4114800" y="2286000"/>
            <a:ext cx="484632" cy="4572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Heart 19"/>
          <p:cNvSpPr/>
          <p:nvPr/>
        </p:nvSpPr>
        <p:spPr>
          <a:xfrm>
            <a:off x="3581400" y="4648200"/>
            <a:ext cx="1600200" cy="914400"/>
          </a:xfrm>
          <a:prstGeom prst="hear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914400" y="6629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9" descr="http://thesolutionsproject.org/infographic/img/info-comp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9207" y="-838200"/>
            <a:ext cx="3914793" cy="76962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-285170"/>
            <a:ext cx="5257800" cy="7143170"/>
          </a:xfrm>
          <a:prstGeom prst="rect">
            <a:avLst/>
          </a:prstGeom>
          <a:solidFill>
            <a:srgbClr val="D1E9E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5395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B2A4A4"/>
                </a:solidFill>
                <a:effectLst/>
                <a:latin typeface="helveticaBlack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B2A4A4"/>
                </a:solidFill>
                <a:effectLst/>
                <a:latin typeface="helveticaCondensedLight"/>
                <a:cs typeface="Arial" pitchFamily="34" charset="0"/>
              </a:rPr>
              <a:t>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              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443736"/>
              </a:solidFill>
              <a:effectLst/>
              <a:latin typeface="helveticaCondensedLigh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443736"/>
              </a:solidFill>
              <a:effectLst/>
              <a:latin typeface="helveticaCondensedLigh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solidFill>
                <a:srgbClr val="443736"/>
              </a:solidFill>
              <a:latin typeface="helveticaCondensedLigh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3736"/>
                </a:solidFill>
                <a:effectLst/>
                <a:latin typeface="helveticaCondensedLight"/>
                <a:cs typeface="Arial" pitchFamily="34" charset="0"/>
              </a:rPr>
              <a:t>Residential rooftop PV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3736"/>
                </a:solidFill>
                <a:effectLst/>
                <a:latin typeface="helveticaBlack"/>
                <a:cs typeface="Arial" pitchFamily="34" charset="0"/>
              </a:rPr>
              <a:t>10%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             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3736"/>
                </a:solidFill>
                <a:effectLst/>
                <a:latin typeface="helveticaCondensedLight"/>
                <a:cs typeface="Arial" pitchFamily="34" charset="0"/>
              </a:rPr>
              <a:t>Solar PV plants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3736"/>
                </a:solidFill>
                <a:effectLst/>
                <a:latin typeface="helveticaBlack"/>
                <a:cs typeface="Arial" pitchFamily="34" charset="0"/>
              </a:rPr>
              <a:t>	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443736"/>
                </a:solidFill>
                <a:effectLst/>
                <a:latin typeface="helveticaBlack"/>
                <a:cs typeface="Arial" pitchFamily="34" charset="0"/>
              </a:rPr>
              <a:t>  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3736"/>
                </a:solidFill>
                <a:effectLst/>
                <a:latin typeface="helveticaBlack"/>
                <a:cs typeface="Arial" pitchFamily="34" charset="0"/>
              </a:rPr>
              <a:t>47.9%		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             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3736"/>
                </a:solidFill>
                <a:effectLst/>
                <a:latin typeface="helveticaCondensedLight"/>
                <a:cs typeface="Arial" pitchFamily="34" charset="0"/>
              </a:rPr>
              <a:t>CSP plants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3736"/>
                </a:solidFill>
                <a:effectLst/>
                <a:latin typeface="helveticaBlack"/>
                <a:cs typeface="Arial" pitchFamily="34" charset="0"/>
              </a:rPr>
              <a:t>10%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             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3736"/>
                </a:solidFill>
                <a:effectLst/>
                <a:latin typeface="helveticaCondensedLight"/>
                <a:cs typeface="Arial" pitchFamily="34" charset="0"/>
              </a:rPr>
              <a:t>Onshore wind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3736"/>
                </a:solidFill>
                <a:effectLst/>
                <a:latin typeface="helveticaBlack"/>
                <a:cs typeface="Arial" pitchFamily="34" charset="0"/>
              </a:rPr>
              <a:t>5%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             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3736"/>
                </a:solidFill>
                <a:effectLst/>
                <a:latin typeface="helveticaCondensedLight"/>
                <a:cs typeface="Arial" pitchFamily="34" charset="0"/>
              </a:rPr>
              <a:t>Offshore wind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3736"/>
                </a:solidFill>
                <a:effectLst/>
                <a:latin typeface="helveticaBlack"/>
                <a:cs typeface="Arial" pitchFamily="34" charset="0"/>
              </a:rPr>
              <a:t>15%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3736"/>
                </a:solidFill>
                <a:effectLst/>
                <a:latin typeface="helveticaCondensedLight"/>
                <a:cs typeface="Arial" pitchFamily="34" charset="0"/>
              </a:rPr>
              <a:t>Commercial/govt 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3736"/>
                </a:solidFill>
                <a:effectLst/>
                <a:latin typeface="helveticaCondensedLight"/>
                <a:cs typeface="Arial" pitchFamily="34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3736"/>
                </a:solidFill>
                <a:effectLst/>
                <a:latin typeface="helveticaCondensedLight"/>
                <a:cs typeface="Arial" pitchFamily="34" charset="0"/>
              </a:rPr>
              <a:t>rooftop PV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3736"/>
                </a:solidFill>
                <a:effectLst/>
                <a:latin typeface="helveticaBlack"/>
                <a:cs typeface="Arial" pitchFamily="34" charset="0"/>
              </a:rPr>
              <a:t>10%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 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3736"/>
                </a:solidFill>
                <a:effectLst/>
                <a:latin typeface="helveticaCondensedLight"/>
                <a:cs typeface="Arial" pitchFamily="34" charset="0"/>
              </a:rPr>
              <a:t>Wave devices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3736"/>
                </a:solidFill>
                <a:effectLst/>
                <a:latin typeface="helveticaBlack"/>
                <a:cs typeface="Arial" pitchFamily="34" charset="0"/>
              </a:rPr>
              <a:t>1%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 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3736"/>
                </a:solidFill>
                <a:effectLst/>
                <a:latin typeface="helveticaCondensedLight"/>
                <a:cs typeface="Arial" pitchFamily="34" charset="0"/>
              </a:rPr>
              <a:t>Geothermal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3736"/>
                </a:solidFill>
                <a:effectLst/>
                <a:latin typeface="helveticaBlack"/>
                <a:cs typeface="Arial" pitchFamily="34" charset="0"/>
              </a:rPr>
              <a:t>0%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 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3736"/>
                </a:solidFill>
                <a:effectLst/>
                <a:latin typeface="helveticaCondensedLight"/>
                <a:cs typeface="Arial" pitchFamily="34" charset="0"/>
              </a:rPr>
              <a:t>Hydroelectric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3736"/>
                </a:solidFill>
                <a:effectLst/>
                <a:latin typeface="helveticaBlack"/>
                <a:cs typeface="Arial" pitchFamily="34" charset="0"/>
              </a:rPr>
              <a:t>0.1%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 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3736"/>
                </a:solidFill>
                <a:effectLst/>
                <a:latin typeface="helveticaCondensedLight"/>
                <a:cs typeface="Arial" pitchFamily="34" charset="0"/>
              </a:rPr>
              <a:t>Tidal turbines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3736"/>
                </a:solidFill>
                <a:effectLst/>
                <a:latin typeface="helveticaBlack"/>
                <a:cs typeface="Arial" pitchFamily="34" charset="0"/>
              </a:rPr>
              <a:t>1%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   </a:t>
            </a:r>
          </a:p>
        </p:txBody>
      </p:sp>
      <p:pic>
        <p:nvPicPr>
          <p:cNvPr id="28674" name="Picture 2" descr="Residential rooftop PV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20750" y="-5213350"/>
            <a:ext cx="723900" cy="723900"/>
          </a:xfrm>
          <a:prstGeom prst="rect">
            <a:avLst/>
          </a:prstGeom>
          <a:noFill/>
        </p:spPr>
      </p:pic>
      <p:pic>
        <p:nvPicPr>
          <p:cNvPr id="28675" name="Picture 3" descr="Solar PV plants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066800"/>
            <a:ext cx="723900" cy="723900"/>
          </a:xfrm>
          <a:prstGeom prst="rect">
            <a:avLst/>
          </a:prstGeom>
          <a:noFill/>
        </p:spPr>
      </p:pic>
      <p:pic>
        <p:nvPicPr>
          <p:cNvPr id="28676" name="Picture 4" descr="CSP plants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429000"/>
            <a:ext cx="723900" cy="723900"/>
          </a:xfrm>
          <a:prstGeom prst="rect">
            <a:avLst/>
          </a:prstGeom>
          <a:noFill/>
        </p:spPr>
      </p:pic>
      <p:pic>
        <p:nvPicPr>
          <p:cNvPr id="28677" name="Picture 5" descr="Onshore wind 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2286000"/>
            <a:ext cx="723900" cy="723900"/>
          </a:xfrm>
          <a:prstGeom prst="rect">
            <a:avLst/>
          </a:prstGeom>
          <a:noFill/>
        </p:spPr>
      </p:pic>
      <p:pic>
        <p:nvPicPr>
          <p:cNvPr id="28678" name="Picture 6" descr="Offshore wind 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2209800"/>
            <a:ext cx="723900" cy="723900"/>
          </a:xfrm>
          <a:prstGeom prst="rect">
            <a:avLst/>
          </a:prstGeom>
          <a:noFill/>
        </p:spPr>
      </p:pic>
      <p:pic>
        <p:nvPicPr>
          <p:cNvPr id="28679" name="Picture 7" descr="Commercial/govt rooftop PV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762000"/>
            <a:ext cx="723900" cy="723900"/>
          </a:xfrm>
          <a:prstGeom prst="rect">
            <a:avLst/>
          </a:prstGeom>
          <a:noFill/>
        </p:spPr>
      </p:pic>
      <p:pic>
        <p:nvPicPr>
          <p:cNvPr id="28680" name="Picture 8" descr="Wave devices ic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3962400"/>
            <a:ext cx="723900" cy="723900"/>
          </a:xfrm>
          <a:prstGeom prst="rect">
            <a:avLst/>
          </a:prstGeom>
          <a:noFill/>
        </p:spPr>
      </p:pic>
      <p:pic>
        <p:nvPicPr>
          <p:cNvPr id="28681" name="Picture 9" descr="Geothermal ic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2800" y="4572000"/>
            <a:ext cx="723900" cy="723900"/>
          </a:xfrm>
          <a:prstGeom prst="rect">
            <a:avLst/>
          </a:prstGeom>
          <a:noFill/>
        </p:spPr>
      </p:pic>
      <p:pic>
        <p:nvPicPr>
          <p:cNvPr id="28682" name="Picture 10" descr="Hydroelectri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0400" y="5562600"/>
            <a:ext cx="723900" cy="723900"/>
          </a:xfrm>
          <a:prstGeom prst="rect">
            <a:avLst/>
          </a:prstGeom>
          <a:noFill/>
        </p:spPr>
      </p:pic>
      <p:pic>
        <p:nvPicPr>
          <p:cNvPr id="28683" name="Picture 11" descr="Tidal turbines ico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71600" y="5638800"/>
            <a:ext cx="723900" cy="7239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helveticaBlack"/>
                <a:cs typeface="Arial" pitchFamily="34" charset="0"/>
              </a:rPr>
              <a:t>Transition to 100% wind, water, and solar (WWS) for all purposes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helveticaCondensedLight"/>
                <a:cs typeface="Arial" pitchFamily="34" charset="0"/>
              </a:rPr>
              <a:t>(electricity, transportation, heating/cooling, industry)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5000" y="651944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elveticaBlack"/>
              </a:rPr>
              <a:t>Total solar = 77.9%   </a:t>
            </a:r>
            <a:endParaRPr lang="en-US" sz="1600" b="1" dirty="0">
              <a:latin typeface="helvetica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6858000" cy="3810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9800" b="1" u="sng" dirty="0" smtClean="0">
                <a:solidFill>
                  <a:srgbClr val="00B050"/>
                </a:solidFill>
                <a:latin typeface="Bradley Hand ITC" pitchFamily="66" charset="0"/>
              </a:rPr>
              <a:t>A</a:t>
            </a:r>
            <a:r>
              <a:rPr lang="en-US" sz="9800" b="1" dirty="0" smtClean="0">
                <a:solidFill>
                  <a:srgbClr val="00B050"/>
                </a:solidFill>
                <a:latin typeface="Bradley Hand ITC" pitchFamily="66" charset="0"/>
              </a:rPr>
              <a:t>rchitectural</a:t>
            </a:r>
            <a:br>
              <a:rPr lang="en-US" sz="9800" b="1" dirty="0" smtClean="0">
                <a:solidFill>
                  <a:srgbClr val="00B050"/>
                </a:solidFill>
                <a:latin typeface="Bradley Hand ITC" pitchFamily="66" charset="0"/>
              </a:rPr>
            </a:br>
            <a:r>
              <a:rPr lang="en-US" sz="9800" b="1" u="sng" dirty="0" smtClean="0">
                <a:solidFill>
                  <a:srgbClr val="00B050"/>
                </a:solidFill>
                <a:latin typeface="Bradley Hand ITC" pitchFamily="66" charset="0"/>
              </a:rPr>
              <a:t>R</a:t>
            </a:r>
            <a:r>
              <a:rPr lang="en-US" sz="9800" b="1" dirty="0" smtClean="0">
                <a:solidFill>
                  <a:srgbClr val="00B050"/>
                </a:solidFill>
                <a:latin typeface="Bradley Hand ITC" pitchFamily="66" charset="0"/>
              </a:rPr>
              <a:t>esponse:</a:t>
            </a:r>
            <a:r>
              <a:rPr lang="en-US" sz="4900" b="1" dirty="0" smtClean="0">
                <a:solidFill>
                  <a:srgbClr val="00B050"/>
                </a:solidFill>
                <a:latin typeface="Bradley Hand ITC" pitchFamily="66" charset="0"/>
              </a:rPr>
              <a:t/>
            </a:r>
            <a:br>
              <a:rPr lang="en-US" sz="4900" b="1" dirty="0" smtClean="0">
                <a:solidFill>
                  <a:srgbClr val="00B050"/>
                </a:solidFill>
                <a:latin typeface="Bradley Hand ITC" pitchFamily="66" charset="0"/>
              </a:rPr>
            </a:br>
            <a:r>
              <a:rPr lang="en-US" sz="1800" b="1" dirty="0" smtClean="0">
                <a:latin typeface="+mn-lt"/>
              </a:rPr>
              <a:t>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48200" y="4114800"/>
            <a:ext cx="44958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400" b="1" i="1" dirty="0" smtClean="0">
                <a:latin typeface="+mj-lt"/>
                <a:ea typeface="+mj-ea"/>
                <a:cs typeface="+mj-cs"/>
              </a:rPr>
              <a:t>systems - decentralization, centralization </a:t>
            </a:r>
          </a:p>
          <a:p>
            <a:pPr>
              <a:spcBef>
                <a:spcPct val="0"/>
              </a:spcBef>
            </a:pPr>
            <a:r>
              <a:rPr lang="en-US" sz="2400" b="1" i="1" dirty="0" smtClean="0">
                <a:latin typeface="+mj-lt"/>
                <a:ea typeface="+mj-ea"/>
                <a:cs typeface="+mj-cs"/>
              </a:rPr>
              <a:t>s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helter must become “alive”</a:t>
            </a:r>
            <a:r>
              <a:rPr lang="en-US" sz="2400" b="1" i="1" dirty="0" smtClean="0"/>
              <a:t> </a:t>
            </a:r>
          </a:p>
          <a:p>
            <a:pPr>
              <a:spcBef>
                <a:spcPct val="0"/>
              </a:spcBef>
            </a:pPr>
            <a:r>
              <a:rPr lang="en-US" sz="2400" b="1" i="1" dirty="0" smtClean="0"/>
              <a:t>planar architecture = helical  3D   </a:t>
            </a:r>
          </a:p>
          <a:p>
            <a:pPr>
              <a:spcBef>
                <a:spcPct val="0"/>
              </a:spcBef>
            </a:pPr>
            <a:r>
              <a:rPr lang="en-US" sz="2400" b="1" i="1" dirty="0" smtClean="0"/>
              <a:t>DNA essence of life</a:t>
            </a:r>
          </a:p>
          <a:p>
            <a:pPr lvl="0">
              <a:spcBef>
                <a:spcPct val="0"/>
              </a:spcBef>
            </a:pPr>
            <a:endParaRPr kumimoji="0" lang="en-US" sz="1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lvl="0" algn="r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572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Bradley Hand ITC" pitchFamily="66" charset="0"/>
              </a:rPr>
              <a:t>X</a:t>
            </a:r>
            <a:endParaRPr lang="en-US" sz="7200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4495800"/>
            <a:ext cx="3657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Buildings no longer have the luxury to merely hold up other floors or the roof</a:t>
            </a:r>
          </a:p>
          <a:p>
            <a:pPr lvl="0">
              <a:spcBef>
                <a:spcPct val="0"/>
              </a:spcBef>
            </a:pP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400" b="1" i="1" dirty="0" smtClean="0"/>
              <a:t>no more lazy structures</a:t>
            </a:r>
          </a:p>
          <a:p>
            <a:pPr lvl="0" algn="r">
              <a:spcBef>
                <a:spcPct val="0"/>
              </a:spcBef>
            </a:pP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400" b="1" i="1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r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5867400"/>
            <a:ext cx="8458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400" b="1" i="1" dirty="0" smtClean="0">
                <a:latin typeface="+mj-lt"/>
                <a:ea typeface="+mj-ea"/>
                <a:cs typeface="+mj-cs"/>
              </a:rPr>
              <a:t>Must produce clean air, potable water, food, energy, cultural marker, rebuild community , climate resilience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r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elix with wa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0"/>
            <a:ext cx="2819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6858000" cy="3810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9800" b="1" u="sng" dirty="0" smtClean="0">
                <a:solidFill>
                  <a:srgbClr val="00B050"/>
                </a:solidFill>
                <a:latin typeface="Bradley Hand ITC" pitchFamily="66" charset="0"/>
              </a:rPr>
              <a:t>A</a:t>
            </a:r>
            <a:r>
              <a:rPr lang="en-US" sz="9800" b="1" dirty="0" smtClean="0">
                <a:solidFill>
                  <a:srgbClr val="00B050"/>
                </a:solidFill>
                <a:latin typeface="Bradley Hand ITC" pitchFamily="66" charset="0"/>
              </a:rPr>
              <a:t>rchitectural</a:t>
            </a:r>
            <a:br>
              <a:rPr lang="en-US" sz="9800" b="1" dirty="0" smtClean="0">
                <a:solidFill>
                  <a:srgbClr val="00B050"/>
                </a:solidFill>
                <a:latin typeface="Bradley Hand ITC" pitchFamily="66" charset="0"/>
              </a:rPr>
            </a:br>
            <a:r>
              <a:rPr lang="en-US" sz="9800" b="1" u="sng" dirty="0" smtClean="0">
                <a:solidFill>
                  <a:srgbClr val="00B050"/>
                </a:solidFill>
                <a:latin typeface="Bradley Hand ITC" pitchFamily="66" charset="0"/>
              </a:rPr>
              <a:t>R</a:t>
            </a:r>
            <a:r>
              <a:rPr lang="en-US" sz="9800" b="1" dirty="0" smtClean="0">
                <a:solidFill>
                  <a:srgbClr val="00B050"/>
                </a:solidFill>
                <a:latin typeface="Bradley Hand ITC" pitchFamily="66" charset="0"/>
              </a:rPr>
              <a:t>esponse:</a:t>
            </a:r>
            <a:r>
              <a:rPr lang="en-US" sz="4900" b="1" dirty="0" smtClean="0">
                <a:solidFill>
                  <a:srgbClr val="00B050"/>
                </a:solidFill>
                <a:latin typeface="Bradley Hand ITC" pitchFamily="66" charset="0"/>
              </a:rPr>
              <a:t/>
            </a:r>
            <a:br>
              <a:rPr lang="en-US" sz="4900" b="1" dirty="0" smtClean="0">
                <a:solidFill>
                  <a:srgbClr val="00B050"/>
                </a:solidFill>
                <a:latin typeface="Bradley Hand ITC" pitchFamily="66" charset="0"/>
              </a:rPr>
            </a:br>
            <a:r>
              <a:rPr lang="en-US" sz="1800" b="1" dirty="0" smtClean="0">
                <a:latin typeface="+mn-lt"/>
              </a:rPr>
              <a:t>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352800"/>
            <a:ext cx="64008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400" b="1" i="1" dirty="0" smtClean="0">
                <a:latin typeface="+mj-lt"/>
                <a:ea typeface="+mj-ea"/>
                <a:cs typeface="+mj-cs"/>
              </a:rPr>
              <a:t> </a:t>
            </a:r>
          </a:p>
          <a:p>
            <a:pPr lvl="0">
              <a:spcBef>
                <a:spcPct val="0"/>
              </a:spcBef>
            </a:pPr>
            <a:r>
              <a:rPr lang="en-US" sz="2400" b="1" i="1" dirty="0" smtClean="0">
                <a:latin typeface="+mj-lt"/>
                <a:ea typeface="+mj-ea"/>
                <a:cs typeface="+mj-cs"/>
              </a:rPr>
              <a:t>s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helter -  responsive to present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future climate impacts</a:t>
            </a:r>
          </a:p>
          <a:p>
            <a:pPr lvl="0">
              <a:spcBef>
                <a:spcPct val="0"/>
              </a:spcBef>
            </a:pPr>
            <a:r>
              <a:rPr lang="en-US" sz="2400" b="1" i="1" dirty="0" smtClean="0">
                <a:latin typeface="+mj-lt"/>
                <a:ea typeface="+mj-ea"/>
                <a:cs typeface="+mj-cs"/>
              </a:rPr>
              <a:t>water - capture, store, tertiary, reuse</a:t>
            </a:r>
          </a:p>
          <a:p>
            <a:pPr lvl="0">
              <a:spcBef>
                <a:spcPct val="0"/>
              </a:spcBef>
            </a:pPr>
            <a:r>
              <a:rPr lang="en-US" sz="2400" b="1" i="1" noProof="0" dirty="0" smtClean="0">
                <a:latin typeface="+mj-lt"/>
                <a:ea typeface="+mj-ea"/>
                <a:cs typeface="+mj-cs"/>
              </a:rPr>
              <a:t>e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nergy -  create, store, renewable, benign</a:t>
            </a:r>
            <a:endParaRPr lang="en-US" sz="2400" b="1" i="1" dirty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400" b="1" i="1" dirty="0" smtClean="0">
                <a:latin typeface="+mj-lt"/>
                <a:ea typeface="+mj-ea"/>
                <a:cs typeface="+mj-cs"/>
              </a:rPr>
              <a:t>air – purify, regulate temperature, humidity</a:t>
            </a:r>
          </a:p>
          <a:p>
            <a:pPr lvl="0">
              <a:spcBef>
                <a:spcPct val="0"/>
              </a:spcBef>
            </a:pPr>
            <a:r>
              <a:rPr lang="en-US" sz="2400" b="1" i="1" dirty="0" smtClean="0">
                <a:latin typeface="+mj-lt"/>
                <a:ea typeface="+mj-ea"/>
                <a:cs typeface="+mj-cs"/>
              </a:rPr>
              <a:t>f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ood – local, organic</a:t>
            </a:r>
          </a:p>
          <a:p>
            <a:pPr lvl="0">
              <a:spcBef>
                <a:spcPct val="0"/>
              </a:spcBef>
            </a:pPr>
            <a:r>
              <a:rPr lang="en-US" sz="2400" b="1" i="1" dirty="0" smtClean="0">
                <a:latin typeface="+mj-lt"/>
                <a:ea typeface="+mj-ea"/>
                <a:cs typeface="+mj-cs"/>
              </a:rPr>
              <a:t>community – provide for multiple levels of </a:t>
            </a:r>
          </a:p>
          <a:p>
            <a:pPr lvl="0">
              <a:spcBef>
                <a:spcPct val="0"/>
              </a:spcBef>
            </a:pPr>
            <a:r>
              <a:rPr lang="en-US" sz="2400" b="1" i="1" dirty="0" smtClean="0">
                <a:latin typeface="+mj-lt"/>
                <a:ea typeface="+mj-ea"/>
                <a:cs typeface="+mj-cs"/>
              </a:rPr>
              <a:t>social connection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r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SC00125.JPG"/>
          <p:cNvPicPr>
            <a:picLocks noChangeAspect="1"/>
          </p:cNvPicPr>
          <p:nvPr/>
        </p:nvPicPr>
        <p:blipFill>
          <a:blip r:embed="rId2" cstate="print">
            <a:lum bright="23000" contrast="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90600" y="2286000"/>
            <a:ext cx="81534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Lucida Handwriting" pitchFamily="66" charset="0"/>
              </a:rPr>
              <a:t>Today </a:t>
            </a:r>
          </a:p>
          <a:p>
            <a:pPr lvl="0">
              <a:spcBef>
                <a:spcPct val="0"/>
              </a:spcBef>
            </a:pPr>
            <a:r>
              <a:rPr lang="en-US" sz="2400" b="1" dirty="0" smtClean="0">
                <a:latin typeface="+mj-lt"/>
              </a:rPr>
              <a:t>W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h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 the owner needs and can afford today</a:t>
            </a:r>
          </a:p>
          <a:p>
            <a:pPr lvl="0">
              <a:spcBef>
                <a:spcPct val="0"/>
              </a:spcBef>
            </a:pP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Lucida Handwriting" pitchFamily="66" charset="0"/>
              </a:rPr>
              <a:t>Tomorrow </a:t>
            </a:r>
          </a:p>
          <a:p>
            <a:pPr lvl="0">
              <a:spcBef>
                <a:spcPct val="0"/>
              </a:spcBef>
            </a:pPr>
            <a:r>
              <a:rPr lang="en-US" sz="2400" b="1" i="1" dirty="0" smtClean="0">
                <a:latin typeface="+mj-lt"/>
                <a:ea typeface="+mj-ea"/>
                <a:cs typeface="+mj-cs"/>
              </a:rPr>
              <a:t>What the owner will need and can afford tomorrow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400" b="1" i="1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2400" b="1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</a:p>
          <a:p>
            <a:pPr lvl="0" algn="r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0"/>
            <a:ext cx="685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>the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> 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Britannic Bold" pitchFamily="34" charset="0"/>
                <a:ea typeface="+mj-ea"/>
                <a:cs typeface="+mj-cs"/>
              </a:rPr>
              <a:t>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Britannic Bold" pitchFamily="34" charset="0"/>
                <a:ea typeface="+mj-ea"/>
                <a:cs typeface="+mj-cs"/>
              </a:rPr>
              <a:t>’n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Britannic Bold" pitchFamily="34" charset="0"/>
                <a:ea typeface="+mj-ea"/>
                <a:cs typeface="+mj-cs"/>
              </a:rPr>
              <a:t>T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ucida Calligraphy" pitchFamily="66" charset="0"/>
                <a:ea typeface="+mj-ea"/>
                <a:cs typeface="+mj-cs"/>
              </a:rPr>
              <a:t>residence 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/>
            </a:r>
            <a:b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>(Today and Tomorrow) 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  <a:t/>
            </a:r>
            <a:b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53340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Lucida Handwriting" pitchFamily="66" charset="0"/>
              </a:rPr>
              <a:t>Goal</a:t>
            </a:r>
          </a:p>
          <a:p>
            <a:r>
              <a:rPr lang="en-US" sz="2400" b="1" i="1" dirty="0" smtClean="0">
                <a:latin typeface="+mj-lt"/>
              </a:rPr>
              <a:t>Decrease energy use</a:t>
            </a:r>
          </a:p>
          <a:p>
            <a:r>
              <a:rPr lang="en-US" sz="2400" b="1" i="1" dirty="0" smtClean="0">
                <a:latin typeface="+mj-lt"/>
              </a:rPr>
              <a:t>Increase climate resilience</a:t>
            </a:r>
            <a:endParaRPr lang="en-US" sz="2400" b="1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81600" y="0"/>
            <a:ext cx="3962400" cy="20574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2400" b="1" dirty="0" smtClean="0">
              <a:latin typeface="+mj-lt"/>
            </a:endParaRPr>
          </a:p>
          <a:p>
            <a:pPr lvl="0">
              <a:spcBef>
                <a:spcPct val="0"/>
              </a:spcBef>
            </a:pPr>
            <a:endParaRPr lang="en-US" sz="2400" b="1" dirty="0" smtClean="0">
              <a:latin typeface="+mj-lt"/>
            </a:endParaRPr>
          </a:p>
          <a:p>
            <a:pPr lvl="0">
              <a:spcBef>
                <a:spcPct val="0"/>
              </a:spcBef>
            </a:pPr>
            <a:endParaRPr lang="en-US" sz="2400" b="1" dirty="0" smtClean="0">
              <a:latin typeface="+mj-lt"/>
            </a:endParaRPr>
          </a:p>
          <a:p>
            <a:pPr lvl="0">
              <a:spcBef>
                <a:spcPct val="0"/>
              </a:spcBef>
            </a:pPr>
            <a:endParaRPr lang="en-US" sz="2400" b="1" dirty="0" smtClean="0">
              <a:latin typeface="+mj-lt"/>
            </a:endParaRPr>
          </a:p>
          <a:p>
            <a:pPr lvl="0">
              <a:spcBef>
                <a:spcPct val="0"/>
              </a:spcBef>
            </a:pPr>
            <a:endParaRPr lang="en-US" sz="2000" b="1" dirty="0" smtClean="0">
              <a:latin typeface="+mj-lt"/>
            </a:endParaRPr>
          </a:p>
          <a:p>
            <a:pPr lvl="0">
              <a:spcBef>
                <a:spcPct val="0"/>
              </a:spcBef>
            </a:pPr>
            <a:endParaRPr lang="en-US" sz="2000" b="1" dirty="0" smtClean="0">
              <a:latin typeface="+mj-lt"/>
            </a:endParaRPr>
          </a:p>
          <a:p>
            <a:pPr lvl="0">
              <a:spcBef>
                <a:spcPct val="0"/>
              </a:spcBef>
            </a:pPr>
            <a:r>
              <a:rPr lang="en-US" sz="2000" b="1" dirty="0" smtClean="0">
                <a:latin typeface="+mj-lt"/>
              </a:rPr>
              <a:t>2400 sq. ft. + two car garage</a:t>
            </a:r>
          </a:p>
          <a:p>
            <a:pPr lvl="0">
              <a:spcBef>
                <a:spcPct val="0"/>
              </a:spcBef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1+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acre previously developed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en-US" sz="2000" b="1" i="1" noProof="0" dirty="0" smtClean="0">
                <a:latin typeface="+mj-lt"/>
                <a:ea typeface="+mj-ea"/>
                <a:cs typeface="+mj-cs"/>
              </a:rPr>
              <a:t>4 bedroom, 4 bathrooms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en-US" sz="2000" b="1" i="1" noProof="0" dirty="0" smtClean="0">
                <a:latin typeface="+mj-lt"/>
                <a:ea typeface="+mj-ea"/>
                <a:cs typeface="+mj-cs"/>
              </a:rPr>
              <a:t>Kitchen</a:t>
            </a:r>
            <a:r>
              <a:rPr lang="en-US" sz="2000" b="1" i="1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2000" b="1" i="1" noProof="0" dirty="0" smtClean="0">
                <a:latin typeface="+mj-lt"/>
                <a:ea typeface="+mj-ea"/>
                <a:cs typeface="+mj-cs"/>
              </a:rPr>
              <a:t>living area 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en-US" sz="2000" b="1" i="1" noProof="0" dirty="0" smtClean="0">
                <a:latin typeface="+mj-lt"/>
                <a:ea typeface="+mj-ea"/>
                <a:cs typeface="+mj-cs"/>
              </a:rPr>
              <a:t>c</a:t>
            </a:r>
            <a:r>
              <a:rPr kumimoji="0" lang="en-US" sz="2000" b="1" i="1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overed</a:t>
            </a:r>
            <a:r>
              <a:rPr kumimoji="0" lang="en-US" sz="2000" b="1" i="1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exterior courtyard</a:t>
            </a:r>
          </a:p>
          <a:p>
            <a:pPr lvl="0">
              <a:spcBef>
                <a:spcPct val="0"/>
              </a:spcBef>
            </a:pPr>
            <a:endParaRPr lang="en-US" sz="2400" b="1" i="1" baseline="0" noProof="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00B050"/>
                </a:solidFill>
                <a:latin typeface="Lucida Handwriting" pitchFamily="66" charset="0"/>
              </a:rPr>
              <a:t> 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400" b="1" i="1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2400" b="1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</a:p>
          <a:p>
            <a:pPr lvl="0" algn="r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0"/>
            <a:ext cx="685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>the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> 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Britannic Bold" pitchFamily="34" charset="0"/>
                <a:ea typeface="+mj-ea"/>
                <a:cs typeface="+mj-cs"/>
              </a:rPr>
              <a:t>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Britannic Bold" pitchFamily="34" charset="0"/>
                <a:ea typeface="+mj-ea"/>
                <a:cs typeface="+mj-cs"/>
              </a:rPr>
              <a:t>’n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Britannic Bold" pitchFamily="34" charset="0"/>
                <a:ea typeface="+mj-ea"/>
                <a:cs typeface="+mj-cs"/>
              </a:rPr>
              <a:t>T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ucida Calligraphy" pitchFamily="66" charset="0"/>
                <a:ea typeface="+mj-ea"/>
                <a:cs typeface="+mj-cs"/>
              </a:rPr>
              <a:t>residence 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/>
            </a:r>
            <a:b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>(Today and Tomorrow) 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  <a:t/>
            </a:r>
            <a:b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7467600" y="5105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Looking east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23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057400"/>
            <a:ext cx="6400800" cy="48006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" y="1524000"/>
            <a:ext cx="2438400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000" b="1" i="1" dirty="0" smtClean="0"/>
              <a:t> </a:t>
            </a:r>
          </a:p>
          <a:p>
            <a:pPr lvl="0">
              <a:spcBef>
                <a:spcPct val="0"/>
              </a:spcBef>
            </a:pPr>
            <a:endParaRPr lang="en-US" sz="2000" b="1" i="1" dirty="0" smtClean="0"/>
          </a:p>
          <a:p>
            <a:pPr lvl="0">
              <a:spcBef>
                <a:spcPct val="0"/>
              </a:spcBef>
            </a:pPr>
            <a:endParaRPr lang="en-US" b="1" i="1" dirty="0" smtClean="0"/>
          </a:p>
          <a:p>
            <a:pPr lvl="0">
              <a:spcBef>
                <a:spcPct val="0"/>
              </a:spcBef>
            </a:pPr>
            <a:endParaRPr lang="en-US" b="1" i="1" dirty="0" smtClean="0"/>
          </a:p>
          <a:p>
            <a:pPr lvl="0">
              <a:spcBef>
                <a:spcPct val="0"/>
              </a:spcBef>
            </a:pPr>
            <a:endParaRPr lang="en-US" sz="2000" b="1" i="1" dirty="0" smtClean="0"/>
          </a:p>
          <a:p>
            <a:pPr lvl="0">
              <a:spcBef>
                <a:spcPct val="0"/>
              </a:spcBef>
            </a:pPr>
            <a:endParaRPr lang="en-US" sz="2000" b="1" i="1" dirty="0" smtClean="0"/>
          </a:p>
          <a:p>
            <a:pPr lvl="0">
              <a:spcBef>
                <a:spcPct val="0"/>
              </a:spcBef>
            </a:pPr>
            <a:endParaRPr lang="en-US" sz="2000" b="1" i="1" dirty="0" smtClean="0"/>
          </a:p>
          <a:p>
            <a:pPr lvl="0">
              <a:spcBef>
                <a:spcPct val="0"/>
              </a:spcBef>
            </a:pPr>
            <a:r>
              <a:rPr lang="en-US" sz="2000" b="1" i="1" dirty="0" smtClean="0"/>
              <a:t>outdoor courtyard covered by rain gutter roof:</a:t>
            </a:r>
          </a:p>
          <a:p>
            <a:pPr lvl="0">
              <a:spcBef>
                <a:spcPct val="0"/>
              </a:spcBef>
            </a:pPr>
            <a:r>
              <a:rPr lang="en-US" sz="2000" b="1" i="1" dirty="0" smtClean="0"/>
              <a:t>partially covers roof terraces</a:t>
            </a:r>
          </a:p>
          <a:p>
            <a:pPr lvl="0">
              <a:spcBef>
                <a:spcPct val="0"/>
              </a:spcBef>
            </a:pPr>
            <a:endParaRPr lang="en-US" sz="2000" b="1" i="1" dirty="0" smtClean="0"/>
          </a:p>
          <a:p>
            <a:pPr lvl="0">
              <a:spcBef>
                <a:spcPct val="0"/>
              </a:spcBef>
            </a:pPr>
            <a:r>
              <a:rPr lang="en-US" sz="2000" b="1" i="1" dirty="0" smtClean="0"/>
              <a:t>rain gutter system supplies:</a:t>
            </a:r>
          </a:p>
          <a:p>
            <a:pPr lvl="0">
              <a:spcBef>
                <a:spcPct val="0"/>
              </a:spcBef>
            </a:pPr>
            <a:r>
              <a:rPr lang="en-US" sz="2000" b="1" i="1" dirty="0" smtClean="0"/>
              <a:t>roof , patio, ground rain barrels underground cisterns</a:t>
            </a:r>
          </a:p>
          <a:p>
            <a:pPr lvl="0">
              <a:spcBef>
                <a:spcPct val="0"/>
              </a:spcBef>
            </a:pPr>
            <a:endParaRPr lang="en-US" sz="2000" b="1" i="1" dirty="0" smtClean="0"/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latin typeface="+mj-lt"/>
                <a:ea typeface="+mj-ea"/>
                <a:cs typeface="+mj-cs"/>
              </a:rPr>
              <a:t>flat roof: doubles as rain water capture, 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000" b="1" i="1" dirty="0" smtClean="0"/>
              <a:t>social space, growing food, solar energy generation</a:t>
            </a:r>
          </a:p>
          <a:p>
            <a:pPr lvl="0">
              <a:spcBef>
                <a:spcPct val="0"/>
              </a:spcBef>
            </a:pP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1600" b="1" i="1" dirty="0" smtClean="0">
                <a:latin typeface="+mj-lt"/>
                <a:ea typeface="+mj-ea"/>
                <a:cs typeface="+mj-cs"/>
              </a:rPr>
              <a:t> </a:t>
            </a:r>
          </a:p>
          <a:p>
            <a:pPr lvl="0">
              <a:spcBef>
                <a:spcPct val="0"/>
              </a:spcBef>
            </a:pP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</a:p>
          <a:p>
            <a:pPr lvl="0" algn="r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0"/>
            <a:ext cx="685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>the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> 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Britannic Bold" pitchFamily="34" charset="0"/>
                <a:ea typeface="+mj-ea"/>
                <a:cs typeface="+mj-cs"/>
              </a:rPr>
              <a:t>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Britannic Bold" pitchFamily="34" charset="0"/>
                <a:ea typeface="+mj-ea"/>
                <a:cs typeface="+mj-cs"/>
              </a:rPr>
              <a:t>’n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Britannic Bold" pitchFamily="34" charset="0"/>
                <a:ea typeface="+mj-ea"/>
                <a:cs typeface="+mj-cs"/>
              </a:rPr>
              <a:t>T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ucida Calligraphy" pitchFamily="66" charset="0"/>
                <a:ea typeface="+mj-ea"/>
                <a:cs typeface="+mj-cs"/>
              </a:rPr>
              <a:t>residence 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/>
            </a:r>
            <a:b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>(Today and Tomorrow) 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  <a:t/>
            </a:r>
            <a:b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38600" y="1371600"/>
            <a:ext cx="5105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16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1600" b="1" i="1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000" b="1" i="1" dirty="0" smtClean="0">
                <a:latin typeface="+mj-lt"/>
                <a:ea typeface="+mj-ea"/>
                <a:cs typeface="+mj-cs"/>
              </a:rPr>
              <a:t>three, rectangular 800 sq. ft. living spaces</a:t>
            </a:r>
          </a:p>
          <a:p>
            <a:pPr>
              <a:spcBef>
                <a:spcPct val="0"/>
              </a:spcBef>
            </a:pPr>
            <a:r>
              <a:rPr lang="en-US" sz="2000" b="1" i="1" dirty="0" smtClean="0">
                <a:latin typeface="+mj-lt"/>
                <a:ea typeface="+mj-ea"/>
                <a:cs typeface="+mj-cs"/>
              </a:rPr>
              <a:t>unified around central outdoor courtyard</a:t>
            </a:r>
          </a:p>
          <a:p>
            <a:pPr lvl="0">
              <a:spcBef>
                <a:spcPct val="0"/>
              </a:spcBef>
            </a:pPr>
            <a:endParaRPr lang="en-US" sz="16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1600" b="1" i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1600" b="1" i="1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1600" b="1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</a:p>
          <a:p>
            <a:pPr lvl="0" algn="r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64886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ockwell Extra Bold" pitchFamily="18" charset="0"/>
              </a:rPr>
              <a:t>north</a:t>
            </a:r>
            <a:endParaRPr lang="en-US" dirty="0">
              <a:latin typeface="Rockwell Extra Bol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2057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ockwell Extra Bold" pitchFamily="18" charset="0"/>
              </a:rPr>
              <a:t>pond</a:t>
            </a:r>
            <a:endParaRPr lang="en-US" dirty="0">
              <a:latin typeface="Rockwell Extra Bol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29600" y="2819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ockwell Extra Bold" pitchFamily="18" charset="0"/>
              </a:rPr>
              <a:t>west</a:t>
            </a:r>
            <a:endParaRPr lang="en-US" dirty="0"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74A54D9D6764FB2A3052C414ABE2F" ma:contentTypeVersion="1" ma:contentTypeDescription="Create a new document." ma:contentTypeScope="" ma:versionID="5607289cb71b40debd49d7f5ba63c9a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eb741f30fcdd1d6053161891e09045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04B34D7-C656-4CCD-AEE7-7A021723A1C8}"/>
</file>

<file path=customXml/itemProps2.xml><?xml version="1.0" encoding="utf-8"?>
<ds:datastoreItem xmlns:ds="http://schemas.openxmlformats.org/officeDocument/2006/customXml" ds:itemID="{9E55648C-9052-4C98-83D4-A38E257726A9}"/>
</file>

<file path=customXml/itemProps3.xml><?xml version="1.0" encoding="utf-8"?>
<ds:datastoreItem xmlns:ds="http://schemas.openxmlformats.org/officeDocument/2006/customXml" ds:itemID="{07336250-D0E2-4241-9210-70C52818A79D}"/>
</file>

<file path=docProps/app.xml><?xml version="1.0" encoding="utf-8"?>
<Properties xmlns="http://schemas.openxmlformats.org/officeDocument/2006/extended-properties" xmlns:vt="http://schemas.openxmlformats.org/officeDocument/2006/docPropsVTypes">
  <TotalTime>2532</TotalTime>
  <Words>681</Words>
  <Application>Microsoft Office PowerPoint</Application>
  <PresentationFormat>On-screen Show (4:3)</PresentationFormat>
  <Paragraphs>425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DESIGN DRIVEN  DECISIONS  the T’nT residence    (Today and Tomorrow)   </vt:lpstr>
      <vt:lpstr>Issues:  </vt:lpstr>
      <vt:lpstr>Issues:  </vt:lpstr>
      <vt:lpstr>Slide 4</vt:lpstr>
      <vt:lpstr>Architectural Response:  </vt:lpstr>
      <vt:lpstr>Architectural Response:  </vt:lpstr>
      <vt:lpstr>Slide 7</vt:lpstr>
      <vt:lpstr>Slide 8</vt:lpstr>
      <vt:lpstr>Slide 9</vt:lpstr>
      <vt:lpstr>Slide 10</vt:lpstr>
      <vt:lpstr>the T’nT residence  (Today and Tomorrow)   </vt:lpstr>
      <vt:lpstr>Slide 12</vt:lpstr>
      <vt:lpstr>Slide 13</vt:lpstr>
      <vt:lpstr>Slide 14</vt:lpstr>
      <vt:lpstr>the T’nT residence  (Today and Tomorrow)   </vt:lpstr>
      <vt:lpstr>the T’nT residence  (Today and Tomorrow)   </vt:lpstr>
      <vt:lpstr>DESIGN DRIVEN  DECISIONS  the T’nT residence    (Today and Tomorrow)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 DRIVEN DECISIONS presented by Valerie j. amor , LEED AP BD&amp;C, Assoc. AIA, Lic. RE Broker Founder/Action Oriented Visionary  Broward County Go Solar Fest Friday, June 5, 2014</dc:title>
  <dc:creator>AndreaF</dc:creator>
  <cp:lastModifiedBy>Valerie</cp:lastModifiedBy>
  <cp:revision>154</cp:revision>
  <dcterms:created xsi:type="dcterms:W3CDTF">2014-05-12T13:53:45Z</dcterms:created>
  <dcterms:modified xsi:type="dcterms:W3CDTF">2014-07-15T19:59:29Z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0x010100CBF74A54D9D6764FB2A3052C414ABE2F</vt:lpwstr>
  </property>
</Properties>
</file>