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9.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2.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5.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6.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1"/>
  </p:notesMasterIdLst>
  <p:handoutMasterIdLst>
    <p:handoutMasterId r:id="rId32"/>
  </p:handoutMasterIdLst>
  <p:sldIdLst>
    <p:sldId id="910" r:id="rId2"/>
    <p:sldId id="827" r:id="rId3"/>
    <p:sldId id="834" r:id="rId4"/>
    <p:sldId id="835" r:id="rId5"/>
    <p:sldId id="913" r:id="rId6"/>
    <p:sldId id="836" r:id="rId7"/>
    <p:sldId id="847" r:id="rId8"/>
    <p:sldId id="871" r:id="rId9"/>
    <p:sldId id="854" r:id="rId10"/>
    <p:sldId id="890" r:id="rId11"/>
    <p:sldId id="874" r:id="rId12"/>
    <p:sldId id="704" r:id="rId13"/>
    <p:sldId id="887" r:id="rId14"/>
    <p:sldId id="899" r:id="rId15"/>
    <p:sldId id="906" r:id="rId16"/>
    <p:sldId id="941" r:id="rId17"/>
    <p:sldId id="700" r:id="rId18"/>
    <p:sldId id="886" r:id="rId19"/>
    <p:sldId id="944" r:id="rId20"/>
    <p:sldId id="894" r:id="rId21"/>
    <p:sldId id="900" r:id="rId22"/>
    <p:sldId id="938" r:id="rId23"/>
    <p:sldId id="866" r:id="rId24"/>
    <p:sldId id="901" r:id="rId25"/>
    <p:sldId id="842" r:id="rId26"/>
    <p:sldId id="903" r:id="rId27"/>
    <p:sldId id="705" r:id="rId28"/>
    <p:sldId id="497" r:id="rId29"/>
    <p:sldId id="939" r:id="rId30"/>
  </p:sldIdLst>
  <p:sldSz cx="9144000" cy="6858000" type="screen4x3"/>
  <p:notesSz cx="9236075" cy="7010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F57C"/>
    <a:srgbClr val="FEED29"/>
    <a:srgbClr val="F1D411"/>
    <a:srgbClr val="8AF270"/>
    <a:srgbClr val="000099"/>
    <a:srgbClr val="000066"/>
    <a:srgbClr val="008000"/>
    <a:srgbClr val="E9EDF4"/>
    <a:srgbClr val="D0D8E8"/>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34587" autoAdjust="0"/>
    <p:restoredTop sz="77285" autoAdjust="0"/>
  </p:normalViewPr>
  <p:slideViewPr>
    <p:cSldViewPr>
      <p:cViewPr varScale="1">
        <p:scale>
          <a:sx n="102" d="100"/>
          <a:sy n="102" d="100"/>
        </p:scale>
        <p:origin x="-1884" y="-102"/>
      </p:cViewPr>
      <p:guideLst>
        <p:guide orient="horz" pos="2160"/>
        <p:guide pos="2880"/>
      </p:guideLst>
    </p:cSldViewPr>
  </p:slideViewPr>
  <p:outlineViewPr>
    <p:cViewPr>
      <p:scale>
        <a:sx n="33" d="100"/>
        <a:sy n="33" d="100"/>
      </p:scale>
      <p:origin x="0" y="2700"/>
    </p:cViewPr>
  </p:outlineViewPr>
  <p:notesTextViewPr>
    <p:cViewPr>
      <p:scale>
        <a:sx n="100" d="100"/>
        <a:sy n="100" d="100"/>
      </p:scale>
      <p:origin x="0" y="0"/>
    </p:cViewPr>
  </p:notesTextViewPr>
  <p:sorterViewPr>
    <p:cViewPr>
      <p:scale>
        <a:sx n="100" d="100"/>
        <a:sy n="100" d="100"/>
      </p:scale>
      <p:origin x="0" y="546"/>
    </p:cViewPr>
  </p:sorterViewPr>
  <p:notesViewPr>
    <p:cSldViewPr>
      <p:cViewPr varScale="1">
        <p:scale>
          <a:sx n="144" d="100"/>
          <a:sy n="144" d="100"/>
        </p:scale>
        <p:origin x="-1530" y="-66"/>
      </p:cViewPr>
      <p:guideLst>
        <p:guide orient="horz" pos="2208"/>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4"/>
            <a:ext cx="4003136" cy="35064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30852" y="4"/>
            <a:ext cx="4003136" cy="350641"/>
          </a:xfrm>
          <a:prstGeom prst="rect">
            <a:avLst/>
          </a:prstGeom>
        </p:spPr>
        <p:txBody>
          <a:bodyPr vert="horz" lIns="91440" tIns="45720" rIns="91440" bIns="45720" rtlCol="0"/>
          <a:lstStyle>
            <a:lvl1pPr algn="r">
              <a:defRPr sz="1200"/>
            </a:lvl1pPr>
          </a:lstStyle>
          <a:p>
            <a:fld id="{4D7B30DA-2969-44D2-A233-E31A85BB9145}" type="datetimeFigureOut">
              <a:rPr lang="en-US" smtClean="0"/>
              <a:t>5/10/2014</a:t>
            </a:fld>
            <a:endParaRPr lang="en-US"/>
          </a:p>
        </p:txBody>
      </p:sp>
      <p:sp>
        <p:nvSpPr>
          <p:cNvPr id="4" name="Footer Placeholder 3"/>
          <p:cNvSpPr>
            <a:spLocks noGrp="1"/>
          </p:cNvSpPr>
          <p:nvPr>
            <p:ph type="ftr" sz="quarter" idx="2"/>
          </p:nvPr>
        </p:nvSpPr>
        <p:spPr>
          <a:xfrm>
            <a:off x="3" y="6658556"/>
            <a:ext cx="4003136" cy="350641"/>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30852" y="6658556"/>
            <a:ext cx="4003136" cy="350641"/>
          </a:xfrm>
          <a:prstGeom prst="rect">
            <a:avLst/>
          </a:prstGeom>
        </p:spPr>
        <p:txBody>
          <a:bodyPr vert="horz" lIns="91440" tIns="45720" rIns="91440" bIns="45720" rtlCol="0" anchor="b"/>
          <a:lstStyle>
            <a:lvl1pPr algn="r">
              <a:defRPr sz="1200"/>
            </a:lvl1pPr>
          </a:lstStyle>
          <a:p>
            <a:fld id="{B3651996-D67D-4575-B23A-C9D2E6A46C9B}" type="slidenum">
              <a:rPr lang="en-US" smtClean="0"/>
              <a:t>‹#›</a:t>
            </a:fld>
            <a:endParaRPr lang="en-US"/>
          </a:p>
        </p:txBody>
      </p:sp>
    </p:spTree>
    <p:extLst>
      <p:ext uri="{BB962C8B-B14F-4D97-AF65-F5344CB8AC3E}">
        <p14:creationId xmlns:p14="http://schemas.microsoft.com/office/powerpoint/2010/main" val="1947731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302" tIns="46151" rIns="92302" bIns="46151"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5231641" y="0"/>
            <a:ext cx="4002299" cy="350520"/>
          </a:xfrm>
          <a:prstGeom prst="rect">
            <a:avLst/>
          </a:prstGeom>
        </p:spPr>
        <p:txBody>
          <a:bodyPr vert="horz" lIns="92302" tIns="46151" rIns="92302" bIns="46151" rtlCol="0"/>
          <a:lstStyle>
            <a:lvl1pPr algn="r" fontAlgn="auto">
              <a:spcBef>
                <a:spcPts val="0"/>
              </a:spcBef>
              <a:spcAft>
                <a:spcPts val="0"/>
              </a:spcAft>
              <a:defRPr sz="1200" smtClean="0">
                <a:latin typeface="+mn-lt"/>
              </a:defRPr>
            </a:lvl1pPr>
          </a:lstStyle>
          <a:p>
            <a:pPr>
              <a:defRPr/>
            </a:pPr>
            <a:fld id="{7AC27685-3E4D-43F8-8D30-DF87AB3BED39}" type="datetimeFigureOut">
              <a:rPr lang="en-US"/>
              <a:pPr>
                <a:defRPr/>
              </a:pPr>
              <a:t>5/10/2014</a:t>
            </a:fld>
            <a:endParaRPr lang="en-US"/>
          </a:p>
        </p:txBody>
      </p:sp>
      <p:sp>
        <p:nvSpPr>
          <p:cNvPr id="4" name="Slide Image Placeholder 3"/>
          <p:cNvSpPr>
            <a:spLocks noGrp="1" noRot="1" noChangeAspect="1"/>
          </p:cNvSpPr>
          <p:nvPr>
            <p:ph type="sldImg" idx="2"/>
          </p:nvPr>
        </p:nvSpPr>
        <p:spPr>
          <a:xfrm>
            <a:off x="2867025" y="527050"/>
            <a:ext cx="3503613" cy="2628900"/>
          </a:xfrm>
          <a:prstGeom prst="rect">
            <a:avLst/>
          </a:prstGeom>
          <a:noFill/>
          <a:ln w="12700">
            <a:solidFill>
              <a:prstClr val="black"/>
            </a:solidFill>
          </a:ln>
        </p:spPr>
        <p:txBody>
          <a:bodyPr vert="horz" lIns="92302" tIns="46151" rIns="92302" bIns="46151" rtlCol="0" anchor="ctr"/>
          <a:lstStyle/>
          <a:p>
            <a:pPr lvl="0"/>
            <a:endParaRPr lang="en-US" noProof="0"/>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302" tIns="46151" rIns="92302" bIns="4615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658664"/>
            <a:ext cx="4002299" cy="350520"/>
          </a:xfrm>
          <a:prstGeom prst="rect">
            <a:avLst/>
          </a:prstGeom>
        </p:spPr>
        <p:txBody>
          <a:bodyPr vert="horz" lIns="92302" tIns="46151" rIns="92302" bIns="46151"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5231641" y="6658664"/>
            <a:ext cx="4002299" cy="350520"/>
          </a:xfrm>
          <a:prstGeom prst="rect">
            <a:avLst/>
          </a:prstGeom>
        </p:spPr>
        <p:txBody>
          <a:bodyPr vert="horz" lIns="92302" tIns="46151" rIns="92302" bIns="46151" rtlCol="0" anchor="b"/>
          <a:lstStyle>
            <a:lvl1pPr algn="r" fontAlgn="auto">
              <a:spcBef>
                <a:spcPts val="0"/>
              </a:spcBef>
              <a:spcAft>
                <a:spcPts val="0"/>
              </a:spcAft>
              <a:defRPr sz="1200" smtClean="0">
                <a:latin typeface="+mn-lt"/>
              </a:defRPr>
            </a:lvl1pPr>
          </a:lstStyle>
          <a:p>
            <a:pPr>
              <a:defRPr/>
            </a:pPr>
            <a:fld id="{275003AF-2F6A-452E-88AB-C9A2F4E78B2B}" type="slidenum">
              <a:rPr lang="en-US"/>
              <a:pPr>
                <a:defRPr/>
              </a:pPr>
              <a:t>‹#›</a:t>
            </a:fld>
            <a:endParaRPr lang="en-US"/>
          </a:p>
        </p:txBody>
      </p:sp>
    </p:spTree>
    <p:extLst>
      <p:ext uri="{BB962C8B-B14F-4D97-AF65-F5344CB8AC3E}">
        <p14:creationId xmlns:p14="http://schemas.microsoft.com/office/powerpoint/2010/main" val="118095242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8" Type="http://schemas.openxmlformats.org/officeDocument/2006/relationships/hyperlink" Target="http://cleantechnica.com/2014/03/13/solar-sold-less-5%c2%a2kwh-austin-texas/#XlpWYCx1Y57JMRWq.99" TargetMode="External"/><Relationship Id="rId3" Type="http://schemas.openxmlformats.org/officeDocument/2006/relationships/hyperlink" Target="http://www.statesman.com/news/news/austin-energy-close-to-signing-cheapest-solar-powe/nd8BF/" TargetMode="External"/><Relationship Id="rId7" Type="http://schemas.openxmlformats.org/officeDocument/2006/relationships/hyperlink" Target="http://cleantechnica.com/solar-power/" TargetMode="External"/><Relationship Id="rId2" Type="http://schemas.openxmlformats.org/officeDocument/2006/relationships/slide" Target="../slides/slide22.xml"/><Relationship Id="rId1" Type="http://schemas.openxmlformats.org/officeDocument/2006/relationships/notesMaster" Target="../notesMasters/notesMaster1.xml"/><Relationship Id="rId6" Type="http://schemas.openxmlformats.org/officeDocument/2006/relationships/hyperlink" Target="http://cleantechnica.com/2011/10/21/utility-ceos-talk-solar/" TargetMode="External"/><Relationship Id="rId5" Type="http://schemas.openxmlformats.org/officeDocument/2006/relationships/hyperlink" Target="http://www.greentechmedia.com/articles/read/Cheapest-Solar-Ever-Austin-Energy-Buys-PV-From-SunEdison-at-5-Cents-Per-Ki" TargetMode="External"/><Relationship Id="rId4" Type="http://schemas.openxmlformats.org/officeDocument/2006/relationships/hyperlink" Target="http://cleantechnica.com/2013/02/03/thin-film-solar-power-to-be-sold-for-less-than-coal/"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pv-magazine.com/news/details/beitrag/seia-blasts-solarworld-legal-action--calls-for-peaceful-resolution-to-us-china-trade-dispute_100013822/#axzz2raEY8O6z"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www.pv-magazine.com/news/details/beitrag/utility-scale-us-solar-capacity-grew-43-in-2013_100014056/#ixzz2uHgQee1F"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visualization.geblogs.com/visualization/ev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visualization.geblogs.com/visualization/ev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highgearmedia.com/user/10039832_matthew-klippenstei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1</a:t>
            </a:fld>
            <a:endParaRPr lang="en-US"/>
          </a:p>
        </p:txBody>
      </p:sp>
    </p:spTree>
    <p:extLst>
      <p:ext uri="{BB962C8B-B14F-4D97-AF65-F5344CB8AC3E}">
        <p14:creationId xmlns:p14="http://schemas.microsoft.com/office/powerpoint/2010/main" val="35941667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17</a:t>
            </a:fld>
            <a:endParaRPr lang="en-US"/>
          </a:p>
        </p:txBody>
      </p:sp>
    </p:spTree>
    <p:extLst>
      <p:ext uri="{BB962C8B-B14F-4D97-AF65-F5344CB8AC3E}">
        <p14:creationId xmlns:p14="http://schemas.microsoft.com/office/powerpoint/2010/main" val="34047416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gallery.mailchimp.com</a:t>
            </a:r>
            <a:r>
              <a:rPr lang="en-US" dirty="0" smtClean="0"/>
              <a:t>/ce17780900c3d223633ecfa59/files/Lazard_Levelized_Cost_of_Energy_v7.0.1.pdf</a:t>
            </a:r>
          </a:p>
          <a:p>
            <a:pPr rtl="0"/>
            <a:r>
              <a:rPr lang="pt-BR" sz="1200" kern="1200" dirty="0" smtClean="0">
                <a:solidFill>
                  <a:schemeClr val="tx1"/>
                </a:solidFill>
                <a:effectLst/>
                <a:latin typeface="+mn-lt"/>
                <a:ea typeface="+mn-ea"/>
                <a:cs typeface="+mn-cs"/>
              </a:rPr>
              <a:t>L A </a:t>
            </a:r>
            <a:r>
              <a:rPr lang="pt-BR" sz="1200" kern="1200" dirty="0" err="1" smtClean="0">
                <a:solidFill>
                  <a:schemeClr val="tx1"/>
                </a:solidFill>
                <a:effectLst/>
                <a:latin typeface="+mn-lt"/>
                <a:ea typeface="+mn-ea"/>
                <a:cs typeface="+mn-cs"/>
              </a:rPr>
              <a:t>Z</a:t>
            </a:r>
            <a:r>
              <a:rPr lang="pt-BR" sz="1200" kern="1200" dirty="0" smtClean="0">
                <a:solidFill>
                  <a:schemeClr val="tx1"/>
                </a:solidFill>
                <a:effectLst/>
                <a:latin typeface="+mn-lt"/>
                <a:ea typeface="+mn-ea"/>
                <a:cs typeface="+mn-cs"/>
              </a:rPr>
              <a:t> A </a:t>
            </a:r>
            <a:r>
              <a:rPr lang="pt-BR" sz="1200" kern="1200" dirty="0" err="1" smtClean="0">
                <a:solidFill>
                  <a:schemeClr val="tx1"/>
                </a:solidFill>
                <a:effectLst/>
                <a:latin typeface="+mn-lt"/>
                <a:ea typeface="+mn-ea"/>
                <a:cs typeface="+mn-cs"/>
              </a:rPr>
              <a:t>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D</a:t>
            </a:r>
            <a:r>
              <a:rPr lang="pt-BR" sz="1200" kern="1200" dirty="0" smtClean="0">
                <a:solidFill>
                  <a:schemeClr val="tx1"/>
                </a:solidFill>
                <a:effectLst/>
                <a:latin typeface="+mn-lt"/>
                <a:ea typeface="+mn-ea"/>
                <a:cs typeface="+mn-cs"/>
              </a:rPr>
              <a:t> '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L E V E L </a:t>
            </a:r>
            <a:r>
              <a:rPr lang="pt-BR" sz="1200" kern="1200" dirty="0" err="1" smtClean="0">
                <a:solidFill>
                  <a:schemeClr val="tx1"/>
                </a:solidFill>
                <a:effectLst/>
                <a:latin typeface="+mn-lt"/>
                <a:ea typeface="+mn-ea"/>
                <a:cs typeface="+mn-cs"/>
              </a:rPr>
              <a:t>I</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Z</a:t>
            </a:r>
            <a:r>
              <a:rPr lang="pt-BR" sz="1200" kern="1200" dirty="0" smtClean="0">
                <a:solidFill>
                  <a:schemeClr val="tx1"/>
                </a:solidFill>
                <a:effectLst/>
                <a:latin typeface="+mn-lt"/>
                <a:ea typeface="+mn-ea"/>
                <a:cs typeface="+mn-cs"/>
              </a:rPr>
              <a:t> E </a:t>
            </a:r>
            <a:r>
              <a:rPr lang="pt-BR" sz="1200" kern="1200" dirty="0" err="1" smtClean="0">
                <a:solidFill>
                  <a:schemeClr val="tx1"/>
                </a:solidFill>
                <a:effectLst/>
                <a:latin typeface="+mn-lt"/>
                <a:ea typeface="+mn-ea"/>
                <a:cs typeface="+mn-cs"/>
              </a:rPr>
              <a:t>D</a:t>
            </a:r>
            <a:r>
              <a:rPr lang="pt-BR" sz="1200" kern="1200" dirty="0" smtClean="0">
                <a:solidFill>
                  <a:schemeClr val="tx1"/>
                </a:solidFill>
                <a:effectLst/>
                <a:latin typeface="+mn-lt"/>
                <a:ea typeface="+mn-ea"/>
                <a:cs typeface="+mn-cs"/>
              </a:rPr>
              <a:t> C O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a:t>
            </a:r>
            <a:r>
              <a:rPr lang="pt-BR" sz="1200" kern="1200" dirty="0" smtClean="0">
                <a:solidFill>
                  <a:schemeClr val="tx1"/>
                </a:solidFill>
                <a:effectLst/>
                <a:latin typeface="+mn-lt"/>
                <a:ea typeface="+mn-ea"/>
                <a:cs typeface="+mn-cs"/>
              </a:rPr>
              <a:t> O </a:t>
            </a:r>
            <a:r>
              <a:rPr lang="pt-BR" sz="1200" kern="1200" dirty="0" err="1" smtClean="0">
                <a:solidFill>
                  <a:schemeClr val="tx1"/>
                </a:solidFill>
                <a:effectLst/>
                <a:latin typeface="+mn-lt"/>
                <a:ea typeface="+mn-ea"/>
                <a:cs typeface="+mn-cs"/>
              </a:rPr>
              <a:t>F</a:t>
            </a:r>
            <a:r>
              <a:rPr lang="pt-BR" sz="1200" kern="1200" dirty="0" smtClean="0">
                <a:solidFill>
                  <a:schemeClr val="tx1"/>
                </a:solidFill>
                <a:effectLst/>
                <a:latin typeface="+mn-lt"/>
                <a:ea typeface="+mn-ea"/>
                <a:cs typeface="+mn-cs"/>
              </a:rPr>
              <a:t> E N E </a:t>
            </a:r>
            <a:r>
              <a:rPr lang="pt-BR" sz="1200" kern="1200" dirty="0" err="1" smtClean="0">
                <a:solidFill>
                  <a:schemeClr val="tx1"/>
                </a:solidFill>
                <a:effectLst/>
                <a:latin typeface="+mn-lt"/>
                <a:ea typeface="+mn-ea"/>
                <a:cs typeface="+mn-cs"/>
              </a:rPr>
              <a:t>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Y</a:t>
            </a:r>
            <a:r>
              <a:rPr lang="pt-BR" sz="1200" kern="1200" dirty="0" smtClean="0">
                <a:solidFill>
                  <a:schemeClr val="tx1"/>
                </a:solidFill>
                <a:effectLst/>
                <a:latin typeface="+mn-lt"/>
                <a:ea typeface="+mn-ea"/>
                <a:cs typeface="+mn-cs"/>
              </a:rPr>
              <a:t> A N A L </a:t>
            </a:r>
            <a:r>
              <a:rPr lang="pt-BR" sz="1200" kern="1200" dirty="0" err="1" smtClean="0">
                <a:solidFill>
                  <a:schemeClr val="tx1"/>
                </a:solidFill>
                <a:effectLst/>
                <a:latin typeface="+mn-lt"/>
                <a:ea typeface="+mn-ea"/>
                <a:cs typeface="+mn-cs"/>
              </a:rPr>
              <a:t>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a:t>
            </a:r>
            <a:endParaRPr lang="pt-BR" sz="1200" kern="1200" dirty="0" smtClean="0">
              <a:solidFill>
                <a:schemeClr val="tx1"/>
              </a:solidFill>
              <a:effectLst/>
              <a:latin typeface="+mn-lt"/>
              <a:ea typeface="+mn-ea"/>
              <a:cs typeface="+mn-cs"/>
            </a:endParaRPr>
          </a:p>
          <a:p>
            <a:pPr rtl="0"/>
            <a:r>
              <a:rPr lang="pt-BR" sz="1200" kern="1200" dirty="0" smtClean="0">
                <a:solidFill>
                  <a:schemeClr val="tx1"/>
                </a:solidFill>
                <a:effectLst/>
                <a:latin typeface="+mn-lt"/>
                <a:ea typeface="+mn-ea"/>
                <a:cs typeface="+mn-cs"/>
              </a:rPr>
              <a:t>—</a:t>
            </a:r>
          </a:p>
          <a:p>
            <a:pPr rtl="0"/>
            <a:r>
              <a:rPr lang="pt-BR" sz="1200" kern="1200" dirty="0" smtClean="0">
                <a:solidFill>
                  <a:schemeClr val="tx1"/>
                </a:solidFill>
                <a:effectLst/>
                <a:latin typeface="+mn-lt"/>
                <a:ea typeface="+mn-ea"/>
                <a:cs typeface="+mn-cs"/>
              </a:rPr>
              <a:t>V E </a:t>
            </a:r>
            <a:r>
              <a:rPr lang="pt-BR" sz="1200" kern="1200" dirty="0" err="1" smtClean="0">
                <a:solidFill>
                  <a:schemeClr val="tx1"/>
                </a:solidFill>
                <a:effectLst/>
                <a:latin typeface="+mn-lt"/>
                <a:ea typeface="+mn-ea"/>
                <a:cs typeface="+mn-cs"/>
              </a:rPr>
              <a:t>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a:t>
            </a:r>
            <a:r>
              <a:rPr lang="pt-BR" sz="1200" kern="1200" dirty="0" smtClean="0">
                <a:solidFill>
                  <a:schemeClr val="tx1"/>
                </a:solidFill>
                <a:effectLst/>
                <a:latin typeface="+mn-lt"/>
                <a:ea typeface="+mn-ea"/>
                <a:cs typeface="+mn-cs"/>
              </a:rPr>
              <a:t> O N 7 . 0</a:t>
            </a:r>
          </a:p>
          <a:p>
            <a:r>
              <a:rPr lang="en-US" dirty="0" smtClean="0"/>
              <a:t>August 2013</a:t>
            </a:r>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20</a:t>
            </a:fld>
            <a:endParaRPr lang="en-US"/>
          </a:p>
        </p:txBody>
      </p:sp>
    </p:spTree>
    <p:extLst>
      <p:ext uri="{BB962C8B-B14F-4D97-AF65-F5344CB8AC3E}">
        <p14:creationId xmlns:p14="http://schemas.microsoft.com/office/powerpoint/2010/main" val="667495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gallery.mailchimp.com</a:t>
            </a:r>
            <a:r>
              <a:rPr lang="en-US" dirty="0" smtClean="0"/>
              <a:t>/ce17780900c3d223633ecfa59/files/Lazard_Levelized_Cost_of_Energy_v7.0.1.pdf</a:t>
            </a:r>
          </a:p>
          <a:p>
            <a:pPr rtl="0"/>
            <a:r>
              <a:rPr lang="pt-BR" sz="1200" kern="1200" dirty="0" smtClean="0">
                <a:solidFill>
                  <a:schemeClr val="tx1"/>
                </a:solidFill>
                <a:effectLst/>
                <a:latin typeface="+mn-lt"/>
                <a:ea typeface="+mn-ea"/>
                <a:cs typeface="+mn-cs"/>
              </a:rPr>
              <a:t>L A </a:t>
            </a:r>
            <a:r>
              <a:rPr lang="pt-BR" sz="1200" kern="1200" dirty="0" err="1" smtClean="0">
                <a:solidFill>
                  <a:schemeClr val="tx1"/>
                </a:solidFill>
                <a:effectLst/>
                <a:latin typeface="+mn-lt"/>
                <a:ea typeface="+mn-ea"/>
                <a:cs typeface="+mn-cs"/>
              </a:rPr>
              <a:t>Z</a:t>
            </a:r>
            <a:r>
              <a:rPr lang="pt-BR" sz="1200" kern="1200" dirty="0" smtClean="0">
                <a:solidFill>
                  <a:schemeClr val="tx1"/>
                </a:solidFill>
                <a:effectLst/>
                <a:latin typeface="+mn-lt"/>
                <a:ea typeface="+mn-ea"/>
                <a:cs typeface="+mn-cs"/>
              </a:rPr>
              <a:t> A </a:t>
            </a:r>
            <a:r>
              <a:rPr lang="pt-BR" sz="1200" kern="1200" dirty="0" err="1" smtClean="0">
                <a:solidFill>
                  <a:schemeClr val="tx1"/>
                </a:solidFill>
                <a:effectLst/>
                <a:latin typeface="+mn-lt"/>
                <a:ea typeface="+mn-ea"/>
                <a:cs typeface="+mn-cs"/>
              </a:rPr>
              <a:t>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D</a:t>
            </a:r>
            <a:r>
              <a:rPr lang="pt-BR" sz="1200" kern="1200" dirty="0" smtClean="0">
                <a:solidFill>
                  <a:schemeClr val="tx1"/>
                </a:solidFill>
                <a:effectLst/>
                <a:latin typeface="+mn-lt"/>
                <a:ea typeface="+mn-ea"/>
                <a:cs typeface="+mn-cs"/>
              </a:rPr>
              <a:t> '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L E V E L </a:t>
            </a:r>
            <a:r>
              <a:rPr lang="pt-BR" sz="1200" kern="1200" dirty="0" err="1" smtClean="0">
                <a:solidFill>
                  <a:schemeClr val="tx1"/>
                </a:solidFill>
                <a:effectLst/>
                <a:latin typeface="+mn-lt"/>
                <a:ea typeface="+mn-ea"/>
                <a:cs typeface="+mn-cs"/>
              </a:rPr>
              <a:t>I</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Z</a:t>
            </a:r>
            <a:r>
              <a:rPr lang="pt-BR" sz="1200" kern="1200" dirty="0" smtClean="0">
                <a:solidFill>
                  <a:schemeClr val="tx1"/>
                </a:solidFill>
                <a:effectLst/>
                <a:latin typeface="+mn-lt"/>
                <a:ea typeface="+mn-ea"/>
                <a:cs typeface="+mn-cs"/>
              </a:rPr>
              <a:t> E </a:t>
            </a:r>
            <a:r>
              <a:rPr lang="pt-BR" sz="1200" kern="1200" dirty="0" err="1" smtClean="0">
                <a:solidFill>
                  <a:schemeClr val="tx1"/>
                </a:solidFill>
                <a:effectLst/>
                <a:latin typeface="+mn-lt"/>
                <a:ea typeface="+mn-ea"/>
                <a:cs typeface="+mn-cs"/>
              </a:rPr>
              <a:t>D</a:t>
            </a:r>
            <a:r>
              <a:rPr lang="pt-BR" sz="1200" kern="1200" dirty="0" smtClean="0">
                <a:solidFill>
                  <a:schemeClr val="tx1"/>
                </a:solidFill>
                <a:effectLst/>
                <a:latin typeface="+mn-lt"/>
                <a:ea typeface="+mn-ea"/>
                <a:cs typeface="+mn-cs"/>
              </a:rPr>
              <a:t> C O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a:t>
            </a:r>
            <a:r>
              <a:rPr lang="pt-BR" sz="1200" kern="1200" dirty="0" smtClean="0">
                <a:solidFill>
                  <a:schemeClr val="tx1"/>
                </a:solidFill>
                <a:effectLst/>
                <a:latin typeface="+mn-lt"/>
                <a:ea typeface="+mn-ea"/>
                <a:cs typeface="+mn-cs"/>
              </a:rPr>
              <a:t> O </a:t>
            </a:r>
            <a:r>
              <a:rPr lang="pt-BR" sz="1200" kern="1200" dirty="0" err="1" smtClean="0">
                <a:solidFill>
                  <a:schemeClr val="tx1"/>
                </a:solidFill>
                <a:effectLst/>
                <a:latin typeface="+mn-lt"/>
                <a:ea typeface="+mn-ea"/>
                <a:cs typeface="+mn-cs"/>
              </a:rPr>
              <a:t>F</a:t>
            </a:r>
            <a:r>
              <a:rPr lang="pt-BR" sz="1200" kern="1200" dirty="0" smtClean="0">
                <a:solidFill>
                  <a:schemeClr val="tx1"/>
                </a:solidFill>
                <a:effectLst/>
                <a:latin typeface="+mn-lt"/>
                <a:ea typeface="+mn-ea"/>
                <a:cs typeface="+mn-cs"/>
              </a:rPr>
              <a:t> E N E </a:t>
            </a:r>
            <a:r>
              <a:rPr lang="pt-BR" sz="1200" kern="1200" dirty="0" err="1" smtClean="0">
                <a:solidFill>
                  <a:schemeClr val="tx1"/>
                </a:solidFill>
                <a:effectLst/>
                <a:latin typeface="+mn-lt"/>
                <a:ea typeface="+mn-ea"/>
                <a:cs typeface="+mn-cs"/>
              </a:rPr>
              <a:t>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Y</a:t>
            </a:r>
            <a:r>
              <a:rPr lang="pt-BR" sz="1200" kern="1200" dirty="0" smtClean="0">
                <a:solidFill>
                  <a:schemeClr val="tx1"/>
                </a:solidFill>
                <a:effectLst/>
                <a:latin typeface="+mn-lt"/>
                <a:ea typeface="+mn-ea"/>
                <a:cs typeface="+mn-cs"/>
              </a:rPr>
              <a:t> A N A L </a:t>
            </a:r>
            <a:r>
              <a:rPr lang="pt-BR" sz="1200" kern="1200" dirty="0" err="1" smtClean="0">
                <a:solidFill>
                  <a:schemeClr val="tx1"/>
                </a:solidFill>
                <a:effectLst/>
                <a:latin typeface="+mn-lt"/>
                <a:ea typeface="+mn-ea"/>
                <a:cs typeface="+mn-cs"/>
              </a:rPr>
              <a:t>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a:t>
            </a:r>
            <a:endParaRPr lang="pt-BR" sz="1200" kern="1200" dirty="0" smtClean="0">
              <a:solidFill>
                <a:schemeClr val="tx1"/>
              </a:solidFill>
              <a:effectLst/>
              <a:latin typeface="+mn-lt"/>
              <a:ea typeface="+mn-ea"/>
              <a:cs typeface="+mn-cs"/>
            </a:endParaRPr>
          </a:p>
          <a:p>
            <a:pPr rtl="0"/>
            <a:r>
              <a:rPr lang="pt-BR" sz="1200" kern="1200" dirty="0" smtClean="0">
                <a:solidFill>
                  <a:schemeClr val="tx1"/>
                </a:solidFill>
                <a:effectLst/>
                <a:latin typeface="+mn-lt"/>
                <a:ea typeface="+mn-ea"/>
                <a:cs typeface="+mn-cs"/>
              </a:rPr>
              <a:t>—</a:t>
            </a:r>
          </a:p>
          <a:p>
            <a:pPr rtl="0"/>
            <a:r>
              <a:rPr lang="pt-BR" sz="1200" kern="1200" dirty="0" smtClean="0">
                <a:solidFill>
                  <a:schemeClr val="tx1"/>
                </a:solidFill>
                <a:effectLst/>
                <a:latin typeface="+mn-lt"/>
                <a:ea typeface="+mn-ea"/>
                <a:cs typeface="+mn-cs"/>
              </a:rPr>
              <a:t>V E </a:t>
            </a:r>
            <a:r>
              <a:rPr lang="pt-BR" sz="1200" kern="1200" dirty="0" err="1" smtClean="0">
                <a:solidFill>
                  <a:schemeClr val="tx1"/>
                </a:solidFill>
                <a:effectLst/>
                <a:latin typeface="+mn-lt"/>
                <a:ea typeface="+mn-ea"/>
                <a:cs typeface="+mn-cs"/>
              </a:rPr>
              <a:t>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a:t>
            </a:r>
            <a:r>
              <a:rPr lang="pt-BR" sz="1200" kern="1200" dirty="0" smtClean="0">
                <a:solidFill>
                  <a:schemeClr val="tx1"/>
                </a:solidFill>
                <a:effectLst/>
                <a:latin typeface="+mn-lt"/>
                <a:ea typeface="+mn-ea"/>
                <a:cs typeface="+mn-cs"/>
              </a:rPr>
              <a:t> O N 7 . 0</a:t>
            </a:r>
          </a:p>
          <a:p>
            <a:r>
              <a:rPr lang="en-US" dirty="0" smtClean="0"/>
              <a:t>August 2013</a:t>
            </a:r>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21</a:t>
            </a:fld>
            <a:endParaRPr lang="en-US"/>
          </a:p>
        </p:txBody>
      </p:sp>
    </p:spTree>
    <p:extLst>
      <p:ext uri="{BB962C8B-B14F-4D97-AF65-F5344CB8AC3E}">
        <p14:creationId xmlns:p14="http://schemas.microsoft.com/office/powerpoint/2010/main" val="667495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23608" y="3329940"/>
            <a:ext cx="7388860" cy="3375660"/>
          </a:xfrm>
        </p:spPr>
        <p:txBody>
          <a:bodyPr>
            <a:normAutofit fontScale="32500" lnSpcReduction="20000"/>
          </a:bodyPr>
          <a:lstStyle/>
          <a:p>
            <a:pPr lvl="1"/>
            <a:r>
              <a:rPr lang="en-US" sz="2400" dirty="0" smtClean="0"/>
              <a:t>Utility-Installed PV</a:t>
            </a:r>
            <a:br>
              <a:rPr lang="en-US" sz="2400" dirty="0" smtClean="0"/>
            </a:br>
            <a:r>
              <a:rPr lang="en-US" sz="2400" dirty="0" smtClean="0"/>
              <a:t>$1.4/W w/ ITC equivalent to 4.8 cents/kWh????</a:t>
            </a:r>
            <a:br>
              <a:rPr lang="en-US" sz="2400" dirty="0" smtClean="0"/>
            </a:br>
            <a:endParaRPr lang="en-US" dirty="0" smtClean="0"/>
          </a:p>
          <a:p>
            <a:r>
              <a:rPr lang="en-US" dirty="0" smtClean="0"/>
              <a:t>http://www.greentechmedia.com/articles/read/Cheapest-Solar-Ever-Austin-Energy-Buys-PV-From-SunEdison-at-5-Cents-Per-Ki</a:t>
            </a:r>
          </a:p>
          <a:p>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cleantechnica.com/2014/03/13/solar-sold-less-5¢kwh-austin-texas/</a:t>
            </a:r>
          </a:p>
          <a:p>
            <a:endParaRPr lang="en-US" dirty="0" smtClean="0"/>
          </a:p>
          <a:p>
            <a:r>
              <a:rPr lang="en-US" dirty="0" smtClean="0"/>
              <a:t>http://www.austinenergy.com/wps/portal/psp/about/press-releases/austin-energy-announces-150mw-utility-scale-solar/!ut/p/a1/rVNrb9owFP0t_UC-ubl5EMykaHIpbYII9LG2wJfKJCaEJU5qGyj99XPCNA1tqGVdpPh9j4_PPdecmRNzxukmS6nKSk7zej7znsHGdtADO8Skb0M4gr4z7N_COPT0genvB8bjmzaEnTt7eHvvWPjB-mD8kY_Ae_FP5sycxVxVamlOK1m1oGnovFwrPRZMSiRYzqhkUi-vpco4YpyJdIco5-Wax0wiqw3FFq1Vlmdqh2RMc4ZkmVNRo1c0ZQmTWcqbWZwl5tSlC4d6tItixwLkuosYdcHzkIvnHZx0kzmFxBwckv9TG_14W0S9KK0vUUuU8UVpTkjN3Zwccjcnp3NvtHknO_sDx-UffCCBhM8drN8g2IIJJs7XQhtnqVT1pQUt2G6352lZpjk7j8uiBXr3q6S-MkSs_JXx4htMitiXhizXImb-ls2NOPE7xoYlPvSuprdXK3Jt6DC_xmxZDmlZ9lX919B7WfaqNBfU65Wsu6oUiubNSHtCd42yzfzQF3rlZHXroLOfaA0A1C24z_erbu9m913KHbzeDCMevcEmIou_CbUspU70oUBHTPF5N2jcbPXyMiO6Xkqu2Gvtsf9fMFNd0J2jhiGWeX9iFe0BraDtWhdgDcYRwUDcMAh63W8QXnv_CPiLIbSxpxkOgTwGAwcu7M8CYhz0IXwMvEtnGFnX_dMZVsXDQ4FXi-Lp0rvDOyffDIN8UxTPoxGicwxbcnb2AwirxIk!/dl5/d5/L2dBISEvZ0FBIS9nQSEh/</a:t>
            </a:r>
          </a:p>
          <a:p>
            <a:endParaRPr lang="en-US" dirty="0" smtClean="0"/>
          </a:p>
          <a:p>
            <a:r>
              <a:rPr lang="en-US" sz="1200" b="1" u="none" strike="noStrike" kern="1200" dirty="0" smtClean="0">
                <a:solidFill>
                  <a:schemeClr val="tx1"/>
                </a:solidFill>
                <a:effectLst/>
                <a:latin typeface="+mn-lt"/>
                <a:ea typeface="+mn-ea"/>
                <a:cs typeface="+mn-cs"/>
              </a:rPr>
              <a:t>Solar Less Than 5¢/kWh In Austin, Texas! (Cheaper Than Natural Gas, Coal, &amp; Nuclear)</a:t>
            </a:r>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Here’s a milestone to mark. Solar power is apparently going to be sold to Austin Energy for a tiny bit less than 5¢/kWh under a new 25-year power purchase agreement (PPA) with </a:t>
            </a:r>
            <a:r>
              <a:rPr lang="en-US" sz="1200" u="none" strike="noStrike" kern="1200" dirty="0" err="1" smtClean="0">
                <a:solidFill>
                  <a:schemeClr val="tx1"/>
                </a:solidFill>
                <a:effectLst/>
                <a:latin typeface="+mn-lt"/>
                <a:ea typeface="+mn-ea"/>
                <a:cs typeface="+mn-cs"/>
              </a:rPr>
              <a:t>SunEdison</a:t>
            </a:r>
            <a:r>
              <a:rPr lang="en-US" sz="1200" u="none" strike="noStrike" kern="1200" dirty="0" smtClean="0">
                <a:solidFill>
                  <a:schemeClr val="tx1"/>
                </a:solidFill>
                <a:effectLst/>
                <a:latin typeface="+mn-lt"/>
                <a:ea typeface="+mn-ea"/>
                <a:cs typeface="+mn-cs"/>
              </a:rPr>
              <a:t>. Austin Energy says the deal will even lower electric rates a bit.</a:t>
            </a:r>
          </a:p>
          <a:p>
            <a:r>
              <a:rPr lang="en-US" sz="1200" u="none" strike="noStrike" kern="1200" dirty="0" smtClean="0">
                <a:solidFill>
                  <a:schemeClr val="tx1"/>
                </a:solidFill>
                <a:effectLst/>
                <a:latin typeface="+mn-lt"/>
                <a:ea typeface="+mn-ea"/>
                <a:cs typeface="+mn-cs"/>
              </a:rPr>
              <a:t>It’s from no small project either. It’s from two solar power plants totaling 150-megawatts of capacity — a 350,000-panel, 100-megawatt facility; and a 150,000-panel, 50-megawatt facility nearby.</a:t>
            </a:r>
          </a:p>
          <a:p>
            <a:r>
              <a:rPr lang="en-US" sz="1200" u="none" strike="noStrike" kern="1200" dirty="0" smtClean="0">
                <a:solidFill>
                  <a:schemeClr val="tx1"/>
                </a:solidFill>
                <a:effectLst/>
                <a:latin typeface="+mn-lt"/>
                <a:ea typeface="+mn-ea"/>
                <a:cs typeface="+mn-cs"/>
              </a:rPr>
              <a:t>Oh, by the way, this wasn’t the only proposal Austin Energy received. It beat out about 30 other solar power proposals. Needless to say, competition is a </a:t>
            </a:r>
            <a:r>
              <a:rPr lang="en-US" sz="1200" u="none" strike="noStrike" kern="1200" dirty="0" err="1" smtClean="0">
                <a:solidFill>
                  <a:schemeClr val="tx1"/>
                </a:solidFill>
                <a:effectLst/>
                <a:latin typeface="+mn-lt"/>
                <a:ea typeface="+mn-ea"/>
                <a:cs typeface="+mn-cs"/>
              </a:rPr>
              <a:t>brewin</a:t>
            </a:r>
            <a:r>
              <a:rPr lang="en-US" sz="1200" u="none" strike="noStrike" kern="1200" dirty="0" smtClean="0">
                <a:solidFill>
                  <a:schemeClr val="tx1"/>
                </a:solidFill>
                <a:effectLst/>
                <a:latin typeface="+mn-lt"/>
                <a:ea typeface="+mn-ea"/>
                <a:cs typeface="+mn-cs"/>
              </a:rPr>
              <a:t>’ in Texas!</a:t>
            </a:r>
          </a:p>
          <a:p>
            <a:r>
              <a:rPr lang="en-US" sz="1200" u="none" strike="noStrike" kern="1200" dirty="0" smtClean="0">
                <a:solidFill>
                  <a:schemeClr val="tx1"/>
                </a:solidFill>
                <a:effectLst/>
                <a:latin typeface="+mn-lt"/>
                <a:ea typeface="+mn-ea"/>
                <a:cs typeface="+mn-cs"/>
              </a:rPr>
              <a:t>“Austin Energy is poised to sign what could be the world’s cheapest solar-power deal,” Marty </a:t>
            </a:r>
            <a:r>
              <a:rPr lang="en-US" sz="1200" u="none" strike="noStrike" kern="1200" dirty="0" err="1" smtClean="0">
                <a:solidFill>
                  <a:schemeClr val="tx1"/>
                </a:solidFill>
                <a:effectLst/>
                <a:latin typeface="+mn-lt"/>
                <a:ea typeface="+mn-ea"/>
                <a:cs typeface="+mn-cs"/>
              </a:rPr>
              <a:t>Toohey</a:t>
            </a:r>
            <a:r>
              <a:rPr lang="en-US" sz="1200" u="none" strike="noStrike" kern="1200" dirty="0" smtClean="0">
                <a:solidFill>
                  <a:schemeClr val="tx1"/>
                </a:solidFill>
                <a:effectLst/>
                <a:latin typeface="+mn-lt"/>
                <a:ea typeface="+mn-ea"/>
                <a:cs typeface="+mn-cs"/>
              </a:rPr>
              <a:t> of statesman.com </a:t>
            </a:r>
            <a:r>
              <a:rPr lang="en-US" sz="1200" u="none" strike="noStrike" kern="1200" dirty="0" smtClean="0">
                <a:solidFill>
                  <a:schemeClr val="tx1"/>
                </a:solidFill>
                <a:effectLst/>
                <a:latin typeface="+mn-lt"/>
                <a:ea typeface="+mn-ea"/>
                <a:cs typeface="+mn-cs"/>
                <a:hlinkClick r:id="rId3" tooltip="wrote"/>
              </a:rPr>
              <a:t>wrote</a:t>
            </a:r>
            <a:r>
              <a:rPr lang="en-US" sz="1200" u="none" strike="noStrike" kern="1200" dirty="0" smtClean="0">
                <a:solidFill>
                  <a:schemeClr val="tx1"/>
                </a:solidFill>
                <a:effectLst/>
                <a:latin typeface="+mn-lt"/>
                <a:ea typeface="+mn-ea"/>
                <a:cs typeface="+mn-cs"/>
              </a:rPr>
              <a:t>.</a:t>
            </a:r>
          </a:p>
          <a:p>
            <a:r>
              <a:rPr lang="en-US" sz="1200" i="1" u="none" strike="noStrike" kern="1200" dirty="0" smtClean="0">
                <a:solidFill>
                  <a:schemeClr val="tx1"/>
                </a:solidFill>
                <a:effectLst/>
                <a:latin typeface="+mn-lt"/>
                <a:ea typeface="+mn-ea"/>
                <a:cs typeface="+mn-cs"/>
              </a:rPr>
              <a:t>“It’s the cheapest I’ve seen,” said Raj </a:t>
            </a:r>
            <a:r>
              <a:rPr lang="en-US" sz="1200" i="1" u="none" strike="noStrike" kern="1200" dirty="0" err="1" smtClean="0">
                <a:solidFill>
                  <a:schemeClr val="tx1"/>
                </a:solidFill>
                <a:effectLst/>
                <a:latin typeface="+mn-lt"/>
                <a:ea typeface="+mn-ea"/>
                <a:cs typeface="+mn-cs"/>
              </a:rPr>
              <a:t>Prabhu</a:t>
            </a:r>
            <a:r>
              <a:rPr lang="en-US" sz="1200" i="1" u="none" strike="noStrike" kern="1200" dirty="0" smtClean="0">
                <a:solidFill>
                  <a:schemeClr val="tx1"/>
                </a:solidFill>
                <a:effectLst/>
                <a:latin typeface="+mn-lt"/>
                <a:ea typeface="+mn-ea"/>
                <a:cs typeface="+mn-cs"/>
              </a:rPr>
              <a:t>, the CEO of </a:t>
            </a:r>
            <a:r>
              <a:rPr lang="en-US" sz="1200" i="1" u="none" strike="noStrike" kern="1200" dirty="0" err="1" smtClean="0">
                <a:solidFill>
                  <a:schemeClr val="tx1"/>
                </a:solidFill>
                <a:effectLst/>
                <a:latin typeface="+mn-lt"/>
                <a:ea typeface="+mn-ea"/>
                <a:cs typeface="+mn-cs"/>
              </a:rPr>
              <a:t>Mercom</a:t>
            </a:r>
            <a:r>
              <a:rPr lang="en-US" sz="1200" i="1" u="none" strike="noStrike" kern="1200" dirty="0" smtClean="0">
                <a:solidFill>
                  <a:schemeClr val="tx1"/>
                </a:solidFill>
                <a:effectLst/>
                <a:latin typeface="+mn-lt"/>
                <a:ea typeface="+mn-ea"/>
                <a:cs typeface="+mn-cs"/>
              </a:rPr>
              <a:t> Capital Group, an Austin-based energy consulting group that monitors the industry nationally. He said he isn’t familiar with the details but added, “This seems to be new territory.”</a:t>
            </a:r>
            <a:endParaRPr lang="en-US" sz="1200" u="none" strike="noStrike" kern="1200" dirty="0" smtClean="0">
              <a:solidFill>
                <a:schemeClr val="tx1"/>
              </a:solidFill>
              <a:effectLst/>
              <a:latin typeface="+mn-lt"/>
              <a:ea typeface="+mn-ea"/>
              <a:cs typeface="+mn-cs"/>
            </a:endParaRPr>
          </a:p>
          <a:p>
            <a:r>
              <a:rPr lang="en-US" sz="1200" i="1" u="none" strike="noStrike" kern="1200" dirty="0" smtClean="0">
                <a:solidFill>
                  <a:schemeClr val="tx1"/>
                </a:solidFill>
                <a:effectLst/>
                <a:latin typeface="+mn-lt"/>
                <a:ea typeface="+mn-ea"/>
                <a:cs typeface="+mn-cs"/>
              </a:rPr>
              <a:t>“It is certainly at the very low end of the prices I have seen,” said </a:t>
            </a:r>
            <a:r>
              <a:rPr lang="en-US" sz="1200" i="1" u="none" strike="noStrike" kern="1200" dirty="0" err="1" smtClean="0">
                <a:solidFill>
                  <a:schemeClr val="tx1"/>
                </a:solidFill>
                <a:effectLst/>
                <a:latin typeface="+mn-lt"/>
                <a:ea typeface="+mn-ea"/>
                <a:cs typeface="+mn-cs"/>
              </a:rPr>
              <a:t>Jurgen</a:t>
            </a:r>
            <a:r>
              <a:rPr lang="en-US" sz="1200" i="1" u="none" strike="noStrike" kern="1200" dirty="0" smtClean="0">
                <a:solidFill>
                  <a:schemeClr val="tx1"/>
                </a:solidFill>
                <a:effectLst/>
                <a:latin typeface="+mn-lt"/>
                <a:ea typeface="+mn-ea"/>
                <a:cs typeface="+mn-cs"/>
              </a:rPr>
              <a:t> Weiss, an energy economist with the Brattle Group, an international consulting firm that advises the Electric Reliability Council of Texas. “As many had predicted, we’re entering a time in which, with some caveats, solar presents quite an attractive alternative to conventional sources.”</a:t>
            </a:r>
            <a:endParaRPr lang="en-US" sz="1200" u="none" strike="noStrike"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Lowest price yet for solar?</a:t>
            </a:r>
          </a:p>
          <a:p>
            <a:r>
              <a:rPr lang="en-US" sz="1200" u="none" strike="noStrike" kern="1200" dirty="0" smtClean="0">
                <a:solidFill>
                  <a:schemeClr val="tx1"/>
                </a:solidFill>
                <a:effectLst/>
                <a:latin typeface="+mn-lt"/>
                <a:ea typeface="+mn-ea"/>
                <a:cs typeface="+mn-cs"/>
              </a:rPr>
              <a:t>I have a hard time believing that’s the lowest solar power has gone for anywhere in the world, but it may be the lowest in the US if you remove state subsidies from other projects.</a:t>
            </a:r>
          </a:p>
          <a:p>
            <a:r>
              <a:rPr lang="en-US" sz="1200" u="none" strike="noStrike" kern="1200" dirty="0" smtClean="0">
                <a:solidFill>
                  <a:schemeClr val="tx1"/>
                </a:solidFill>
                <a:effectLst/>
                <a:latin typeface="+mn-lt"/>
                <a:ea typeface="+mn-ea"/>
                <a:cs typeface="+mn-cs"/>
              </a:rPr>
              <a:t>We reported last February on a PPA in New Mexico in which </a:t>
            </a:r>
            <a:r>
              <a:rPr lang="en-US" sz="1200" u="none" strike="noStrike" kern="1200" dirty="0" smtClean="0">
                <a:solidFill>
                  <a:schemeClr val="tx1"/>
                </a:solidFill>
                <a:effectLst/>
                <a:latin typeface="+mn-lt"/>
                <a:ea typeface="+mn-ea"/>
                <a:cs typeface="+mn-cs"/>
                <a:hlinkClick r:id="rId4" tooltip="First Solar was selling electricity for&amp;nbsp;5.8¢/kWh"/>
              </a:rPr>
              <a:t>First Solar was selling electricity for 5.8¢/kWh</a:t>
            </a:r>
            <a:r>
              <a:rPr lang="en-US" sz="1200" u="none" strike="noStrike" kern="1200" dirty="0" smtClean="0">
                <a:solidFill>
                  <a:schemeClr val="tx1"/>
                </a:solidFill>
                <a:effectLst/>
                <a:latin typeface="+mn-lt"/>
                <a:ea typeface="+mn-ea"/>
                <a:cs typeface="+mn-cs"/>
              </a:rPr>
              <a:t>. That’s the lowest I think I have seen. However, GTM Solar Analyst Cory </a:t>
            </a:r>
            <a:r>
              <a:rPr lang="en-US" sz="1200" u="none" strike="noStrike" kern="1200" dirty="0" err="1" smtClean="0">
                <a:solidFill>
                  <a:schemeClr val="tx1"/>
                </a:solidFill>
                <a:effectLst/>
                <a:latin typeface="+mn-lt"/>
                <a:ea typeface="+mn-ea"/>
                <a:cs typeface="+mn-cs"/>
              </a:rPr>
              <a:t>Honeyman</a:t>
            </a:r>
            <a:r>
              <a:rPr lang="en-US" sz="1200"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5" tooltip="says"/>
              </a:rPr>
              <a:t>says</a:t>
            </a:r>
            <a:r>
              <a:rPr lang="en-US" sz="1200" u="none" strike="noStrike" kern="1200" dirty="0" smtClean="0">
                <a:solidFill>
                  <a:schemeClr val="tx1"/>
                </a:solidFill>
                <a:effectLst/>
                <a:latin typeface="+mn-lt"/>
                <a:ea typeface="+mn-ea"/>
                <a:cs typeface="+mn-cs"/>
              </a:rPr>
              <a:t> that ”new PPAs signed in North Carolina fetched prices for less than 7 cents per kilowatt-hour.” The notable difference in the New Mexico and North Carolina projects, as implied above — they took advantage of in-state subsidies for solar. That’s not the story with this Texas deal.</a:t>
            </a:r>
          </a:p>
          <a:p>
            <a:r>
              <a:rPr lang="en-US" sz="1200" b="1" u="none" strike="noStrike" kern="1200" dirty="0" err="1" smtClean="0">
                <a:solidFill>
                  <a:schemeClr val="tx1"/>
                </a:solidFill>
                <a:effectLst/>
                <a:latin typeface="+mn-lt"/>
                <a:ea typeface="+mn-ea"/>
                <a:cs typeface="+mn-cs"/>
              </a:rPr>
              <a:t>SunEdison</a:t>
            </a:r>
            <a:r>
              <a:rPr lang="en-US" sz="1200" b="1" u="none" strike="noStrike" kern="1200" dirty="0" smtClean="0">
                <a:solidFill>
                  <a:schemeClr val="tx1"/>
                </a:solidFill>
                <a:effectLst/>
                <a:latin typeface="+mn-lt"/>
                <a:ea typeface="+mn-ea"/>
                <a:cs typeface="+mn-cs"/>
              </a:rPr>
              <a:t> project beat natural gas, coal, and nuclear on price</a:t>
            </a:r>
          </a:p>
          <a:p>
            <a:r>
              <a:rPr lang="en-US" sz="1200" u="none" strike="noStrike" kern="1200" dirty="0" smtClean="0">
                <a:solidFill>
                  <a:schemeClr val="tx1"/>
                </a:solidFill>
                <a:effectLst/>
                <a:latin typeface="+mn-lt"/>
                <a:ea typeface="+mn-ea"/>
                <a:cs typeface="+mn-cs"/>
              </a:rPr>
              <a:t>If you removed the ITC (a federal tax credit for solar), the cost would probably be about 8¢/kWh. Still, that’s not bad. Austin Energy’s 30-year LCOE estimate for natural gas was 7¢/kWh, while the estimate for coal clocked in at 10¢/kWh and the estimate for nuclear at 13¢/kWh.</a:t>
            </a:r>
          </a:p>
          <a:p>
            <a:r>
              <a:rPr lang="en-US" sz="1200" u="none" strike="noStrike" kern="1200" dirty="0" smtClean="0">
                <a:solidFill>
                  <a:schemeClr val="tx1"/>
                </a:solidFill>
                <a:effectLst/>
                <a:latin typeface="+mn-lt"/>
                <a:ea typeface="+mn-ea"/>
                <a:cs typeface="+mn-cs"/>
              </a:rPr>
              <a:t>Only wind — 2.8¢/kWh to 3.8¢/kWh — was lower.</a:t>
            </a:r>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endParaRPr lang="en-US" sz="1200" u="none" strike="noStrike"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Things change fast</a:t>
            </a:r>
          </a:p>
          <a:p>
            <a:r>
              <a:rPr lang="en-US" sz="1200" u="none" strike="noStrike" kern="1200" dirty="0" smtClean="0">
                <a:solidFill>
                  <a:schemeClr val="tx1"/>
                </a:solidFill>
                <a:effectLst/>
                <a:latin typeface="+mn-lt"/>
                <a:ea typeface="+mn-ea"/>
                <a:cs typeface="+mn-cs"/>
              </a:rPr>
              <a:t>I remember watching a </a:t>
            </a:r>
            <a:r>
              <a:rPr lang="en-US" sz="1200" u="none" strike="noStrike" kern="1200" dirty="0" smtClean="0">
                <a:solidFill>
                  <a:schemeClr val="tx1"/>
                </a:solidFill>
                <a:effectLst/>
                <a:latin typeface="+mn-lt"/>
                <a:ea typeface="+mn-ea"/>
                <a:cs typeface="+mn-cs"/>
                <a:hlinkClick r:id="rId6" tooltip="utility company CEO roundtable"/>
              </a:rPr>
              <a:t>utility company CEO roundtable</a:t>
            </a:r>
            <a:r>
              <a:rPr lang="en-US" sz="1200" u="none" strike="noStrike" kern="1200" dirty="0" smtClean="0">
                <a:solidFill>
                  <a:schemeClr val="tx1"/>
                </a:solidFill>
                <a:effectLst/>
                <a:latin typeface="+mn-lt"/>
                <a:ea typeface="+mn-ea"/>
                <a:cs typeface="+mn-cs"/>
              </a:rPr>
              <a:t> a few years ago that featured solar leaders in the utility arena. Larry Weis, General Manager of Austin Energy, was on that panel. So, he was considered a good guy in the solar space. However, he was adamant a number of times that solar was expensive and the cost had to come down for solar to become competitive.</a:t>
            </a:r>
          </a:p>
          <a:p>
            <a:r>
              <a:rPr lang="en-US" sz="1200" u="none" strike="noStrike" kern="1200" dirty="0" smtClean="0">
                <a:solidFill>
                  <a:schemeClr val="tx1"/>
                </a:solidFill>
                <a:effectLst/>
                <a:latin typeface="+mn-lt"/>
                <a:ea typeface="+mn-ea"/>
                <a:cs typeface="+mn-cs"/>
              </a:rPr>
              <a:t>In 2009, Austin Energy actually agreed to contract for 16.5¢/kWh for power from a solar project in the Webberville, TX.</a:t>
            </a:r>
          </a:p>
          <a:p>
            <a:r>
              <a:rPr lang="en-US" sz="1200" u="none" strike="noStrike" kern="1200" dirty="0" smtClean="0">
                <a:solidFill>
                  <a:schemeClr val="tx1"/>
                </a:solidFill>
                <a:effectLst/>
                <a:latin typeface="+mn-lt"/>
                <a:ea typeface="+mn-ea"/>
                <a:cs typeface="+mn-cs"/>
              </a:rPr>
              <a:t>Clearly, things have changed fast. (Of course, anyone who reads </a:t>
            </a:r>
            <a:r>
              <a:rPr lang="en-US" sz="1200" i="1" u="none" strike="noStrike" kern="1200" dirty="0" err="1" smtClean="0">
                <a:solidFill>
                  <a:schemeClr val="tx1"/>
                </a:solidFill>
                <a:effectLst/>
                <a:latin typeface="+mn-lt"/>
                <a:ea typeface="+mn-ea"/>
                <a:cs typeface="+mn-cs"/>
              </a:rPr>
              <a:t>CleanTechnica</a:t>
            </a:r>
            <a:r>
              <a:rPr lang="en-US" sz="1200" u="none" strike="noStrike" kern="1200" dirty="0" smtClean="0">
                <a:solidFill>
                  <a:schemeClr val="tx1"/>
                </a:solidFill>
                <a:effectLst/>
                <a:latin typeface="+mn-lt"/>
                <a:ea typeface="+mn-ea"/>
                <a:cs typeface="+mn-cs"/>
              </a:rPr>
              <a:t> </a:t>
            </a:r>
            <a:r>
              <a:rPr lang="en-US" sz="1200" u="none" strike="noStrike" kern="1200" dirty="0" smtClean="0">
                <a:solidFill>
                  <a:schemeClr val="tx1"/>
                </a:solidFill>
                <a:effectLst/>
                <a:latin typeface="+mn-lt"/>
                <a:ea typeface="+mn-ea"/>
                <a:cs typeface="+mn-cs"/>
                <a:hlinkClick r:id="rId7" tooltip="already knows that"/>
              </a:rPr>
              <a:t>already knows that</a:t>
            </a:r>
            <a:r>
              <a:rPr lang="en-US" sz="1200" u="none" strike="noStrike" kern="1200" dirty="0" smtClean="0">
                <a:solidFill>
                  <a:schemeClr val="tx1"/>
                </a:solidFill>
                <a:effectLst/>
                <a:latin typeface="+mn-lt"/>
                <a:ea typeface="+mn-ea"/>
                <a:cs typeface="+mn-cs"/>
              </a:rPr>
              <a:t>.) Still, I think it’s hard even for those in the industry to keep up with solar prices.</a:t>
            </a:r>
          </a:p>
          <a:p>
            <a:r>
              <a:rPr lang="en-US" sz="1200" u="none" strike="noStrike" kern="1200" dirty="0" smtClean="0">
                <a:solidFill>
                  <a:schemeClr val="tx1"/>
                </a:solidFill>
                <a:effectLst/>
                <a:latin typeface="+mn-lt"/>
                <a:ea typeface="+mn-ea"/>
                <a:cs typeface="+mn-cs"/>
              </a:rPr>
              <a:t>Here’s another big note regarding this new PPA: the original Request for Proposals for this Austin Energy contract was for 50 MW. Why would Austin Energy up that to 150 MW after getting the bids? I think you know why.</a:t>
            </a:r>
          </a:p>
          <a:p>
            <a:r>
              <a:rPr lang="en-US" sz="1200" b="1" u="none" strike="noStrike" kern="1200" dirty="0" smtClean="0">
                <a:solidFill>
                  <a:schemeClr val="tx1"/>
                </a:solidFill>
                <a:effectLst/>
                <a:latin typeface="+mn-lt"/>
                <a:ea typeface="+mn-ea"/>
                <a:cs typeface="+mn-cs"/>
              </a:rPr>
              <a:t>Don’t forget, this is peak power!</a:t>
            </a:r>
          </a:p>
          <a:p>
            <a:r>
              <a:rPr lang="en-US" sz="1200" u="none" strike="noStrike" kern="1200" dirty="0" smtClean="0">
                <a:solidFill>
                  <a:schemeClr val="tx1"/>
                </a:solidFill>
                <a:effectLst/>
                <a:latin typeface="+mn-lt"/>
                <a:ea typeface="+mn-ea"/>
                <a:cs typeface="+mn-cs"/>
              </a:rPr>
              <a:t>One final thing worth pointing out: solar power produces electricity at peak demand. That is very high-value electricity. The fact that bids are coming in below 5¢/kWh is huge.</a:t>
            </a:r>
          </a:p>
          <a:p>
            <a:r>
              <a:rPr lang="en-US" sz="1200" u="none" strike="noStrike" kern="1200" dirty="0" smtClean="0">
                <a:solidFill>
                  <a:schemeClr val="tx1"/>
                </a:solidFill>
                <a:effectLst/>
                <a:latin typeface="+mn-lt"/>
                <a:ea typeface="+mn-ea"/>
                <a:cs typeface="+mn-cs"/>
              </a:rPr>
              <a:t>“At this price, it’s a game changer, not just for Austin Energy but for the future of electric generation in Texas,” said Tom “</a:t>
            </a:r>
            <a:r>
              <a:rPr lang="en-US" sz="1200" u="none" strike="noStrike" kern="1200" dirty="0" err="1" smtClean="0">
                <a:solidFill>
                  <a:schemeClr val="tx1"/>
                </a:solidFill>
                <a:effectLst/>
                <a:latin typeface="+mn-lt"/>
                <a:ea typeface="+mn-ea"/>
                <a:cs typeface="+mn-cs"/>
              </a:rPr>
              <a:t>Smitty</a:t>
            </a:r>
            <a:r>
              <a:rPr lang="en-US" sz="1200" u="none" strike="noStrike" kern="1200" dirty="0" smtClean="0">
                <a:solidFill>
                  <a:schemeClr val="tx1"/>
                </a:solidFill>
                <a:effectLst/>
                <a:latin typeface="+mn-lt"/>
                <a:ea typeface="+mn-ea"/>
                <a:cs typeface="+mn-cs"/>
              </a:rPr>
              <a:t>” Smith, head of the Texas chapter of Public Citizen, an environmental watchdog group. “No state has more solar potential than Texas. Some states have places of more intense sunlight, but Texas has vast areas of dry, arid desert that are perfect for solar.”</a:t>
            </a:r>
          </a:p>
          <a:p>
            <a:r>
              <a:rPr lang="en-US" sz="1200" b="1" u="none" strike="noStrike" kern="1200" dirty="0" smtClean="0">
                <a:solidFill>
                  <a:schemeClr val="tx1"/>
                </a:solidFill>
                <a:effectLst/>
                <a:latin typeface="+mn-lt"/>
                <a:ea typeface="+mn-ea"/>
                <a:cs typeface="+mn-cs"/>
              </a:rPr>
              <a:t>Beating Targets — Big Time!</a:t>
            </a:r>
          </a:p>
          <a:p>
            <a:r>
              <a:rPr lang="en-US" sz="1200" u="none" strike="noStrike" kern="1200" dirty="0" smtClean="0">
                <a:solidFill>
                  <a:schemeClr val="tx1"/>
                </a:solidFill>
                <a:effectLst/>
                <a:latin typeface="+mn-lt"/>
                <a:ea typeface="+mn-ea"/>
                <a:cs typeface="+mn-cs"/>
              </a:rPr>
              <a:t>I lied. Here’s one more note: the US Department of Energy projected that the cost of solar would drop below 6¢/kWh before 2020.</a:t>
            </a:r>
          </a:p>
          <a:p>
            <a:r>
              <a:rPr lang="en-US" sz="1200" u="none" strike="noStrike" kern="1200" dirty="0" smtClean="0">
                <a:solidFill>
                  <a:schemeClr val="tx1"/>
                </a:solidFill>
                <a:effectLst/>
                <a:latin typeface="+mn-lt"/>
                <a:ea typeface="+mn-ea"/>
                <a:cs typeface="+mn-cs"/>
              </a:rPr>
              <a:t>Also, note that the deal is not final. It goes up for an Austin City Council vote on March 20. However, it looks like an obvious shoe-in.</a:t>
            </a:r>
          </a:p>
          <a:p>
            <a:r>
              <a:rPr lang="en-US" sz="1200" u="none" strike="noStrike" kern="1200" dirty="0" smtClean="0">
                <a:solidFill>
                  <a:schemeClr val="tx1"/>
                </a:solidFill>
                <a:effectLst/>
                <a:latin typeface="+mn-lt"/>
                <a:ea typeface="+mn-ea"/>
                <a:cs typeface="+mn-cs"/>
              </a:rPr>
              <a:t/>
            </a:r>
            <a:br>
              <a:rPr lang="en-US" sz="1200" u="none" strike="noStrike" kern="1200" dirty="0" smtClean="0">
                <a:solidFill>
                  <a:schemeClr val="tx1"/>
                </a:solidFill>
                <a:effectLst/>
                <a:latin typeface="+mn-lt"/>
                <a:ea typeface="+mn-ea"/>
                <a:cs typeface="+mn-cs"/>
              </a:rPr>
            </a:br>
            <a:r>
              <a:rPr lang="en-US" sz="1200" u="none" strike="noStrike" kern="1200" dirty="0" smtClean="0">
                <a:solidFill>
                  <a:schemeClr val="tx1"/>
                </a:solidFill>
                <a:effectLst/>
                <a:latin typeface="+mn-lt"/>
                <a:ea typeface="+mn-ea"/>
                <a:cs typeface="+mn-cs"/>
              </a:rPr>
              <a:t>Read more at </a:t>
            </a:r>
            <a:r>
              <a:rPr lang="en-US" sz="1200" u="none" strike="noStrike" kern="1200" dirty="0" smtClean="0">
                <a:solidFill>
                  <a:schemeClr val="tx1"/>
                </a:solidFill>
                <a:effectLst/>
                <a:latin typeface="+mn-lt"/>
                <a:ea typeface="+mn-ea"/>
                <a:cs typeface="+mn-cs"/>
                <a:hlinkClick r:id="rId8"/>
              </a:rPr>
              <a:t>http://cleantechnica.com/2014/03/13/solar-sold-less-5%c2%a2kwh-austin-texas/#XlpWYCx1Y57JMRWq.99</a:t>
            </a:r>
            <a:endParaRPr lang="en-US" sz="1200" u="none" strike="noStrike"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22</a:t>
            </a:fld>
            <a:endParaRPr lang="en-US"/>
          </a:p>
        </p:txBody>
      </p:sp>
    </p:spTree>
    <p:extLst>
      <p:ext uri="{BB962C8B-B14F-4D97-AF65-F5344CB8AC3E}">
        <p14:creationId xmlns:p14="http://schemas.microsoft.com/office/powerpoint/2010/main" val="3798071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report from the Federal Energy Regulatory Commission (FERC) reveals that 2.9 GW of utility-scale solar capacity was added in the U.S. last year.</a:t>
            </a:r>
          </a:p>
          <a:p>
            <a:r>
              <a:rPr lang="en-US" dirty="0" smtClean="0"/>
              <a:t>Large scale solar installations in the U.S. grew by 43% in 2013, with PV playing its part in the sector's </a:t>
            </a:r>
            <a:r>
              <a:rPr lang="en-US" dirty="0" err="1" smtClean="0"/>
              <a:t>rise.FRV</a:t>
            </a:r>
            <a:r>
              <a:rPr lang="en-US" dirty="0" smtClean="0"/>
              <a:t> U.S</a:t>
            </a:r>
          </a:p>
          <a:p>
            <a:r>
              <a:rPr lang="en-US" dirty="0" smtClean="0"/>
              <a:t>Installed solar power capacity in the U.S. grew by 42.8% in 2013, with the country adding 2.9 GW of large-scale solar energy to the grid, according to the latest Energy Infrastructure Update report from FERC's Office of Energy Projects. </a:t>
            </a:r>
          </a:p>
          <a:p>
            <a:r>
              <a:rPr lang="en-US" dirty="0" smtClean="0"/>
              <a:t>The report also found that combined renewable energy sources (solar, wind, geothermal, biomass and hydropower) accounted for 37% of all electrical generating capacity in 2013, outstripping coal (which provided just 10.8%), oil and nuclear. Natural gas – boosted by a series of successful fracking initiatives – led the way, however, fuelling 51.1% of new energy capacity (7.2 GW overall). </a:t>
            </a:r>
          </a:p>
          <a:p>
            <a:r>
              <a:rPr lang="en-US" dirty="0" smtClean="0"/>
              <a:t>Despite the dominance of gas, </a:t>
            </a:r>
            <a:r>
              <a:rPr lang="en-US" dirty="0" smtClean="0">
                <a:hlinkClick r:id="rId3" tooltip="Externer Link im neuen Fenster"/>
              </a:rPr>
              <a:t>the U.S. solar industry</a:t>
            </a:r>
            <a:r>
              <a:rPr lang="en-US" dirty="0" smtClean="0"/>
              <a:t> is sure to be encouraged by FERC's findings, which show that solar energy (from both PV and concentrated solar power installations) was the second-most popular source of power last year, and by far the fastest-growing renewable energy source, with 266 individual commercial-size installations added. It should also be noted that these figures do not include an estimated 1.6 GW of "behind the meter" sources of solar PV – such as rooftop residential installations and smaller commercial arrays. </a:t>
            </a:r>
          </a:p>
          <a:p>
            <a:r>
              <a:rPr lang="en-US" sz="1200" u="none" strike="noStrike" kern="1200" smtClean="0">
                <a:solidFill>
                  <a:schemeClr val="tx1"/>
                </a:solidFill>
                <a:effectLst/>
                <a:latin typeface="+mn-lt"/>
                <a:ea typeface="+mn-ea"/>
                <a:cs typeface="+mn-cs"/>
              </a:rPr>
              <a:t/>
            </a:r>
            <a:br>
              <a:rPr lang="en-US" sz="1200" u="none" strike="noStrike" kern="1200" smtClean="0">
                <a:solidFill>
                  <a:schemeClr val="tx1"/>
                </a:solidFill>
                <a:effectLst/>
                <a:latin typeface="+mn-lt"/>
                <a:ea typeface="+mn-ea"/>
                <a:cs typeface="+mn-cs"/>
              </a:rPr>
            </a:br>
            <a:r>
              <a:rPr lang="en-US" sz="1200" u="none" strike="noStrike" kern="1200" smtClean="0">
                <a:solidFill>
                  <a:schemeClr val="tx1"/>
                </a:solidFill>
                <a:effectLst/>
                <a:latin typeface="+mn-lt"/>
                <a:ea typeface="+mn-ea"/>
                <a:cs typeface="+mn-cs"/>
              </a:rPr>
              <a:t>Read more: </a:t>
            </a:r>
            <a:r>
              <a:rPr lang="en-US" sz="1200" u="none" strike="noStrike" kern="1200" smtClean="0">
                <a:solidFill>
                  <a:schemeClr val="tx1"/>
                </a:solidFill>
                <a:effectLst/>
                <a:latin typeface="+mn-lt"/>
                <a:ea typeface="+mn-ea"/>
                <a:cs typeface="+mn-cs"/>
                <a:hlinkClick r:id="rId4"/>
              </a:rPr>
              <a:t>http://www.pv-magazine.com/news/details/beitrag/utility-scale-us-solar-capacity-grew-43-in-2013_100014056/#ixzz2uHgQee1F</a:t>
            </a:r>
            <a:r>
              <a:rPr lang="en-US" sz="1200" u="none" strike="noStrike" kern="1200" smtClean="0">
                <a:solidFill>
                  <a:schemeClr val="tx1"/>
                </a:solidFill>
                <a:effectLst/>
                <a:latin typeface="+mn-lt"/>
                <a:ea typeface="+mn-ea"/>
                <a:cs typeface="+mn-cs"/>
              </a:rPr>
              <a:t/>
            </a:r>
            <a:br>
              <a:rPr lang="en-US" sz="1200" u="none" strike="noStrike" kern="1200" smtClean="0">
                <a:solidFill>
                  <a:schemeClr val="tx1"/>
                </a:solidFill>
                <a:effectLst/>
                <a:latin typeface="+mn-lt"/>
                <a:ea typeface="+mn-ea"/>
                <a:cs typeface="+mn-cs"/>
              </a:rPr>
            </a:br>
            <a:endParaRPr lang="en-US" sz="1200" u="none" strike="noStrike" kern="120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23</a:t>
            </a:fld>
            <a:endParaRPr lang="en-US"/>
          </a:p>
        </p:txBody>
      </p:sp>
    </p:spTree>
    <p:extLst>
      <p:ext uri="{BB962C8B-B14F-4D97-AF65-F5344CB8AC3E}">
        <p14:creationId xmlns:p14="http://schemas.microsoft.com/office/powerpoint/2010/main" val="1008651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gallery.mailchimp.com</a:t>
            </a:r>
            <a:r>
              <a:rPr lang="en-US" dirty="0" smtClean="0"/>
              <a:t>/ce17780900c3d223633ecfa59/files/Lazard_Levelized_Cost_of_Energy_v7.0.1.pdf</a:t>
            </a:r>
          </a:p>
          <a:p>
            <a:pPr rtl="0"/>
            <a:r>
              <a:rPr lang="pt-BR" sz="1200" kern="1200" dirty="0" smtClean="0">
                <a:solidFill>
                  <a:schemeClr val="tx1"/>
                </a:solidFill>
                <a:effectLst/>
                <a:latin typeface="+mn-lt"/>
                <a:ea typeface="+mn-ea"/>
                <a:cs typeface="+mn-cs"/>
              </a:rPr>
              <a:t>L A </a:t>
            </a:r>
            <a:r>
              <a:rPr lang="pt-BR" sz="1200" kern="1200" dirty="0" err="1" smtClean="0">
                <a:solidFill>
                  <a:schemeClr val="tx1"/>
                </a:solidFill>
                <a:effectLst/>
                <a:latin typeface="+mn-lt"/>
                <a:ea typeface="+mn-ea"/>
                <a:cs typeface="+mn-cs"/>
              </a:rPr>
              <a:t>Z</a:t>
            </a:r>
            <a:r>
              <a:rPr lang="pt-BR" sz="1200" kern="1200" dirty="0" smtClean="0">
                <a:solidFill>
                  <a:schemeClr val="tx1"/>
                </a:solidFill>
                <a:effectLst/>
                <a:latin typeface="+mn-lt"/>
                <a:ea typeface="+mn-ea"/>
                <a:cs typeface="+mn-cs"/>
              </a:rPr>
              <a:t> A </a:t>
            </a:r>
            <a:r>
              <a:rPr lang="pt-BR" sz="1200" kern="1200" dirty="0" err="1" smtClean="0">
                <a:solidFill>
                  <a:schemeClr val="tx1"/>
                </a:solidFill>
                <a:effectLst/>
                <a:latin typeface="+mn-lt"/>
                <a:ea typeface="+mn-ea"/>
                <a:cs typeface="+mn-cs"/>
              </a:rPr>
              <a:t>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D</a:t>
            </a:r>
            <a:r>
              <a:rPr lang="pt-BR" sz="1200" kern="1200" dirty="0" smtClean="0">
                <a:solidFill>
                  <a:schemeClr val="tx1"/>
                </a:solidFill>
                <a:effectLst/>
                <a:latin typeface="+mn-lt"/>
                <a:ea typeface="+mn-ea"/>
                <a:cs typeface="+mn-cs"/>
              </a:rPr>
              <a:t> '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L E V E L </a:t>
            </a:r>
            <a:r>
              <a:rPr lang="pt-BR" sz="1200" kern="1200" dirty="0" err="1" smtClean="0">
                <a:solidFill>
                  <a:schemeClr val="tx1"/>
                </a:solidFill>
                <a:effectLst/>
                <a:latin typeface="+mn-lt"/>
                <a:ea typeface="+mn-ea"/>
                <a:cs typeface="+mn-cs"/>
              </a:rPr>
              <a:t>I</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Z</a:t>
            </a:r>
            <a:r>
              <a:rPr lang="pt-BR" sz="1200" kern="1200" dirty="0" smtClean="0">
                <a:solidFill>
                  <a:schemeClr val="tx1"/>
                </a:solidFill>
                <a:effectLst/>
                <a:latin typeface="+mn-lt"/>
                <a:ea typeface="+mn-ea"/>
                <a:cs typeface="+mn-cs"/>
              </a:rPr>
              <a:t> E </a:t>
            </a:r>
            <a:r>
              <a:rPr lang="pt-BR" sz="1200" kern="1200" dirty="0" err="1" smtClean="0">
                <a:solidFill>
                  <a:schemeClr val="tx1"/>
                </a:solidFill>
                <a:effectLst/>
                <a:latin typeface="+mn-lt"/>
                <a:ea typeface="+mn-ea"/>
                <a:cs typeface="+mn-cs"/>
              </a:rPr>
              <a:t>D</a:t>
            </a:r>
            <a:r>
              <a:rPr lang="pt-BR" sz="1200" kern="1200" dirty="0" smtClean="0">
                <a:solidFill>
                  <a:schemeClr val="tx1"/>
                </a:solidFill>
                <a:effectLst/>
                <a:latin typeface="+mn-lt"/>
                <a:ea typeface="+mn-ea"/>
                <a:cs typeface="+mn-cs"/>
              </a:rPr>
              <a:t> C O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T</a:t>
            </a:r>
            <a:r>
              <a:rPr lang="pt-BR" sz="1200" kern="1200" dirty="0" smtClean="0">
                <a:solidFill>
                  <a:schemeClr val="tx1"/>
                </a:solidFill>
                <a:effectLst/>
                <a:latin typeface="+mn-lt"/>
                <a:ea typeface="+mn-ea"/>
                <a:cs typeface="+mn-cs"/>
              </a:rPr>
              <a:t> O </a:t>
            </a:r>
            <a:r>
              <a:rPr lang="pt-BR" sz="1200" kern="1200" dirty="0" err="1" smtClean="0">
                <a:solidFill>
                  <a:schemeClr val="tx1"/>
                </a:solidFill>
                <a:effectLst/>
                <a:latin typeface="+mn-lt"/>
                <a:ea typeface="+mn-ea"/>
                <a:cs typeface="+mn-cs"/>
              </a:rPr>
              <a:t>F</a:t>
            </a:r>
            <a:r>
              <a:rPr lang="pt-BR" sz="1200" kern="1200" dirty="0" smtClean="0">
                <a:solidFill>
                  <a:schemeClr val="tx1"/>
                </a:solidFill>
                <a:effectLst/>
                <a:latin typeface="+mn-lt"/>
                <a:ea typeface="+mn-ea"/>
                <a:cs typeface="+mn-cs"/>
              </a:rPr>
              <a:t> E N E </a:t>
            </a:r>
            <a:r>
              <a:rPr lang="pt-BR" sz="1200" kern="1200" dirty="0" err="1" smtClean="0">
                <a:solidFill>
                  <a:schemeClr val="tx1"/>
                </a:solidFill>
                <a:effectLst/>
                <a:latin typeface="+mn-lt"/>
                <a:ea typeface="+mn-ea"/>
                <a:cs typeface="+mn-cs"/>
              </a:rPr>
              <a:t>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G</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Y</a:t>
            </a:r>
            <a:r>
              <a:rPr lang="pt-BR" sz="1200" kern="1200" dirty="0" smtClean="0">
                <a:solidFill>
                  <a:schemeClr val="tx1"/>
                </a:solidFill>
                <a:effectLst/>
                <a:latin typeface="+mn-lt"/>
                <a:ea typeface="+mn-ea"/>
                <a:cs typeface="+mn-cs"/>
              </a:rPr>
              <a:t> A N A L </a:t>
            </a:r>
            <a:r>
              <a:rPr lang="pt-BR" sz="1200" kern="1200" dirty="0" err="1" smtClean="0">
                <a:solidFill>
                  <a:schemeClr val="tx1"/>
                </a:solidFill>
                <a:effectLst/>
                <a:latin typeface="+mn-lt"/>
                <a:ea typeface="+mn-ea"/>
                <a:cs typeface="+mn-cs"/>
              </a:rPr>
              <a:t>Y</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a:t>
            </a:r>
            <a:endParaRPr lang="pt-BR" sz="1200" kern="1200" dirty="0" smtClean="0">
              <a:solidFill>
                <a:schemeClr val="tx1"/>
              </a:solidFill>
              <a:effectLst/>
              <a:latin typeface="+mn-lt"/>
              <a:ea typeface="+mn-ea"/>
              <a:cs typeface="+mn-cs"/>
            </a:endParaRPr>
          </a:p>
          <a:p>
            <a:pPr rtl="0"/>
            <a:r>
              <a:rPr lang="pt-BR" sz="1200" kern="1200" dirty="0" smtClean="0">
                <a:solidFill>
                  <a:schemeClr val="tx1"/>
                </a:solidFill>
                <a:effectLst/>
                <a:latin typeface="+mn-lt"/>
                <a:ea typeface="+mn-ea"/>
                <a:cs typeface="+mn-cs"/>
              </a:rPr>
              <a:t>—</a:t>
            </a:r>
          </a:p>
          <a:p>
            <a:pPr rtl="0"/>
            <a:r>
              <a:rPr lang="pt-BR" sz="1200" kern="1200" dirty="0" smtClean="0">
                <a:solidFill>
                  <a:schemeClr val="tx1"/>
                </a:solidFill>
                <a:effectLst/>
                <a:latin typeface="+mn-lt"/>
                <a:ea typeface="+mn-ea"/>
                <a:cs typeface="+mn-cs"/>
              </a:rPr>
              <a:t>V E </a:t>
            </a:r>
            <a:r>
              <a:rPr lang="pt-BR" sz="1200" kern="1200" dirty="0" err="1" smtClean="0">
                <a:solidFill>
                  <a:schemeClr val="tx1"/>
                </a:solidFill>
                <a:effectLst/>
                <a:latin typeface="+mn-lt"/>
                <a:ea typeface="+mn-ea"/>
                <a:cs typeface="+mn-cs"/>
              </a:rPr>
              <a:t>R</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S</a:t>
            </a:r>
            <a:r>
              <a:rPr lang="pt-BR" sz="1200" kern="1200" dirty="0" smtClean="0">
                <a:solidFill>
                  <a:schemeClr val="tx1"/>
                </a:solidFill>
                <a:effectLst/>
                <a:latin typeface="+mn-lt"/>
                <a:ea typeface="+mn-ea"/>
                <a:cs typeface="+mn-cs"/>
              </a:rPr>
              <a:t> </a:t>
            </a:r>
            <a:r>
              <a:rPr lang="pt-BR" sz="1200" kern="1200" dirty="0" err="1" smtClean="0">
                <a:solidFill>
                  <a:schemeClr val="tx1"/>
                </a:solidFill>
                <a:effectLst/>
                <a:latin typeface="+mn-lt"/>
                <a:ea typeface="+mn-ea"/>
                <a:cs typeface="+mn-cs"/>
              </a:rPr>
              <a:t>I</a:t>
            </a:r>
            <a:r>
              <a:rPr lang="pt-BR" sz="1200" kern="1200" dirty="0" smtClean="0">
                <a:solidFill>
                  <a:schemeClr val="tx1"/>
                </a:solidFill>
                <a:effectLst/>
                <a:latin typeface="+mn-lt"/>
                <a:ea typeface="+mn-ea"/>
                <a:cs typeface="+mn-cs"/>
              </a:rPr>
              <a:t> O N 7 . 0</a:t>
            </a:r>
          </a:p>
          <a:p>
            <a:r>
              <a:rPr lang="en-US" dirty="0" smtClean="0"/>
              <a:t>August 2013</a:t>
            </a:r>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24</a:t>
            </a:fld>
            <a:endParaRPr lang="en-US"/>
          </a:p>
        </p:txBody>
      </p:sp>
    </p:spTree>
    <p:extLst>
      <p:ext uri="{BB962C8B-B14F-4D97-AF65-F5344CB8AC3E}">
        <p14:creationId xmlns:p14="http://schemas.microsoft.com/office/powerpoint/2010/main" val="6674953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Gasoline Cost 1996-2011.xls</a:t>
            </a:r>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25</a:t>
            </a:fld>
            <a:endParaRPr lang="en-US"/>
          </a:p>
        </p:txBody>
      </p:sp>
    </p:spTree>
    <p:extLst>
      <p:ext uri="{BB962C8B-B14F-4D97-AF65-F5344CB8AC3E}">
        <p14:creationId xmlns:p14="http://schemas.microsoft.com/office/powerpoint/2010/main" val="13658031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65883" y="3227009"/>
            <a:ext cx="7388860" cy="3282648"/>
          </a:xfrm>
        </p:spPr>
        <p:txBody>
          <a:bodyPr>
            <a:noAutofit/>
          </a:bodyPr>
          <a:lstStyle/>
          <a:p>
            <a:r>
              <a:rPr lang="en-US" sz="1400" b="1" dirty="0">
                <a:solidFill>
                  <a:srgbClr val="008000"/>
                </a:solidFill>
              </a:rPr>
              <a:t>PV $</a:t>
            </a:r>
            <a:r>
              <a:rPr lang="en-US" sz="1400" b="1" dirty="0" smtClean="0">
                <a:solidFill>
                  <a:srgbClr val="008000"/>
                </a:solidFill>
              </a:rPr>
              <a:t>1.08 </a:t>
            </a:r>
            <a:r>
              <a:rPr lang="en-US" sz="1400" b="1" dirty="0">
                <a:solidFill>
                  <a:srgbClr val="008000"/>
                </a:solidFill>
              </a:rPr>
              <a:t>a gallon today less than a $1 tomorrow!!!   </a:t>
            </a:r>
            <a:r>
              <a:rPr lang="en-US" sz="1400" dirty="0"/>
              <a:t>The red curve is a plot of the fuel cost per mile driven on the left side vertical axis in dollars per mile for the average miles per gallon model year car and light truck.  </a:t>
            </a:r>
            <a:r>
              <a:rPr lang="en-US" i="1" dirty="0" smtClean="0"/>
              <a:t>You will recall that for gasoline cars we calculate the fuel cost per mile driven in dollars per mile by taking the cost of gasoline in that year divided by the average miles per gallon model year car and light truck of that year.  </a:t>
            </a:r>
            <a:r>
              <a:rPr lang="en-US" sz="1400" dirty="0"/>
              <a:t>The right side vertical axis shows the relative cost of gasoline, which is the cost relative to a </a:t>
            </a:r>
            <a:r>
              <a:rPr lang="en-US" sz="1400" dirty="0" smtClean="0"/>
              <a:t>cost </a:t>
            </a:r>
            <a:r>
              <a:rPr lang="en-US" sz="1400" dirty="0"/>
              <a:t>of $3.25 per gallon gasoline at a vehicle efficiency of 25 mpg, for a given model year vehicle.  The light green curve shows the fuel cost per mile driven for a residential PV system without the federal income tax credit installed at the same year as the purchase of a given model year electric car.  The dark green curve is for a residential PV system with the federal income tax credit.</a:t>
            </a:r>
          </a:p>
          <a:p>
            <a:endParaRPr lang="en-US" sz="1400" dirty="0"/>
          </a:p>
          <a:p>
            <a:r>
              <a:rPr lang="en-US" sz="1400" dirty="0"/>
              <a:t>The red square shows todays 25 mpg car and $3.25 gasoline.  The green circle shows todays electric car and your cost of  the PV </a:t>
            </a:r>
            <a:r>
              <a:rPr lang="en-US" sz="1400" dirty="0" err="1"/>
              <a:t>powerplant</a:t>
            </a:r>
            <a:r>
              <a:rPr lang="en-US" sz="1400" dirty="0"/>
              <a:t> on your roof at a relative cost of gasoline of $</a:t>
            </a:r>
            <a:r>
              <a:rPr lang="en-US" sz="1400" dirty="0" smtClean="0"/>
              <a:t>1.08.  </a:t>
            </a:r>
            <a:r>
              <a:rPr lang="en-US" sz="1400" dirty="0"/>
              <a:t>The electric wall plate shows todays electric car and your purchase of electricity out of the wall in Florida.</a:t>
            </a:r>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27</a:t>
            </a:fld>
            <a:endParaRPr lang="en-US"/>
          </a:p>
        </p:txBody>
      </p:sp>
    </p:spTree>
    <p:extLst>
      <p:ext uri="{BB962C8B-B14F-4D97-AF65-F5344CB8AC3E}">
        <p14:creationId xmlns:p14="http://schemas.microsoft.com/office/powerpoint/2010/main" val="2113517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5"/>
          <p:cNvSpPr txBox="1">
            <a:spLocks noGrp="1" noChangeArrowheads="1"/>
          </p:cNvSpPr>
          <p:nvPr/>
        </p:nvSpPr>
        <p:spPr bwMode="auto">
          <a:xfrm>
            <a:off x="5232944" y="6660838"/>
            <a:ext cx="4003136" cy="34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355" tIns="0" rIns="19355" bIns="0" anchor="b"/>
          <a:lstStyle>
            <a:lvl1pPr defTabSz="928688">
              <a:defRPr sz="3200">
                <a:solidFill>
                  <a:schemeClr val="tx1"/>
                </a:solidFill>
                <a:latin typeface="Book Antiqua" pitchFamily="18" charset="0"/>
              </a:defRPr>
            </a:lvl1pPr>
            <a:lvl2pPr marL="742950" indent="-285750" defTabSz="928688">
              <a:defRPr sz="3200">
                <a:solidFill>
                  <a:schemeClr val="tx1"/>
                </a:solidFill>
                <a:latin typeface="Book Antiqua" pitchFamily="18" charset="0"/>
              </a:defRPr>
            </a:lvl2pPr>
            <a:lvl3pPr marL="1143000" indent="-228600" defTabSz="928688">
              <a:defRPr sz="3200">
                <a:solidFill>
                  <a:schemeClr val="tx1"/>
                </a:solidFill>
                <a:latin typeface="Book Antiqua" pitchFamily="18" charset="0"/>
              </a:defRPr>
            </a:lvl3pPr>
            <a:lvl4pPr marL="1600200" indent="-228600" defTabSz="928688">
              <a:defRPr sz="3200">
                <a:solidFill>
                  <a:schemeClr val="tx1"/>
                </a:solidFill>
                <a:latin typeface="Book Antiqua" pitchFamily="18" charset="0"/>
              </a:defRPr>
            </a:lvl4pPr>
            <a:lvl5pPr marL="2057400" indent="-228600" defTabSz="928688">
              <a:defRPr sz="3200">
                <a:solidFill>
                  <a:schemeClr val="tx1"/>
                </a:solidFill>
                <a:latin typeface="Book Antiqua" pitchFamily="18" charset="0"/>
              </a:defRPr>
            </a:lvl5pPr>
            <a:lvl6pPr marL="2514600" indent="-228600" algn="ctr" defTabSz="928688" eaLnBrk="0" fontAlgn="base" hangingPunct="0">
              <a:spcBef>
                <a:spcPct val="0"/>
              </a:spcBef>
              <a:spcAft>
                <a:spcPct val="0"/>
              </a:spcAft>
              <a:defRPr sz="3200">
                <a:solidFill>
                  <a:schemeClr val="tx1"/>
                </a:solidFill>
                <a:latin typeface="Book Antiqua" pitchFamily="18" charset="0"/>
              </a:defRPr>
            </a:lvl6pPr>
            <a:lvl7pPr marL="2971800" indent="-228600" algn="ctr" defTabSz="928688" eaLnBrk="0" fontAlgn="base" hangingPunct="0">
              <a:spcBef>
                <a:spcPct val="0"/>
              </a:spcBef>
              <a:spcAft>
                <a:spcPct val="0"/>
              </a:spcAft>
              <a:defRPr sz="3200">
                <a:solidFill>
                  <a:schemeClr val="tx1"/>
                </a:solidFill>
                <a:latin typeface="Book Antiqua" pitchFamily="18" charset="0"/>
              </a:defRPr>
            </a:lvl7pPr>
            <a:lvl8pPr marL="3429000" indent="-228600" algn="ctr" defTabSz="928688" eaLnBrk="0" fontAlgn="base" hangingPunct="0">
              <a:spcBef>
                <a:spcPct val="0"/>
              </a:spcBef>
              <a:spcAft>
                <a:spcPct val="0"/>
              </a:spcAft>
              <a:defRPr sz="3200">
                <a:solidFill>
                  <a:schemeClr val="tx1"/>
                </a:solidFill>
                <a:latin typeface="Book Antiqua" pitchFamily="18" charset="0"/>
              </a:defRPr>
            </a:lvl8pPr>
            <a:lvl9pPr marL="3886200" indent="-228600" algn="ctr" defTabSz="928688" eaLnBrk="0" fontAlgn="base" hangingPunct="0">
              <a:spcBef>
                <a:spcPct val="0"/>
              </a:spcBef>
              <a:spcAft>
                <a:spcPct val="0"/>
              </a:spcAft>
              <a:defRPr sz="3200">
                <a:solidFill>
                  <a:schemeClr val="tx1"/>
                </a:solidFill>
                <a:latin typeface="Book Antiqua" pitchFamily="18" charset="0"/>
              </a:defRPr>
            </a:lvl9pPr>
          </a:lstStyle>
          <a:p>
            <a:pPr algn="r"/>
            <a:fld id="{176F7E72-7B4C-473C-9AE1-983B13EDA81B}" type="slidenum">
              <a:rPr lang="en-US" sz="1000" i="1">
                <a:latin typeface="Times New Roman" pitchFamily="18" charset="0"/>
              </a:rPr>
              <a:pPr algn="r"/>
              <a:t>28</a:t>
            </a:fld>
            <a:endParaRPr lang="en-US" sz="1000" i="1">
              <a:latin typeface="Times New Roman" pitchFamily="18" charset="0"/>
            </a:endParaRPr>
          </a:p>
        </p:txBody>
      </p:sp>
      <p:sp>
        <p:nvSpPr>
          <p:cNvPr id="116739" name="Rectangle 2"/>
          <p:cNvSpPr>
            <a:spLocks noGrp="1" noRot="1" noChangeAspect="1" noChangeArrowheads="1" noTextEdit="1"/>
          </p:cNvSpPr>
          <p:nvPr>
            <p:ph type="sldImg"/>
          </p:nvPr>
        </p:nvSpPr>
        <p:spPr>
          <a:xfrm>
            <a:off x="2865438" y="525463"/>
            <a:ext cx="3505200" cy="2628900"/>
          </a:xfrm>
          <a:ln/>
        </p:spPr>
      </p:sp>
      <p:sp>
        <p:nvSpPr>
          <p:cNvPr id="116740" name="Rectangle 3"/>
          <p:cNvSpPr>
            <a:spLocks noGrp="1" noChangeArrowheads="1"/>
          </p:cNvSpPr>
          <p:nvPr>
            <p:ph type="body" idx="1"/>
          </p:nvPr>
        </p:nvSpPr>
        <p:spPr>
          <a:xfrm>
            <a:off x="924446" y="3330421"/>
            <a:ext cx="7387187" cy="3154441"/>
          </a:xfrm>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5</a:t>
            </a:fld>
            <a:endParaRPr lang="en-US"/>
          </a:p>
        </p:txBody>
      </p:sp>
    </p:spTree>
    <p:extLst>
      <p:ext uri="{BB962C8B-B14F-4D97-AF65-F5344CB8AC3E}">
        <p14:creationId xmlns:p14="http://schemas.microsoft.com/office/powerpoint/2010/main" val="34176855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Image taken from </a:t>
            </a:r>
            <a:r>
              <a:rPr lang="en-US" sz="1200" dirty="0" smtClean="0">
                <a:hlinkClick r:id="rId3"/>
              </a:rPr>
              <a:t>http://visualization.geblogs.com/visualization/evs/</a:t>
            </a:r>
            <a:r>
              <a:rPr lang="en-US" sz="1200" dirty="0" smtClean="0"/>
              <a:t>     on January 17 2014</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7</a:t>
            </a:fld>
            <a:endParaRPr lang="en-US"/>
          </a:p>
        </p:txBody>
      </p:sp>
    </p:spTree>
    <p:extLst>
      <p:ext uri="{BB962C8B-B14F-4D97-AF65-F5344CB8AC3E}">
        <p14:creationId xmlns:p14="http://schemas.microsoft.com/office/powerpoint/2010/main" val="13094374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Image taken from </a:t>
            </a:r>
            <a:r>
              <a:rPr lang="en-US" sz="1200" dirty="0" smtClean="0">
                <a:hlinkClick r:id="rId3"/>
              </a:rPr>
              <a:t>http://visualization.geblogs.com/visualization/evs/</a:t>
            </a:r>
            <a:r>
              <a:rPr lang="en-US" sz="1200" dirty="0" smtClean="0"/>
              <a:t>     on January 17 2014</a:t>
            </a:r>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8</a:t>
            </a:fld>
            <a:endParaRPr lang="en-US"/>
          </a:p>
        </p:txBody>
      </p:sp>
    </p:spTree>
    <p:extLst>
      <p:ext uri="{BB962C8B-B14F-4D97-AF65-F5344CB8AC3E}">
        <p14:creationId xmlns:p14="http://schemas.microsoft.com/office/powerpoint/2010/main" val="21618650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Electric-Car Market Share In 2013: Understanding The Numbers Better</a:t>
            </a:r>
          </a:p>
          <a:p>
            <a:r>
              <a:rPr lang="en-US" dirty="0" smtClean="0"/>
              <a:t>By </a:t>
            </a:r>
            <a:r>
              <a:rPr lang="en-US" dirty="0" smtClean="0">
                <a:hlinkClick r:id="rId3" tooltip="View Matthew Klippenstein's Profile"/>
              </a:rPr>
              <a:t>Matthew </a:t>
            </a:r>
            <a:r>
              <a:rPr lang="en-US" dirty="0" err="1" smtClean="0">
                <a:hlinkClick r:id="rId3" tooltip="View Matthew Klippenstein's Profile"/>
              </a:rPr>
              <a:t>Klippenstein</a:t>
            </a:r>
            <a:r>
              <a:rPr lang="en-US" dirty="0" smtClean="0"/>
              <a:t> Jan 11, 2014</a:t>
            </a:r>
          </a:p>
          <a:p>
            <a:r>
              <a:rPr lang="en-US" dirty="0" smtClean="0"/>
              <a:t>http://www.greencarreports.com/news/1089555_electric-car-market-share-in-2013-understanding-the-numbers-better</a:t>
            </a:r>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11</a:t>
            </a:fld>
            <a:endParaRPr lang="en-US"/>
          </a:p>
        </p:txBody>
      </p:sp>
    </p:spTree>
    <p:extLst>
      <p:ext uri="{BB962C8B-B14F-4D97-AF65-F5344CB8AC3E}">
        <p14:creationId xmlns:p14="http://schemas.microsoft.com/office/powerpoint/2010/main" val="4121440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dirty="0"/>
              <a:t>The cost of residential electricity in Florida is equivalent to $0.99 per gallon gasoline!  Sounds too good to be true! Let me explain.  The efficiency of the average vehicle (cars and light trucks) on the road is 25 mpg and the efficiency of the electric car is 3 miles per kWh.  At $3.25 per gallon and 12 cents per kWh for electricity, the gasoline car costs 13 cents per mile to drive while the electric car costs 4 cents per mile.  Annual driving costs are reduced from $1,560 per year to $480 per year.  If you  retrofitted your house as I showed earlier you would save </a:t>
            </a:r>
            <a:r>
              <a:rPr lang="en-US" sz="1800"/>
              <a:t>$</a:t>
            </a:r>
            <a:r>
              <a:rPr lang="en-US" sz="1800" smtClean="0"/>
              <a:t>446 </a:t>
            </a:r>
            <a:r>
              <a:rPr lang="en-US" sz="1800" dirty="0"/>
              <a:t>per year almost enough to drive your electric car for free!  </a:t>
            </a:r>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12</a:t>
            </a:fld>
            <a:endParaRPr lang="en-US"/>
          </a:p>
        </p:txBody>
      </p:sp>
    </p:spTree>
    <p:extLst>
      <p:ext uri="{BB962C8B-B14F-4D97-AF65-F5344CB8AC3E}">
        <p14:creationId xmlns:p14="http://schemas.microsoft.com/office/powerpoint/2010/main" val="32271320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13</a:t>
            </a:fld>
            <a:endParaRPr lang="en-US"/>
          </a:p>
        </p:txBody>
      </p:sp>
    </p:spTree>
    <p:extLst>
      <p:ext uri="{BB962C8B-B14F-4D97-AF65-F5344CB8AC3E}">
        <p14:creationId xmlns:p14="http://schemas.microsoft.com/office/powerpoint/2010/main" val="21722181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new electric-drive cars, like the Nissan Leaf or plug-ins like the Chevy Volt, give us game changing options so that we may keep our capital in the state, increase economic activity produce high-wage jobs all at less cost than we pay today.  Currently, 26% of all Florida vehicles are small cars primarily driven from home to work and back to home.   If all small cars in Florida were electric or plug-in hybrid, we would save 1.4 billion gallons of gasoline.  We will have to pay for the small car’s electricity, but this change will still save $2.6 billion in net fuel costs per year. This change to electric vehicles will require Florida to generate  15 billion more kWh (15 </a:t>
            </a:r>
            <a:r>
              <a:rPr lang="en-US" sz="1200" dirty="0" err="1" smtClean="0"/>
              <a:t>TWh</a:t>
            </a:r>
            <a:r>
              <a:rPr lang="en-US" sz="1200" dirty="0" smtClean="0"/>
              <a:t>) per year – the equivalent of  more than four large electric power plants ( more</a:t>
            </a:r>
            <a:r>
              <a:rPr lang="en-US" sz="1200" baseline="0" dirty="0" smtClean="0"/>
              <a:t> than 4 </a:t>
            </a:r>
            <a:r>
              <a:rPr lang="en-US" sz="1200" dirty="0" smtClean="0"/>
              <a:t>500 MW coal plants in size) .  </a:t>
            </a:r>
          </a:p>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14</a:t>
            </a:fld>
            <a:endParaRPr lang="en-US"/>
          </a:p>
        </p:txBody>
      </p:sp>
    </p:spTree>
    <p:extLst>
      <p:ext uri="{BB962C8B-B14F-4D97-AF65-F5344CB8AC3E}">
        <p14:creationId xmlns:p14="http://schemas.microsoft.com/office/powerpoint/2010/main" val="93830952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The new electric-drive cars, like the Nissan Leaf or plug-ins like the Chevy Volt, give us game changing options so that we may keep our capital in the state, increase economic activity produce high-wage jobs all at less cost than we pay today.  Currently, 26% of all Florida vehicles are small cars primarily driven from home to work and back to home.   If all small cars in Florida were electric or plug-in hybrid, we would save 1.4 billion gallons of gasoline.  We will have to pay for the small car’s electricity, but this change will still save $2.6 billion in net fuel costs per year. This change to electric vehicles will require Florida to generate  15 billion more kWh (15 </a:t>
            </a:r>
            <a:r>
              <a:rPr lang="en-US" sz="1200" dirty="0" err="1" smtClean="0"/>
              <a:t>TWh</a:t>
            </a:r>
            <a:r>
              <a:rPr lang="en-US" sz="1200" dirty="0" smtClean="0"/>
              <a:t>) per year – the equivalent of  more than four large electric power plants ( more</a:t>
            </a:r>
            <a:r>
              <a:rPr lang="en-US" sz="1200" baseline="0" dirty="0" smtClean="0"/>
              <a:t> than 4 </a:t>
            </a:r>
            <a:r>
              <a:rPr lang="en-US" sz="1200" dirty="0" smtClean="0"/>
              <a:t>500 MW coal plants in size) .  </a:t>
            </a:r>
          </a:p>
          <a:p>
            <a:endParaRPr lang="en-US" dirty="0"/>
          </a:p>
        </p:txBody>
      </p:sp>
      <p:sp>
        <p:nvSpPr>
          <p:cNvPr id="4" name="Slide Number Placeholder 3"/>
          <p:cNvSpPr>
            <a:spLocks noGrp="1"/>
          </p:cNvSpPr>
          <p:nvPr>
            <p:ph type="sldNum" sz="quarter" idx="10"/>
          </p:nvPr>
        </p:nvSpPr>
        <p:spPr/>
        <p:txBody>
          <a:bodyPr/>
          <a:lstStyle/>
          <a:p>
            <a:pPr>
              <a:defRPr/>
            </a:pPr>
            <a:fld id="{275003AF-2F6A-452E-88AB-C9A2F4E78B2B}" type="slidenum">
              <a:rPr lang="en-US" smtClean="0"/>
              <a:pPr>
                <a:defRPr/>
              </a:pPr>
              <a:t>15</a:t>
            </a:fld>
            <a:endParaRPr lang="en-US"/>
          </a:p>
        </p:txBody>
      </p:sp>
    </p:spTree>
    <p:extLst>
      <p:ext uri="{BB962C8B-B14F-4D97-AF65-F5344CB8AC3E}">
        <p14:creationId xmlns:p14="http://schemas.microsoft.com/office/powerpoint/2010/main" val="15617345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Title 1"/>
          <p:cNvSpPr txBox="1">
            <a:spLocks/>
          </p:cNvSpPr>
          <p:nvPr userDrawn="1"/>
        </p:nvSpPr>
        <p:spPr>
          <a:xfrm>
            <a:off x="4038600" y="6300788"/>
            <a:ext cx="4191000" cy="228600"/>
          </a:xfrm>
          <a:prstGeom prst="rect">
            <a:avLst/>
          </a:prstGeom>
        </p:spPr>
        <p:txBody>
          <a:bodyPr anchor="ctr">
            <a:normAutofit fontScale="92500" lnSpcReduction="20000"/>
          </a:bodyPr>
          <a:lstStyle/>
          <a:p>
            <a:pPr algn="r" fontAlgn="auto">
              <a:spcAft>
                <a:spcPts val="0"/>
              </a:spcAft>
              <a:defRPr/>
            </a:pPr>
            <a:r>
              <a:rPr lang="en-US" sz="1200" i="1" dirty="0">
                <a:latin typeface="+mj-lt"/>
                <a:ea typeface="+mj-ea"/>
                <a:cs typeface="+mj-cs"/>
              </a:rPr>
              <a:t>A Research Institute of the University of Central Florida</a:t>
            </a:r>
          </a:p>
        </p:txBody>
      </p:sp>
      <p:pic>
        <p:nvPicPr>
          <p:cNvPr id="6" name="Picture 9" descr="UCF-Yelo.png"/>
          <p:cNvPicPr>
            <a:picLocks noChangeAspect="1"/>
          </p:cNvPicPr>
          <p:nvPr userDrawn="1"/>
        </p:nvPicPr>
        <p:blipFill>
          <a:blip r:embed="rId2"/>
          <a:srcRect/>
          <a:stretch>
            <a:fillRect/>
          </a:stretch>
        </p:blipFill>
        <p:spPr bwMode="auto">
          <a:xfrm>
            <a:off x="8229600" y="6172200"/>
            <a:ext cx="388938" cy="414338"/>
          </a:xfrm>
          <a:prstGeom prst="rect">
            <a:avLst/>
          </a:prstGeom>
          <a:noFill/>
          <a:ln w="9525">
            <a:noFill/>
            <a:miter lim="800000"/>
            <a:headEnd/>
            <a:tailEnd/>
          </a:ln>
        </p:spPr>
      </p:pic>
      <p:sp>
        <p:nvSpPr>
          <p:cNvPr id="7" name="Rectangle 12"/>
          <p:cNvSpPr/>
          <p:nvPr userDrawn="1"/>
        </p:nvSpPr>
        <p:spPr>
          <a:xfrm>
            <a:off x="0" y="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15"/>
          <p:cNvSpPr/>
          <p:nvPr userDrawn="1"/>
        </p:nvSpPr>
        <p:spPr>
          <a:xfrm>
            <a:off x="0" y="6705600"/>
            <a:ext cx="9144000" cy="1524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9" name="Straight Connector 16"/>
          <p:cNvCxnSpPr/>
          <p:nvPr userDrawn="1"/>
        </p:nvCxnSpPr>
        <p:spPr>
          <a:xfrm>
            <a:off x="0" y="6705600"/>
            <a:ext cx="9144000" cy="0"/>
          </a:xfrm>
          <a:prstGeom prst="line">
            <a:avLst/>
          </a:prstGeom>
          <a:ln>
            <a:solidFill>
              <a:srgbClr val="FCDE04"/>
            </a:solidFill>
          </a:ln>
          <a:effectLst>
            <a:outerShdw blurRad="50800" dist="38100" dir="13500000" algn="br" rotWithShape="0">
              <a:prstClr val="black">
                <a:alpha val="40000"/>
              </a:prstClr>
            </a:outerShdw>
          </a:effectLst>
        </p:spPr>
        <p:style>
          <a:lnRef idx="2">
            <a:schemeClr val="accent6"/>
          </a:lnRef>
          <a:fillRef idx="0">
            <a:schemeClr val="accent6"/>
          </a:fillRef>
          <a:effectRef idx="1">
            <a:schemeClr val="accent6"/>
          </a:effectRef>
          <a:fontRef idx="minor">
            <a:schemeClr val="tx1"/>
          </a:fontRef>
        </p:style>
      </p:cxnSp>
      <p:cxnSp>
        <p:nvCxnSpPr>
          <p:cNvPr id="10" name="Straight Connector 18"/>
          <p:cNvCxnSpPr/>
          <p:nvPr userDrawn="1"/>
        </p:nvCxnSpPr>
        <p:spPr>
          <a:xfrm>
            <a:off x="0" y="255588"/>
            <a:ext cx="9144000" cy="0"/>
          </a:xfrm>
          <a:prstGeom prst="line">
            <a:avLst/>
          </a:prstGeom>
          <a:ln>
            <a:solidFill>
              <a:srgbClr val="FCDE04"/>
            </a:solidFill>
          </a:ln>
          <a:scene3d>
            <a:camera prst="orthographicFront"/>
            <a:lightRig rig="threePt" dir="t"/>
          </a:scene3d>
          <a:sp3d>
            <a:bevelT prst="slope"/>
          </a:sp3d>
        </p:spPr>
        <p:style>
          <a:lnRef idx="2">
            <a:schemeClr val="accent6"/>
          </a:lnRef>
          <a:fillRef idx="0">
            <a:schemeClr val="accent6"/>
          </a:fillRef>
          <a:effectRef idx="1">
            <a:schemeClr val="accent6"/>
          </a:effectRef>
          <a:fontRef idx="minor">
            <a:schemeClr val="tx1"/>
          </a:fontRef>
        </p:style>
      </p:cxnSp>
      <p:sp>
        <p:nvSpPr>
          <p:cNvPr id="2" name="Title 1"/>
          <p:cNvSpPr>
            <a:spLocks noGrp="1"/>
          </p:cNvSpPr>
          <p:nvPr>
            <p:ph type="ctrTitle"/>
          </p:nvPr>
        </p:nvSpPr>
        <p:spPr>
          <a:xfrm>
            <a:off x="685800" y="2130425"/>
            <a:ext cx="7772400" cy="1470025"/>
          </a:xfrm>
        </p:spPr>
        <p:txBody>
          <a:bodyPr>
            <a:normAutofit/>
          </a:bodyPr>
          <a:lstStyle>
            <a:lvl1pPr>
              <a:defRPr sz="4000" b="1"/>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pic>
        <p:nvPicPr>
          <p:cNvPr id="11" name="Picture 10" descr="FSEC-CEI_ppt-header.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31800" y="533400"/>
            <a:ext cx="8263404" cy="1231433"/>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3239EFF-346D-46F7-A4DF-92FDD24E75B8}" type="datetime1">
              <a:rPr lang="en-US"/>
              <a:pPr>
                <a:defRPr/>
              </a:pPr>
              <a:t>5/10/2014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769C6BE-CF45-4B3F-9112-39EA24730784}"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601A603-50F3-4E4A-930C-6555F853B091}" type="datetime1">
              <a:rPr lang="en-US"/>
              <a:pPr>
                <a:defRPr/>
              </a:pPr>
              <a:t>5/10/2014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6B4BCB-CD14-42BF-8094-71963C4EB1ED}"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8324BF7A-9BAB-48AD-BFCF-B038410607A2}" type="slidenum">
              <a:rPr lang="en-US"/>
              <a:pPr/>
              <a:t>‹#›</a:t>
            </a:fld>
            <a:endParaRPr lang="en-US"/>
          </a:p>
        </p:txBody>
      </p:sp>
    </p:spTree>
    <p:extLst>
      <p:ext uri="{BB962C8B-B14F-4D97-AF65-F5344CB8AC3E}">
        <p14:creationId xmlns:p14="http://schemas.microsoft.com/office/powerpoint/2010/main" val="19709739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BAEB6DA-3FAB-4A02-AB01-A64AE8F00925}" type="datetime1">
              <a:rPr lang="en-US"/>
              <a:pPr>
                <a:defRPr/>
              </a:pPr>
              <a:t>5/10/2014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9F3C180-B8FC-49E1-A0E0-120DAC95BC71}"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FD1AB7E-CFEE-4012-B071-B1F0EAEC7319}" type="datetime1">
              <a:rPr lang="en-US"/>
              <a:pPr>
                <a:defRPr/>
              </a:pPr>
              <a:t>5/10/2014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3767E08-82EF-4719-86C8-6DDF3147AEC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B8F669F-A4F3-4265-9427-B1B83E490B39}" type="datetime1">
              <a:rPr lang="en-US"/>
              <a:pPr>
                <a:defRPr/>
              </a:pPr>
              <a:t>5/10/2014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992CE2-0096-406E-B8E9-D7C75A11650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F72F8B5-8D63-457C-BE55-14DE8FECE36E}" type="datetime1">
              <a:rPr lang="en-US"/>
              <a:pPr>
                <a:defRPr/>
              </a:pPr>
              <a:t>5/10/2014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4E7A124A-B611-4CFD-90D0-A4E3AFD3454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5C43F8D-F23B-4A1D-A499-D875829E386B}" type="datetime1">
              <a:rPr lang="en-US"/>
              <a:pPr>
                <a:defRPr/>
              </a:pPr>
              <a:t>5/10/2014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2319A87-4DE0-4E78-8C67-8023AED487D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2DD2130-8529-45ED-9E98-B8D0D4E51AF3}" type="datetime1">
              <a:rPr lang="en-US"/>
              <a:pPr>
                <a:defRPr/>
              </a:pPr>
              <a:t>5/10/2014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3137136D-3CD4-4C6B-99D6-C7813E29B17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4155938-04F8-4202-84BB-A01452BFB177}" type="datetime1">
              <a:rPr lang="en-US"/>
              <a:pPr>
                <a:defRPr/>
              </a:pPr>
              <a:t>5/10/2014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902588F-53E2-438E-ABD0-E73ADE464033}"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A6FD557-5476-449A-A0BB-42F751545D5C}" type="datetime1">
              <a:rPr lang="en-US"/>
              <a:pPr>
                <a:defRPr/>
              </a:pPr>
              <a:t>5/10/2014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2B61EA-235D-49BA-B832-CF0D774B591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304800"/>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24840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DF16A872-2002-4CF7-ACE0-31B1C01E3A91}" type="datetime1">
              <a:rPr lang="en-US"/>
              <a:pPr>
                <a:defRPr/>
              </a:pPr>
              <a:t>5/10/2014</a:t>
            </a:fld>
            <a:endParaRPr lang="en-US"/>
          </a:p>
        </p:txBody>
      </p:sp>
      <p:sp>
        <p:nvSpPr>
          <p:cNvPr id="5" name="Footer Placeholder 4"/>
          <p:cNvSpPr>
            <a:spLocks noGrp="1"/>
          </p:cNvSpPr>
          <p:nvPr>
            <p:ph type="ftr" sz="quarter" idx="3"/>
          </p:nvPr>
        </p:nvSpPr>
        <p:spPr>
          <a:xfrm>
            <a:off x="3124200" y="624840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7010400" y="6281738"/>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769E6233-3DB9-4E74-9EF0-D84BE12FE733}" type="slidenum">
              <a:rPr lang="en-US"/>
              <a:pPr>
                <a:defRPr/>
              </a:pPr>
              <a:t>‹#›</a:t>
            </a:fld>
            <a:endParaRPr lang="en-US"/>
          </a:p>
        </p:txBody>
      </p:sp>
      <p:sp>
        <p:nvSpPr>
          <p:cNvPr id="10" name="Rectangle 9"/>
          <p:cNvSpPr/>
          <p:nvPr/>
        </p:nvSpPr>
        <p:spPr>
          <a:xfrm>
            <a:off x="0" y="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2" name="Straight Connector 11"/>
          <p:cNvCxnSpPr/>
          <p:nvPr/>
        </p:nvCxnSpPr>
        <p:spPr>
          <a:xfrm>
            <a:off x="0" y="304800"/>
            <a:ext cx="9144000" cy="0"/>
          </a:xfrm>
          <a:prstGeom prst="line">
            <a:avLst/>
          </a:prstGeom>
          <a:ln>
            <a:solidFill>
              <a:srgbClr val="FCDE04"/>
            </a:solidFill>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0" y="6553200"/>
            <a:ext cx="9144000" cy="30480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15" name="Straight Connector 14"/>
          <p:cNvCxnSpPr/>
          <p:nvPr/>
        </p:nvCxnSpPr>
        <p:spPr>
          <a:xfrm>
            <a:off x="0" y="6553200"/>
            <a:ext cx="9144000" cy="0"/>
          </a:xfrm>
          <a:prstGeom prst="line">
            <a:avLst/>
          </a:prstGeom>
          <a:ln>
            <a:solidFill>
              <a:srgbClr val="FCDE04"/>
            </a:solidFill>
          </a:ln>
        </p:spPr>
        <p:style>
          <a:lnRef idx="2">
            <a:schemeClr val="accent6"/>
          </a:lnRef>
          <a:fillRef idx="0">
            <a:schemeClr val="accent6"/>
          </a:fillRef>
          <a:effectRef idx="1">
            <a:schemeClr val="accent6"/>
          </a:effectRef>
          <a:fontRef idx="minor">
            <a:schemeClr val="tx1"/>
          </a:fontRef>
        </p:style>
      </p:cxnSp>
      <p:sp>
        <p:nvSpPr>
          <p:cNvPr id="16" name="TextBox 15"/>
          <p:cNvSpPr txBox="1"/>
          <p:nvPr/>
        </p:nvSpPr>
        <p:spPr>
          <a:xfrm>
            <a:off x="457200" y="6581775"/>
            <a:ext cx="8229600" cy="276225"/>
          </a:xfrm>
          <a:prstGeom prst="rect">
            <a:avLst/>
          </a:prstGeom>
          <a:noFill/>
        </p:spPr>
        <p:txBody>
          <a:bodyPr>
            <a:spAutoFit/>
          </a:bodyPr>
          <a:lstStyle/>
          <a:p>
            <a:pPr algn="ctr" fontAlgn="auto">
              <a:spcBef>
                <a:spcPts val="0"/>
              </a:spcBef>
              <a:spcAft>
                <a:spcPts val="0"/>
              </a:spcAft>
              <a:defRPr/>
            </a:pPr>
            <a:r>
              <a:rPr lang="en-US" sz="1200" dirty="0">
                <a:solidFill>
                  <a:schemeClr val="bg1">
                    <a:lumMod val="50000"/>
                  </a:schemeClr>
                </a:solidFill>
                <a:latin typeface="+mn-lt"/>
              </a:rPr>
              <a:t>FLORIDA SOLAR ENERGY CENTER — A Research Institute of the University of Central Florida</a:t>
            </a:r>
          </a:p>
        </p:txBody>
      </p:sp>
      <p:pic>
        <p:nvPicPr>
          <p:cNvPr id="17" name="Picture 16" descr="FSEClogo_2013-TM.p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734108" y="5943600"/>
            <a:ext cx="1111800" cy="617357"/>
          </a:xfrm>
          <a:prstGeom prst="rect">
            <a:avLst/>
          </a:prstGeom>
        </p:spPr>
      </p:pic>
      <p:pic>
        <p:nvPicPr>
          <p:cNvPr id="18" name="Picture 17" descr="UCF-Yelo.png"/>
          <p:cNvPicPr>
            <a:picLocks noChangeAspect="1"/>
          </p:cNvPicPr>
          <p:nvPr/>
        </p:nvPicPr>
        <p:blipFill>
          <a:blip r:embed="rId15" cstate="print"/>
          <a:stretch>
            <a:fillRect/>
          </a:stretch>
        </p:blipFill>
        <p:spPr>
          <a:xfrm>
            <a:off x="457200" y="5943600"/>
            <a:ext cx="388798" cy="414340"/>
          </a:xfrm>
          <a:prstGeom prst="rect">
            <a:avLst/>
          </a:prstGeom>
        </p:spPr>
      </p:pic>
    </p:spTree>
  </p:cSld>
  <p:clrMap bg1="lt1" tx1="dk1" bg2="lt2" tx2="dk2" accent1="accent1" accent2="accent2" accent3="accent3" accent4="accent4" accent5="accent5" accent6="accent6" hlink="hlink" folHlink="folHlink"/>
  <p:sldLayoutIdLst>
    <p:sldLayoutId id="2147483660" r:id="rId1"/>
    <p:sldLayoutId id="2147483659" r:id="rId2"/>
    <p:sldLayoutId id="2147483658" r:id="rId3"/>
    <p:sldLayoutId id="2147483657" r:id="rId4"/>
    <p:sldLayoutId id="2147483656" r:id="rId5"/>
    <p:sldLayoutId id="2147483655" r:id="rId6"/>
    <p:sldLayoutId id="2147483654" r:id="rId7"/>
    <p:sldLayoutId id="2147483653" r:id="rId8"/>
    <p:sldLayoutId id="2147483652" r:id="rId9"/>
    <p:sldLayoutId id="2147483651" r:id="rId10"/>
    <p:sldLayoutId id="2147483650" r:id="rId11"/>
    <p:sldLayoutId id="2147483662" r:id="rId12"/>
  </p:sldLayoutIdLst>
  <p:hf hdr="0" ftr="0" dt="0"/>
  <p:txStyles>
    <p:titleStyle>
      <a:lvl1pPr algn="ctr" rtl="0" fontAlgn="base">
        <a:spcBef>
          <a:spcPct val="0"/>
        </a:spcBef>
        <a:spcAft>
          <a:spcPct val="0"/>
        </a:spcAft>
        <a:defRPr sz="4400" b="1" kern="1200">
          <a:solidFill>
            <a:srgbClr val="000066"/>
          </a:solidFill>
          <a:latin typeface="+mj-lt"/>
          <a:ea typeface="+mj-ea"/>
          <a:cs typeface="+mj-cs"/>
        </a:defRPr>
      </a:lvl1pPr>
      <a:lvl2pPr algn="ctr" rtl="0" fontAlgn="base">
        <a:spcBef>
          <a:spcPct val="0"/>
        </a:spcBef>
        <a:spcAft>
          <a:spcPct val="0"/>
        </a:spcAft>
        <a:defRPr sz="4400" b="1">
          <a:solidFill>
            <a:srgbClr val="000066"/>
          </a:solidFill>
          <a:latin typeface="Calibri" pitchFamily="34" charset="0"/>
        </a:defRPr>
      </a:lvl2pPr>
      <a:lvl3pPr algn="ctr" rtl="0" fontAlgn="base">
        <a:spcBef>
          <a:spcPct val="0"/>
        </a:spcBef>
        <a:spcAft>
          <a:spcPct val="0"/>
        </a:spcAft>
        <a:defRPr sz="4400" b="1">
          <a:solidFill>
            <a:srgbClr val="000066"/>
          </a:solidFill>
          <a:latin typeface="Calibri" pitchFamily="34" charset="0"/>
        </a:defRPr>
      </a:lvl3pPr>
      <a:lvl4pPr algn="ctr" rtl="0" fontAlgn="base">
        <a:spcBef>
          <a:spcPct val="0"/>
        </a:spcBef>
        <a:spcAft>
          <a:spcPct val="0"/>
        </a:spcAft>
        <a:defRPr sz="4400" b="1">
          <a:solidFill>
            <a:srgbClr val="000066"/>
          </a:solidFill>
          <a:latin typeface="Calibri" pitchFamily="34" charset="0"/>
        </a:defRPr>
      </a:lvl4pPr>
      <a:lvl5pPr algn="ctr" rtl="0" fontAlgn="base">
        <a:spcBef>
          <a:spcPct val="0"/>
        </a:spcBef>
        <a:spcAft>
          <a:spcPct val="0"/>
        </a:spcAft>
        <a:defRPr sz="4400" b="1">
          <a:solidFill>
            <a:srgbClr val="000066"/>
          </a:solidFill>
          <a:latin typeface="Calibri" pitchFamily="34" charset="0"/>
        </a:defRPr>
      </a:lvl5pPr>
      <a:lvl6pPr marL="457200" algn="ctr" rtl="0" fontAlgn="base">
        <a:spcBef>
          <a:spcPct val="0"/>
        </a:spcBef>
        <a:spcAft>
          <a:spcPct val="0"/>
        </a:spcAft>
        <a:defRPr sz="4400" b="1">
          <a:solidFill>
            <a:srgbClr val="000066"/>
          </a:solidFill>
          <a:latin typeface="Calibri" pitchFamily="34" charset="0"/>
        </a:defRPr>
      </a:lvl6pPr>
      <a:lvl7pPr marL="914400" algn="ctr" rtl="0" fontAlgn="base">
        <a:spcBef>
          <a:spcPct val="0"/>
        </a:spcBef>
        <a:spcAft>
          <a:spcPct val="0"/>
        </a:spcAft>
        <a:defRPr sz="4400" b="1">
          <a:solidFill>
            <a:srgbClr val="000066"/>
          </a:solidFill>
          <a:latin typeface="Calibri" pitchFamily="34" charset="0"/>
        </a:defRPr>
      </a:lvl7pPr>
      <a:lvl8pPr marL="1371600" algn="ctr" rtl="0" fontAlgn="base">
        <a:spcBef>
          <a:spcPct val="0"/>
        </a:spcBef>
        <a:spcAft>
          <a:spcPct val="0"/>
        </a:spcAft>
        <a:defRPr sz="4400" b="1">
          <a:solidFill>
            <a:srgbClr val="000066"/>
          </a:solidFill>
          <a:latin typeface="Calibri" pitchFamily="34" charset="0"/>
        </a:defRPr>
      </a:lvl8pPr>
      <a:lvl9pPr marL="1828800" algn="ctr" rtl="0" fontAlgn="base">
        <a:spcBef>
          <a:spcPct val="0"/>
        </a:spcBef>
        <a:spcAft>
          <a:spcPct val="0"/>
        </a:spcAft>
        <a:defRPr sz="4400" b="1">
          <a:solidFill>
            <a:srgbClr val="000066"/>
          </a:solidFill>
          <a:latin typeface="Calibri" pitchFamily="34" charset="0"/>
        </a:defRPr>
      </a:lvl9pPr>
    </p:titleStyle>
    <p:bodyStyle>
      <a:lvl1pPr marL="342900" indent="-342900" algn="l" rtl="0" fontAlgn="base">
        <a:spcBef>
          <a:spcPct val="20000"/>
        </a:spcBef>
        <a:spcAft>
          <a:spcPct val="0"/>
        </a:spcAft>
        <a:buClr>
          <a:srgbClr val="FCDE04"/>
        </a:buClr>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FCDE04"/>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fenton@fsec.ucf.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fsec.ucf.edu/"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highgearmedia.com/user/10039832_matthew-klippenstein"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ilsr.org/wp-content/uploads/2012/12/commercial-solar-grid-parity-report-ILSR-2012.pdf" TargetMode="External"/><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www.ilsr.org/projects/solarparitymap/" TargetMode="External"/><Relationship Id="rId4" Type="http://schemas.openxmlformats.org/officeDocument/2006/relationships/hyperlink" Target="http://www.ilsr.org/wp-content/uploads/2012/12/commercial-solar-grid-parity-report-ILSR-2012.pdf"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3.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visualization.geblogs.com/visualization/evs/"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visualization.geblogs.com/visualization/ev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76400"/>
            <a:ext cx="8305800" cy="2133600"/>
          </a:xfrm>
        </p:spPr>
        <p:txBody>
          <a:bodyPr>
            <a:normAutofit/>
          </a:bodyPr>
          <a:lstStyle/>
          <a:p>
            <a:r>
              <a:rPr lang="en-US" sz="5400" dirty="0" smtClean="0">
                <a:solidFill>
                  <a:srgbClr val="00B050"/>
                </a:solidFill>
              </a:rPr>
              <a:t>Solar Energy in Florida</a:t>
            </a:r>
            <a:r>
              <a:rPr lang="en-US" sz="3600" dirty="0">
                <a:solidFill>
                  <a:srgbClr val="00B050"/>
                </a:solidFill>
              </a:rPr>
              <a:t/>
            </a:r>
            <a:br>
              <a:rPr lang="en-US" sz="3600" dirty="0">
                <a:solidFill>
                  <a:srgbClr val="00B050"/>
                </a:solidFill>
              </a:rPr>
            </a:br>
            <a:r>
              <a:rPr lang="en-US" sz="3600" dirty="0" smtClean="0">
                <a:solidFill>
                  <a:srgbClr val="00B050"/>
                </a:solidFill>
              </a:rPr>
              <a:t>for</a:t>
            </a:r>
            <a:r>
              <a:rPr lang="en-US" sz="3200" dirty="0" smtClean="0">
                <a:solidFill>
                  <a:srgbClr val="00B050"/>
                </a:solidFill>
              </a:rPr>
              <a:t> less than $1 </a:t>
            </a:r>
            <a:r>
              <a:rPr lang="en-US" sz="3200" dirty="0">
                <a:solidFill>
                  <a:srgbClr val="00B050"/>
                </a:solidFill>
              </a:rPr>
              <a:t>a gallon</a:t>
            </a:r>
            <a:endParaRPr lang="en-US" sz="1800" i="1" dirty="0">
              <a:solidFill>
                <a:srgbClr val="00B050"/>
              </a:solidFill>
            </a:endParaRPr>
          </a:p>
        </p:txBody>
      </p:sp>
      <p:sp>
        <p:nvSpPr>
          <p:cNvPr id="3" name="Subtitle 2"/>
          <p:cNvSpPr>
            <a:spLocks noGrp="1"/>
          </p:cNvSpPr>
          <p:nvPr>
            <p:ph type="subTitle" idx="1"/>
          </p:nvPr>
        </p:nvSpPr>
        <p:spPr>
          <a:xfrm>
            <a:off x="304800" y="3886200"/>
            <a:ext cx="8686800" cy="1981200"/>
          </a:xfrm>
        </p:spPr>
        <p:txBody>
          <a:bodyPr/>
          <a:lstStyle/>
          <a:p>
            <a:r>
              <a:rPr lang="en-US" sz="2400" b="1" dirty="0"/>
              <a:t> </a:t>
            </a:r>
            <a:r>
              <a:rPr lang="en-US" sz="1800" b="1" dirty="0"/>
              <a:t> </a:t>
            </a:r>
            <a:r>
              <a:rPr lang="en-US" sz="1800" b="1" dirty="0" smtClean="0"/>
              <a:t>Second Annual Go SOLAR and Renewable Energy Fest</a:t>
            </a:r>
          </a:p>
          <a:p>
            <a:r>
              <a:rPr lang="en-US" sz="1800" b="1" dirty="0" smtClean="0"/>
              <a:t>Fort Lauderdale, Florida</a:t>
            </a:r>
            <a:endParaRPr lang="en-US" sz="1800" b="1" dirty="0"/>
          </a:p>
          <a:p>
            <a:r>
              <a:rPr lang="en-US" sz="1800" dirty="0" smtClean="0"/>
              <a:t>June 7, 2014</a:t>
            </a:r>
            <a:endParaRPr lang="en-US" sz="1800" dirty="0"/>
          </a:p>
          <a:p>
            <a:endParaRPr lang="en-US" sz="900" b="1" i="1" dirty="0"/>
          </a:p>
          <a:p>
            <a:pPr>
              <a:spcBef>
                <a:spcPts val="0"/>
              </a:spcBef>
            </a:pPr>
            <a:r>
              <a:rPr lang="en-US" sz="1600" b="1" dirty="0" smtClean="0"/>
              <a:t>James Fenton</a:t>
            </a:r>
          </a:p>
          <a:p>
            <a:pPr>
              <a:spcBef>
                <a:spcPts val="0"/>
              </a:spcBef>
            </a:pPr>
            <a:r>
              <a:rPr lang="en-US" sz="1600" b="1" dirty="0" smtClean="0"/>
              <a:t>University of Central Florida,  Florida Solar Energy Center</a:t>
            </a:r>
          </a:p>
          <a:p>
            <a:pPr>
              <a:spcBef>
                <a:spcPts val="0"/>
              </a:spcBef>
            </a:pPr>
            <a:r>
              <a:rPr lang="en-US" sz="1600" b="1" dirty="0" smtClean="0">
                <a:hlinkClick r:id="rId3"/>
              </a:rPr>
              <a:t>jfenton@fsec.ucf.edu</a:t>
            </a:r>
            <a:r>
              <a:rPr lang="en-US" sz="1600" b="1" dirty="0" smtClean="0"/>
              <a:t>                                          </a:t>
            </a:r>
            <a:r>
              <a:rPr lang="en-US" sz="1600" b="1" dirty="0" smtClean="0">
                <a:hlinkClick r:id="rId4"/>
              </a:rPr>
              <a:t>www.fsec.ucf.edu</a:t>
            </a:r>
            <a:endParaRPr lang="en-US" sz="2000" b="1" dirty="0" smtClean="0"/>
          </a:p>
        </p:txBody>
      </p:sp>
    </p:spTree>
    <p:extLst>
      <p:ext uri="{BB962C8B-B14F-4D97-AF65-F5344CB8AC3E}">
        <p14:creationId xmlns:p14="http://schemas.microsoft.com/office/powerpoint/2010/main" val="4131082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2013 HEV, PHEV, and EV Sales are Up</a:t>
            </a:r>
            <a:endParaRPr lang="en-US" sz="4000" dirty="0"/>
          </a:p>
        </p:txBody>
      </p:sp>
      <p:sp>
        <p:nvSpPr>
          <p:cNvPr id="3" name="Content Placeholder 2"/>
          <p:cNvSpPr>
            <a:spLocks noGrp="1"/>
          </p:cNvSpPr>
          <p:nvPr>
            <p:ph idx="1"/>
          </p:nvPr>
        </p:nvSpPr>
        <p:spPr>
          <a:xfrm>
            <a:off x="5680635" y="1600201"/>
            <a:ext cx="3429000" cy="4495800"/>
          </a:xfrm>
        </p:spPr>
        <p:txBody>
          <a:bodyPr/>
          <a:lstStyle/>
          <a:p>
            <a:r>
              <a:rPr lang="en-US" sz="2400" dirty="0" smtClean="0"/>
              <a:t>Total U.S. auto sales for 2013, 15.5 million</a:t>
            </a:r>
          </a:p>
          <a:p>
            <a:r>
              <a:rPr lang="en-US" sz="2400" dirty="0" smtClean="0"/>
              <a:t>EV sales up 241%</a:t>
            </a:r>
          </a:p>
          <a:p>
            <a:pPr lvl="1"/>
            <a:r>
              <a:rPr lang="en-US" sz="2000" dirty="0" smtClean="0"/>
              <a:t>22,610 Nissan Leaf</a:t>
            </a:r>
          </a:p>
          <a:p>
            <a:pPr lvl="1"/>
            <a:r>
              <a:rPr lang="en-US" sz="2000" dirty="0" smtClean="0"/>
              <a:t>17,650 Tesla Model S</a:t>
            </a:r>
          </a:p>
          <a:p>
            <a:r>
              <a:rPr lang="en-US" sz="2400" dirty="0" smtClean="0"/>
              <a:t>PHEV sales up 27%</a:t>
            </a:r>
          </a:p>
          <a:p>
            <a:pPr lvl="1"/>
            <a:r>
              <a:rPr lang="en-US" sz="2000" dirty="0" smtClean="0"/>
              <a:t>23,094 Chevrolet Volt</a:t>
            </a:r>
          </a:p>
          <a:p>
            <a:r>
              <a:rPr lang="en-US" sz="2400" dirty="0" smtClean="0"/>
              <a:t>HEV sales up 14%</a:t>
            </a:r>
          </a:p>
          <a:p>
            <a:endParaRPr lang="en-US" sz="2400" dirty="0"/>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10</a:t>
            </a:fld>
            <a:endParaRPr lang="en-US"/>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07955"/>
            <a:ext cx="5334000" cy="276404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676400" y="6062246"/>
            <a:ext cx="5562600" cy="338554"/>
          </a:xfrm>
          <a:prstGeom prst="rect">
            <a:avLst/>
          </a:prstGeom>
          <a:solidFill>
            <a:schemeClr val="bg1"/>
          </a:solidFill>
        </p:spPr>
        <p:txBody>
          <a:bodyPr wrap="square" rtlCol="0">
            <a:spAutoFit/>
          </a:bodyPr>
          <a:lstStyle/>
          <a:p>
            <a:pPr algn="ctr"/>
            <a:r>
              <a:rPr lang="en-US" sz="1600" dirty="0"/>
              <a:t>http://insideevs.com/monthly-plug-in-sales-scorecard</a:t>
            </a:r>
            <a:r>
              <a:rPr lang="en-US" sz="1600" dirty="0" smtClean="0"/>
              <a:t>/</a:t>
            </a:r>
            <a:endParaRPr lang="en-US" dirty="0"/>
          </a:p>
        </p:txBody>
      </p:sp>
    </p:spTree>
    <p:extLst>
      <p:ext uri="{BB962C8B-B14F-4D97-AF65-F5344CB8AC3E}">
        <p14:creationId xmlns:p14="http://schemas.microsoft.com/office/powerpoint/2010/main" val="18078508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0" y="5791200"/>
            <a:ext cx="9144000" cy="738664"/>
          </a:xfrm>
          <a:prstGeom prst="rect">
            <a:avLst/>
          </a:prstGeom>
          <a:solidFill>
            <a:schemeClr val="bg1"/>
          </a:solidFill>
        </p:spPr>
        <p:txBody>
          <a:bodyPr wrap="square" rtlCol="0">
            <a:spAutoFit/>
          </a:bodyPr>
          <a:lstStyle/>
          <a:p>
            <a:r>
              <a:rPr lang="en-US" sz="1400" b="1" dirty="0"/>
              <a:t>Electric-Car Market Share In 2013: Understanding The Numbers </a:t>
            </a:r>
            <a:r>
              <a:rPr lang="en-US" sz="1400" b="1" dirty="0" smtClean="0"/>
              <a:t>Better,</a:t>
            </a:r>
            <a:r>
              <a:rPr lang="en-US" sz="1400" dirty="0" smtClean="0"/>
              <a:t> </a:t>
            </a:r>
            <a:r>
              <a:rPr lang="en-US" sz="1400" dirty="0">
                <a:hlinkClick r:id="rId3" tooltip="View Matthew Klippenstein's Profile"/>
              </a:rPr>
              <a:t>Matthew </a:t>
            </a:r>
            <a:r>
              <a:rPr lang="en-US" sz="1400" dirty="0" err="1">
                <a:hlinkClick r:id="rId3" tooltip="View Matthew Klippenstein's Profile"/>
              </a:rPr>
              <a:t>Klippenstein</a:t>
            </a:r>
            <a:r>
              <a:rPr lang="en-US" sz="1400" dirty="0"/>
              <a:t> Jan 11, 2014</a:t>
            </a:r>
          </a:p>
          <a:p>
            <a:r>
              <a:rPr lang="en-US" sz="1400" dirty="0"/>
              <a:t>http://</a:t>
            </a:r>
            <a:r>
              <a:rPr lang="en-US" sz="1400" dirty="0" smtClean="0"/>
              <a:t>www.greencarreports.com/news/1089555_electric-car-market-share-in-2013-understanding-the-numbers-better/                  </a:t>
            </a:r>
            <a:endParaRPr lang="en-US" dirty="0"/>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11</a:t>
            </a:fld>
            <a:endParaRPr lang="en-US"/>
          </a:p>
        </p:txBody>
      </p:sp>
      <p:pic>
        <p:nvPicPr>
          <p:cNvPr id="6146" name="Picture 2" descr="U.S. plug-in electric vehicle market share 2013,  removing light trucks, by approximate price point"/>
          <p:cNvPicPr>
            <a:picLocks noChangeAspect="1" noChangeArrowheads="1"/>
          </p:cNvPicPr>
          <p:nvPr/>
        </p:nvPicPr>
        <p:blipFill rotWithShape="1">
          <a:blip r:embed="rId4">
            <a:extLst>
              <a:ext uri="{28A0092B-C50C-407E-A947-70E740481C1C}">
                <a14:useLocalDpi xmlns:a14="http://schemas.microsoft.com/office/drawing/2010/main" val="0"/>
              </a:ext>
            </a:extLst>
          </a:blip>
          <a:srcRect t="5415" b="3003"/>
          <a:stretch/>
        </p:blipFill>
        <p:spPr bwMode="auto">
          <a:xfrm>
            <a:off x="115711" y="381000"/>
            <a:ext cx="8915400" cy="5373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693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a:stretch>
            <a:fillRect/>
          </a:stretch>
        </p:blipFill>
        <p:spPr>
          <a:xfrm>
            <a:off x="172288" y="4517682"/>
            <a:ext cx="2057400" cy="1959318"/>
          </a:xfrm>
          <a:prstGeom prst="rect">
            <a:avLst/>
          </a:prstGeom>
          <a:ln>
            <a:noFill/>
          </a:ln>
          <a:effectLst>
            <a:outerShdw blurRad="190500" algn="tl" rotWithShape="0">
              <a:srgbClr val="000000">
                <a:alpha val="70000"/>
              </a:srgbClr>
            </a:outerShdw>
          </a:effectLst>
        </p:spPr>
      </p:pic>
      <p:pic>
        <p:nvPicPr>
          <p:cNvPr id="6" name="Picture 5" descr="Gas-nozzle_87821601.jpg"/>
          <p:cNvPicPr>
            <a:picLocks noChangeAspect="1"/>
          </p:cNvPicPr>
          <p:nvPr/>
        </p:nvPicPr>
        <p:blipFill>
          <a:blip r:embed="rId4"/>
          <a:srcRect/>
          <a:stretch>
            <a:fillRect/>
          </a:stretch>
        </p:blipFill>
        <p:spPr bwMode="auto">
          <a:xfrm>
            <a:off x="192451" y="2704724"/>
            <a:ext cx="2035729" cy="1752600"/>
          </a:xfrm>
          <a:prstGeom prst="rect">
            <a:avLst/>
          </a:prstGeom>
          <a:ln>
            <a:noFill/>
          </a:ln>
          <a:effectLst>
            <a:outerShdw blurRad="190500" algn="tl" rotWithShape="0">
              <a:srgbClr val="000000">
                <a:alpha val="70000"/>
              </a:srgbClr>
            </a:outerShdw>
          </a:effectLst>
        </p:spPr>
      </p:pic>
      <p:sp>
        <p:nvSpPr>
          <p:cNvPr id="16385" name="Title 7"/>
          <p:cNvSpPr>
            <a:spLocks noGrp="1"/>
          </p:cNvSpPr>
          <p:nvPr>
            <p:ph type="title"/>
          </p:nvPr>
        </p:nvSpPr>
        <p:spPr>
          <a:xfrm>
            <a:off x="76200" y="304800"/>
            <a:ext cx="8991600" cy="1143000"/>
          </a:xfrm>
        </p:spPr>
        <p:txBody>
          <a:bodyPr/>
          <a:lstStyle/>
          <a:p>
            <a:r>
              <a:rPr lang="en-US" sz="3600" dirty="0" smtClean="0"/>
              <a:t>Residential Electricity is Equivalent to </a:t>
            </a:r>
            <a:br>
              <a:rPr lang="en-US" sz="3600" dirty="0" smtClean="0"/>
            </a:br>
            <a:r>
              <a:rPr lang="en-US" dirty="0" smtClean="0">
                <a:solidFill>
                  <a:srgbClr val="00B050"/>
                </a:solidFill>
              </a:rPr>
              <a:t>$0.98 </a:t>
            </a:r>
            <a:r>
              <a:rPr lang="en-US" sz="3600" dirty="0"/>
              <a:t>P</a:t>
            </a:r>
            <a:r>
              <a:rPr lang="en-US" sz="3600" dirty="0" smtClean="0"/>
              <a:t>er Gallon Gasoline</a:t>
            </a:r>
          </a:p>
        </p:txBody>
      </p:sp>
      <p:sp>
        <p:nvSpPr>
          <p:cNvPr id="3" name="Slide Number Placeholder 2"/>
          <p:cNvSpPr>
            <a:spLocks noGrp="1"/>
          </p:cNvSpPr>
          <p:nvPr>
            <p:ph type="sldNum" sz="quarter" idx="12"/>
          </p:nvPr>
        </p:nvSpPr>
        <p:spPr/>
        <p:txBody>
          <a:bodyPr/>
          <a:lstStyle/>
          <a:p>
            <a:pPr>
              <a:defRPr/>
            </a:pPr>
            <a:fld id="{BD3FD72E-D154-4FEE-8ACC-8329FDBCF693}" type="slidenum">
              <a:rPr lang="en-US"/>
              <a:pPr>
                <a:defRPr/>
              </a:pPr>
              <a:t>12</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914441504"/>
              </p:ext>
            </p:extLst>
          </p:nvPr>
        </p:nvGraphicFramePr>
        <p:xfrm>
          <a:off x="172288" y="1447800"/>
          <a:ext cx="8895511" cy="5029200"/>
        </p:xfrm>
        <a:graphic>
          <a:graphicData uri="http://schemas.openxmlformats.org/drawingml/2006/table">
            <a:tbl>
              <a:tblPr firstRow="1" bandRow="1">
                <a:tableStyleId>{5C22544A-7EE6-4342-B048-85BDC9FD1C3A}</a:tableStyleId>
              </a:tblPr>
              <a:tblGrid>
                <a:gridCol w="2080523"/>
                <a:gridCol w="1785789"/>
                <a:gridCol w="1905000"/>
                <a:gridCol w="1371600"/>
                <a:gridCol w="1752599"/>
              </a:tblGrid>
              <a:tr h="1225108">
                <a:tc>
                  <a:txBody>
                    <a:bodyPr/>
                    <a:lstStyle/>
                    <a:p>
                      <a:endParaRPr lang="en-US" sz="1800" dirty="0"/>
                    </a:p>
                  </a:txBody>
                  <a:tcPr marL="90122" marR="90122" marT="45062" marB="45062"/>
                </a:tc>
                <a:tc>
                  <a:txBody>
                    <a:bodyPr/>
                    <a:lstStyle/>
                    <a:p>
                      <a:pPr algn="ctr"/>
                      <a:r>
                        <a:rPr lang="en-US" sz="2400" dirty="0" smtClean="0"/>
                        <a:t>Fuel </a:t>
                      </a:r>
                      <a:br>
                        <a:rPr lang="en-US" sz="2400" dirty="0" smtClean="0"/>
                      </a:br>
                      <a:r>
                        <a:rPr lang="en-US" sz="2400" dirty="0" smtClean="0"/>
                        <a:t>Efficiency</a:t>
                      </a:r>
                      <a:endParaRPr lang="en-US" sz="2400" dirty="0"/>
                    </a:p>
                  </a:txBody>
                  <a:tcPr marL="90122" marR="90122" marT="45062" marB="4506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Fuel </a:t>
                      </a:r>
                      <a:br>
                        <a:rPr lang="en-US" sz="2400" dirty="0" smtClean="0"/>
                      </a:br>
                      <a:r>
                        <a:rPr lang="en-US" sz="2400" dirty="0" smtClean="0"/>
                        <a:t>Price</a:t>
                      </a:r>
                      <a:endParaRPr lang="en-US" sz="2400" dirty="0"/>
                    </a:p>
                  </a:txBody>
                  <a:tcPr marL="90122" marR="90122" marT="45062" marB="45062" anchor="ctr"/>
                </a:tc>
                <a:tc>
                  <a:txBody>
                    <a:bodyPr/>
                    <a:lstStyle/>
                    <a:p>
                      <a:pPr algn="ctr"/>
                      <a:r>
                        <a:rPr lang="en-US" sz="2400" baseline="0" dirty="0" smtClean="0"/>
                        <a:t>Cost per M</a:t>
                      </a:r>
                      <a:r>
                        <a:rPr lang="en-US" sz="2400" dirty="0" smtClean="0"/>
                        <a:t>ile</a:t>
                      </a:r>
                      <a:endParaRPr lang="en-US" sz="2400" dirty="0"/>
                    </a:p>
                  </a:txBody>
                  <a:tcPr marL="90122" marR="90122" marT="45062" marB="45062" anchor="ctr"/>
                </a:tc>
                <a:tc>
                  <a:txBody>
                    <a:bodyPr/>
                    <a:lstStyle/>
                    <a:p>
                      <a:pPr algn="ctr"/>
                      <a:r>
                        <a:rPr lang="en-US" sz="2400" dirty="0" smtClean="0"/>
                        <a:t>Cost per 12,000</a:t>
                      </a:r>
                      <a:r>
                        <a:rPr lang="en-US" sz="2400" baseline="0" dirty="0" smtClean="0"/>
                        <a:t> Miles</a:t>
                      </a:r>
                      <a:endParaRPr lang="en-US" sz="2400" dirty="0"/>
                    </a:p>
                  </a:txBody>
                  <a:tcPr marL="90122" marR="90122" marT="45062" marB="45062" anchor="ctr"/>
                </a:tc>
              </a:tr>
              <a:tr h="1824236">
                <a:tc>
                  <a:txBody>
                    <a:bodyPr/>
                    <a:lstStyle/>
                    <a:p>
                      <a:pPr algn="ctr"/>
                      <a:r>
                        <a:rPr lang="en-US" sz="2400" b="1" dirty="0" smtClean="0">
                          <a:solidFill>
                            <a:schemeClr val="bg1"/>
                          </a:solidFill>
                          <a:effectLst>
                            <a:outerShdw blurRad="38100" dist="38100" dir="2700000" algn="tl">
                              <a:srgbClr val="000000">
                                <a:alpha val="43137"/>
                              </a:srgbClr>
                            </a:outerShdw>
                          </a:effectLst>
                        </a:rPr>
                        <a:t>Gasoline Car</a:t>
                      </a:r>
                      <a:endParaRPr lang="en-US" sz="2400" b="1" dirty="0">
                        <a:solidFill>
                          <a:schemeClr val="bg1"/>
                        </a:solidFill>
                        <a:effectLst>
                          <a:outerShdw blurRad="38100" dist="38100" dir="2700000" algn="tl">
                            <a:srgbClr val="000000">
                              <a:alpha val="43137"/>
                            </a:srgbClr>
                          </a:outerShdw>
                        </a:effectLst>
                      </a:endParaRPr>
                    </a:p>
                  </a:txBody>
                  <a:tcPr marL="90122" marR="90122" marT="45062" marB="45062">
                    <a:noFill/>
                  </a:tcPr>
                </a:tc>
                <a:tc>
                  <a:txBody>
                    <a:bodyPr/>
                    <a:lstStyle/>
                    <a:p>
                      <a:pPr algn="ctr"/>
                      <a:r>
                        <a:rPr lang="en-US" sz="2400" b="1" dirty="0" smtClean="0"/>
                        <a:t>25 mpg</a:t>
                      </a:r>
                    </a:p>
                  </a:txBody>
                  <a:tcPr marL="90122" marR="90122" marT="45062" marB="4506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$3.25</a:t>
                      </a:r>
                      <a:br>
                        <a:rPr lang="en-US" sz="2400" b="1" dirty="0" smtClean="0">
                          <a:solidFill>
                            <a:srgbClr val="FF0000"/>
                          </a:solidFill>
                        </a:rPr>
                      </a:br>
                      <a:r>
                        <a:rPr lang="en-US" sz="2400" b="1" dirty="0" smtClean="0">
                          <a:solidFill>
                            <a:srgbClr val="FF0000"/>
                          </a:solidFill>
                        </a:rPr>
                        <a:t>per</a:t>
                      </a:r>
                      <a:r>
                        <a:rPr lang="en-US" sz="2400" b="1" baseline="0" dirty="0" smtClean="0">
                          <a:solidFill>
                            <a:srgbClr val="FF0000"/>
                          </a:solidFill>
                        </a:rPr>
                        <a:t> </a:t>
                      </a:r>
                      <a:r>
                        <a:rPr lang="en-US" sz="2400" b="1" dirty="0" smtClean="0">
                          <a:solidFill>
                            <a:srgbClr val="FF0000"/>
                          </a:solidFill>
                        </a:rPr>
                        <a:t>gal</a:t>
                      </a:r>
                    </a:p>
                  </a:txBody>
                  <a:tcPr marL="90122" marR="90122" marT="45062" marB="45062" anchor="ctr"/>
                </a:tc>
                <a:tc>
                  <a:txBody>
                    <a:bodyPr/>
                    <a:lstStyle/>
                    <a:p>
                      <a:pPr algn="ctr"/>
                      <a:r>
                        <a:rPr lang="en-US" sz="2400" b="1" dirty="0" smtClean="0"/>
                        <a:t>13</a:t>
                      </a:r>
                      <a:r>
                        <a:rPr lang="en-US" sz="2400" b="1" dirty="0" smtClean="0">
                          <a:latin typeface="Calibri"/>
                          <a:cs typeface="Calibri"/>
                        </a:rPr>
                        <a:t>¢</a:t>
                      </a:r>
                      <a:r>
                        <a:rPr lang="en-US" sz="2400" b="1" dirty="0" smtClean="0"/>
                        <a:t> </a:t>
                      </a:r>
                      <a:r>
                        <a:rPr lang="en-US" sz="2400" b="1" baseline="0" dirty="0" smtClean="0"/>
                        <a:t> </a:t>
                      </a:r>
                      <a:br>
                        <a:rPr lang="en-US" sz="2400" b="1" baseline="0" dirty="0" smtClean="0"/>
                      </a:br>
                      <a:r>
                        <a:rPr lang="en-US" sz="2400" b="1" baseline="0" dirty="0" smtClean="0"/>
                        <a:t>per </a:t>
                      </a:r>
                      <a:r>
                        <a:rPr lang="en-US" sz="2400" b="1" dirty="0" smtClean="0"/>
                        <a:t>mile</a:t>
                      </a:r>
                      <a:endParaRPr lang="en-US" sz="2400" b="1" dirty="0"/>
                    </a:p>
                  </a:txBody>
                  <a:tcPr marL="90122" marR="90122" marT="45062" marB="45062" anchor="ctr"/>
                </a:tc>
                <a:tc>
                  <a:txBody>
                    <a:bodyPr/>
                    <a:lstStyle/>
                    <a:p>
                      <a:pPr algn="ctr"/>
                      <a:r>
                        <a:rPr lang="en-US" sz="2400" b="1" dirty="0" smtClean="0">
                          <a:solidFill>
                            <a:srgbClr val="FF0000"/>
                          </a:solidFill>
                        </a:rPr>
                        <a:t>$1,560</a:t>
                      </a:r>
                      <a:endParaRPr lang="en-US" sz="2400" b="1" dirty="0">
                        <a:solidFill>
                          <a:srgbClr val="FF0000"/>
                        </a:solidFill>
                      </a:endParaRPr>
                    </a:p>
                  </a:txBody>
                  <a:tcPr marL="90122" marR="90122" marT="45062" marB="45062" anchor="ctr"/>
                </a:tc>
              </a:tr>
              <a:tr h="197985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effectLst>
                            <a:outerShdw blurRad="38100" dist="38100" dir="2700000" algn="tl">
                              <a:srgbClr val="000000">
                                <a:alpha val="43137"/>
                              </a:srgbClr>
                            </a:outerShdw>
                          </a:effectLst>
                        </a:rPr>
                        <a:t>Electric</a:t>
                      </a:r>
                      <a:r>
                        <a:rPr lang="en-US" sz="2400" b="1" baseline="0" dirty="0" smtClean="0">
                          <a:solidFill>
                            <a:schemeClr val="bg1"/>
                          </a:solidFill>
                          <a:effectLst>
                            <a:outerShdw blurRad="38100" dist="38100" dir="2700000" algn="tl">
                              <a:srgbClr val="000000">
                                <a:alpha val="43137"/>
                              </a:srgbClr>
                            </a:outerShdw>
                          </a:effectLst>
                        </a:rPr>
                        <a:t> </a:t>
                      </a:r>
                      <a:r>
                        <a:rPr lang="en-US" sz="2400" b="1" dirty="0" smtClean="0">
                          <a:solidFill>
                            <a:schemeClr val="bg1"/>
                          </a:solidFill>
                          <a:effectLst>
                            <a:outerShdw blurRad="38100" dist="38100" dir="2700000" algn="tl">
                              <a:srgbClr val="000000">
                                <a:alpha val="43137"/>
                              </a:srgbClr>
                            </a:outerShdw>
                          </a:effectLst>
                        </a:rPr>
                        <a:t>Car</a:t>
                      </a:r>
                      <a:endParaRPr lang="en-US" sz="1800" b="1" dirty="0" smtClean="0">
                        <a:solidFill>
                          <a:schemeClr val="bg1"/>
                        </a:solidFill>
                        <a:effectLst>
                          <a:outerShdw blurRad="38100" dist="38100" dir="2700000" algn="tl">
                            <a:srgbClr val="000000">
                              <a:alpha val="43137"/>
                            </a:srgbClr>
                          </a:outerShdw>
                        </a:effectLst>
                      </a:endParaRPr>
                    </a:p>
                  </a:txBody>
                  <a:tcPr marL="90122" marR="90122" marT="45062" marB="45062">
                    <a:solidFill>
                      <a:schemeClr val="accent1">
                        <a:tint val="20000"/>
                      </a:schemeClr>
                    </a:solidFill>
                  </a:tcPr>
                </a:tc>
                <a:tc>
                  <a:txBody>
                    <a:bodyPr/>
                    <a:lstStyle/>
                    <a:p>
                      <a:pPr algn="ctr"/>
                      <a:r>
                        <a:rPr lang="en-US" sz="2400" b="1" dirty="0" smtClean="0">
                          <a:latin typeface="+mn-lt"/>
                        </a:rPr>
                        <a:t>3 miles</a:t>
                      </a:r>
                    </a:p>
                    <a:p>
                      <a:pPr algn="ctr"/>
                      <a:r>
                        <a:rPr lang="en-US" sz="2400" b="1" dirty="0" smtClean="0">
                          <a:latin typeface="+mn-lt"/>
                        </a:rPr>
                        <a:t> per kWh</a:t>
                      </a:r>
                      <a:endParaRPr lang="en-US" sz="2400" b="1" dirty="0">
                        <a:latin typeface="+mn-lt"/>
                      </a:endParaRPr>
                    </a:p>
                  </a:txBody>
                  <a:tcPr marL="90122" marR="90122" marT="45062" marB="4506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n-lt"/>
                        </a:rPr>
                        <a:t>11.7 </a:t>
                      </a:r>
                      <a:r>
                        <a:rPr kumimoji="0" lang="en-US" sz="2400" b="1" i="0" u="none" strike="noStrike" cap="none" normalizeH="0" baseline="0" dirty="0" smtClean="0">
                          <a:ln>
                            <a:noFill/>
                          </a:ln>
                          <a:solidFill>
                            <a:srgbClr val="000000"/>
                          </a:solidFill>
                          <a:effectLst/>
                          <a:latin typeface="+mn-lt"/>
                          <a:ea typeface="ＭＳ Ｐゴシック"/>
                          <a:cs typeface="ＭＳ Ｐゴシック"/>
                        </a:rPr>
                        <a:t>¢/kWh </a:t>
                      </a:r>
                      <a:r>
                        <a:rPr kumimoji="0" lang="en-US" sz="2400" b="1" i="0" u="none" strike="noStrike" cap="none" normalizeH="0" baseline="0" dirty="0" smtClean="0">
                          <a:ln>
                            <a:noFill/>
                          </a:ln>
                          <a:solidFill>
                            <a:srgbClr val="00B050"/>
                          </a:solidFill>
                          <a:effectLst/>
                          <a:latin typeface="+mn-lt"/>
                          <a:ea typeface="ＭＳ Ｐゴシック"/>
                          <a:cs typeface="ＭＳ Ｐゴシック"/>
                        </a:rPr>
                        <a:t>(</a:t>
                      </a:r>
                      <a:r>
                        <a:rPr lang="en-US" sz="2400" b="1" dirty="0" smtClean="0">
                          <a:solidFill>
                            <a:srgbClr val="00B050"/>
                          </a:solidFill>
                        </a:rPr>
                        <a:t>$0.98</a:t>
                      </a:r>
                      <a:r>
                        <a:rPr lang="en-US" sz="2400" b="1" baseline="0" dirty="0" smtClean="0">
                          <a:solidFill>
                            <a:srgbClr val="00B050"/>
                          </a:solidFill>
                        </a:rPr>
                        <a:t> </a:t>
                      </a:r>
                      <a:r>
                        <a:rPr lang="en-US" sz="2400" b="1" dirty="0" smtClean="0">
                          <a:solidFill>
                            <a:srgbClr val="00B050"/>
                          </a:solidFill>
                        </a:rPr>
                        <a:t>per</a:t>
                      </a:r>
                      <a:r>
                        <a:rPr lang="en-US" sz="2400" b="1" baseline="0" dirty="0" smtClean="0">
                          <a:solidFill>
                            <a:srgbClr val="00B050"/>
                          </a:solidFill>
                        </a:rPr>
                        <a:t> </a:t>
                      </a:r>
                      <a:r>
                        <a:rPr lang="en-US" sz="2400" b="1" dirty="0" smtClean="0">
                          <a:solidFill>
                            <a:srgbClr val="00B050"/>
                          </a:solidFill>
                        </a:rPr>
                        <a:t>gal equiv.)</a:t>
                      </a:r>
                      <a:endParaRPr lang="en-US" sz="2400" b="1" dirty="0">
                        <a:solidFill>
                          <a:srgbClr val="00B050"/>
                        </a:solidFill>
                      </a:endParaRPr>
                    </a:p>
                  </a:txBody>
                  <a:tcPr marL="90122" marR="90122" marT="45062" marB="45062"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4</a:t>
                      </a:r>
                      <a:r>
                        <a:rPr lang="en-US" sz="2400" b="1" dirty="0" smtClean="0">
                          <a:latin typeface="Calibri"/>
                          <a:cs typeface="Calibri"/>
                        </a:rPr>
                        <a:t>¢</a:t>
                      </a:r>
                      <a:r>
                        <a:rPr lang="en-US" sz="2400" b="1" baseline="0" dirty="0" smtClean="0"/>
                        <a:t> </a:t>
                      </a:r>
                      <a:br>
                        <a:rPr lang="en-US" sz="2400" b="1" baseline="0" dirty="0" smtClean="0"/>
                      </a:br>
                      <a:r>
                        <a:rPr lang="en-US" sz="2400" b="1" baseline="0" dirty="0" smtClean="0"/>
                        <a:t>per </a:t>
                      </a:r>
                      <a:r>
                        <a:rPr lang="en-US" sz="2400" b="1" dirty="0" smtClean="0"/>
                        <a:t>mile</a:t>
                      </a:r>
                    </a:p>
                  </a:txBody>
                  <a:tcPr marL="90122" marR="90122" marT="45062" marB="45062" anchor="ctr"/>
                </a:tc>
                <a:tc>
                  <a:txBody>
                    <a:bodyPr/>
                    <a:lstStyle/>
                    <a:p>
                      <a:pPr algn="ctr"/>
                      <a:r>
                        <a:rPr lang="en-US" sz="2400" b="1" dirty="0" smtClean="0">
                          <a:solidFill>
                            <a:srgbClr val="00B050"/>
                          </a:solidFill>
                        </a:rPr>
                        <a:t>$480</a:t>
                      </a:r>
                      <a:endParaRPr lang="en-US" sz="2400" b="1" dirty="0">
                        <a:solidFill>
                          <a:srgbClr val="00B050"/>
                        </a:solidFill>
                      </a:endParaRPr>
                    </a:p>
                  </a:txBody>
                  <a:tcPr marL="90122" marR="90122" marT="45062" marB="45062" anchor="ctr"/>
                </a:tc>
              </a:tr>
            </a:tbl>
          </a:graphicData>
        </a:graphic>
      </p:graphicFrame>
      <p:pic>
        <p:nvPicPr>
          <p:cNvPr id="7" name="Picture 6" descr="Electrical Outlet 01.png"/>
          <p:cNvPicPr>
            <a:picLocks noChangeAspect="1"/>
          </p:cNvPicPr>
          <p:nvPr/>
        </p:nvPicPr>
        <p:blipFill>
          <a:blip r:embed="rId5"/>
          <a:srcRect/>
          <a:stretch>
            <a:fillRect/>
          </a:stretch>
        </p:blipFill>
        <p:spPr bwMode="auto">
          <a:xfrm>
            <a:off x="457200" y="4724400"/>
            <a:ext cx="1342108" cy="20118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665794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13</a:t>
            </a:fld>
            <a:endParaRPr lang="en-US"/>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292" t="27833" r="21458" b="12833"/>
          <a:stretch/>
        </p:blipFill>
        <p:spPr bwMode="auto">
          <a:xfrm>
            <a:off x="0" y="381000"/>
            <a:ext cx="88392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097240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descr="electric-car-comparison-1600w.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0452" y="322562"/>
            <a:ext cx="9404904" cy="6271894"/>
          </a:xfrm>
          <a:prstGeom prst="rect">
            <a:avLst/>
          </a:prstGeom>
        </p:spPr>
      </p:pic>
      <p:sp>
        <p:nvSpPr>
          <p:cNvPr id="16" name="Rounded Rectangle 15"/>
          <p:cNvSpPr/>
          <p:nvPr/>
        </p:nvSpPr>
        <p:spPr>
          <a:xfrm>
            <a:off x="1447800" y="3048000"/>
            <a:ext cx="1828800" cy="1600200"/>
          </a:xfrm>
          <a:prstGeom prst="roundRect">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ounded Rectangle 14"/>
          <p:cNvSpPr/>
          <p:nvPr/>
        </p:nvSpPr>
        <p:spPr>
          <a:xfrm>
            <a:off x="5638800" y="3048000"/>
            <a:ext cx="1828800" cy="1600200"/>
          </a:xfrm>
          <a:prstGeom prst="roundRect">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itle 6"/>
          <p:cNvSpPr>
            <a:spLocks noGrp="1"/>
          </p:cNvSpPr>
          <p:nvPr>
            <p:ph type="title"/>
          </p:nvPr>
        </p:nvSpPr>
        <p:spPr>
          <a:xfrm>
            <a:off x="457200" y="152400"/>
            <a:ext cx="8229600" cy="1143000"/>
          </a:xfrm>
        </p:spPr>
        <p:txBody>
          <a:bodyPr/>
          <a:lstStyle/>
          <a:p>
            <a:r>
              <a:rPr lang="en-US" dirty="0" smtClean="0">
                <a:solidFill>
                  <a:schemeClr val="bg1"/>
                </a:solidFill>
                <a:effectLst>
                  <a:outerShdw blurRad="50800" dist="38100" dir="2700000" algn="tl" rotWithShape="0">
                    <a:srgbClr val="000000">
                      <a:alpha val="43000"/>
                    </a:srgbClr>
                  </a:outerShdw>
                </a:effectLst>
              </a:rPr>
              <a:t>Switching FL’s Small Cars to PEVs</a:t>
            </a:r>
            <a:endParaRPr lang="en-US" dirty="0">
              <a:solidFill>
                <a:schemeClr val="bg1"/>
              </a:solidFill>
              <a:effectLst>
                <a:outerShdw blurRad="50800" dist="38100" dir="2700000" algn="tl" rotWithShape="0">
                  <a:srgbClr val="000000">
                    <a:alpha val="43000"/>
                  </a:srgbClr>
                </a:outerShdw>
              </a:effectLst>
            </a:endParaRPr>
          </a:p>
        </p:txBody>
      </p:sp>
      <p:sp>
        <p:nvSpPr>
          <p:cNvPr id="6" name="Slide Number Placeholder 5"/>
          <p:cNvSpPr>
            <a:spLocks noGrp="1"/>
          </p:cNvSpPr>
          <p:nvPr>
            <p:ph type="sldNum" sz="quarter" idx="12"/>
          </p:nvPr>
        </p:nvSpPr>
        <p:spPr/>
        <p:txBody>
          <a:bodyPr/>
          <a:lstStyle/>
          <a:p>
            <a:fld id="{534B74A9-87E4-401D-B78B-490ED8375B21}" type="slidenum">
              <a:rPr lang="en-US" smtClean="0"/>
              <a:pPr/>
              <a:t>14</a:t>
            </a:fld>
            <a:endParaRPr lang="en-US"/>
          </a:p>
        </p:txBody>
      </p:sp>
      <p:sp>
        <p:nvSpPr>
          <p:cNvPr id="11" name="Rectangle 10"/>
          <p:cNvSpPr/>
          <p:nvPr/>
        </p:nvSpPr>
        <p:spPr>
          <a:xfrm>
            <a:off x="1143000" y="3124200"/>
            <a:ext cx="2133600" cy="1426031"/>
          </a:xfrm>
          <a:prstGeom prst="rect">
            <a:avLst/>
          </a:prstGeom>
        </p:spPr>
        <p:txBody>
          <a:bodyPr wrap="square">
            <a:spAutoFit/>
          </a:bodyPr>
          <a:lstStyle/>
          <a:p>
            <a:pPr lvl="1"/>
            <a:r>
              <a:rPr lang="en-US" sz="2000" dirty="0"/>
              <a:t>12,000 m/</a:t>
            </a:r>
            <a:r>
              <a:rPr lang="en-US" sz="2000" dirty="0" err="1" smtClean="0"/>
              <a:t>yr</a:t>
            </a:r>
            <a:r>
              <a:rPr lang="en-US" sz="2000" dirty="0" smtClean="0"/>
              <a:t/>
            </a:r>
            <a:br>
              <a:rPr lang="en-US" sz="2000" dirty="0" smtClean="0"/>
            </a:br>
            <a:r>
              <a:rPr lang="en-US" sz="2000" dirty="0" smtClean="0"/>
              <a:t>30 mpg</a:t>
            </a:r>
            <a:br>
              <a:rPr lang="en-US" sz="2000" dirty="0" smtClean="0"/>
            </a:br>
            <a:r>
              <a:rPr lang="en-US" sz="2000" dirty="0" smtClean="0"/>
              <a:t>$</a:t>
            </a:r>
            <a:r>
              <a:rPr lang="en-US" sz="2000" dirty="0"/>
              <a:t>3.25/</a:t>
            </a:r>
            <a:r>
              <a:rPr lang="en-US" sz="2000" dirty="0" smtClean="0"/>
              <a:t>gal</a:t>
            </a:r>
          </a:p>
          <a:p>
            <a:pPr lvl="1">
              <a:lnSpc>
                <a:spcPct val="140000"/>
              </a:lnSpc>
            </a:pPr>
            <a:r>
              <a:rPr lang="en-US" sz="2000" b="1" dirty="0" smtClean="0">
                <a:solidFill>
                  <a:srgbClr val="FF0000"/>
                </a:solidFill>
              </a:rPr>
              <a:t>$</a:t>
            </a:r>
            <a:r>
              <a:rPr lang="en-US" sz="2000" b="1" dirty="0">
                <a:solidFill>
                  <a:srgbClr val="FF0000"/>
                </a:solidFill>
              </a:rPr>
              <a:t>4.65 B/</a:t>
            </a:r>
            <a:r>
              <a:rPr lang="en-US" sz="2000" b="1" dirty="0" err="1" smtClean="0">
                <a:solidFill>
                  <a:srgbClr val="FF0000"/>
                </a:solidFill>
              </a:rPr>
              <a:t>yr</a:t>
            </a:r>
            <a:endParaRPr lang="en-US" sz="2000" dirty="0"/>
          </a:p>
        </p:txBody>
      </p:sp>
      <p:cxnSp>
        <p:nvCxnSpPr>
          <p:cNvPr id="12" name="Straight Connector 11"/>
          <p:cNvCxnSpPr/>
          <p:nvPr/>
        </p:nvCxnSpPr>
        <p:spPr>
          <a:xfrm>
            <a:off x="1676400" y="4161954"/>
            <a:ext cx="1295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3" name="Rectangle 12"/>
          <p:cNvSpPr/>
          <p:nvPr/>
        </p:nvSpPr>
        <p:spPr>
          <a:xfrm>
            <a:off x="5334000" y="3124200"/>
            <a:ext cx="2133600" cy="1426031"/>
          </a:xfrm>
          <a:prstGeom prst="rect">
            <a:avLst/>
          </a:prstGeom>
        </p:spPr>
        <p:txBody>
          <a:bodyPr wrap="square">
            <a:spAutoFit/>
          </a:bodyPr>
          <a:lstStyle/>
          <a:p>
            <a:pPr lvl="1"/>
            <a:r>
              <a:rPr lang="en-US" sz="2000" dirty="0"/>
              <a:t>12,000 m/</a:t>
            </a:r>
            <a:r>
              <a:rPr lang="en-US" sz="2000" dirty="0" err="1" smtClean="0"/>
              <a:t>yr</a:t>
            </a:r>
            <a:r>
              <a:rPr lang="en-US" sz="2000" dirty="0" smtClean="0"/>
              <a:t/>
            </a:r>
            <a:br>
              <a:rPr lang="en-US" sz="2000" dirty="0" smtClean="0"/>
            </a:br>
            <a:r>
              <a:rPr lang="en-US" sz="2000" dirty="0" smtClean="0"/>
              <a:t>3 m/kWh</a:t>
            </a:r>
            <a:br>
              <a:rPr lang="en-US" sz="2000" dirty="0" smtClean="0"/>
            </a:br>
            <a:r>
              <a:rPr lang="en-US" sz="2000" dirty="0" smtClean="0"/>
              <a:t>11.7</a:t>
            </a:r>
            <a:r>
              <a:rPr lang="en-US" sz="2000" dirty="0">
                <a:latin typeface="Calibri"/>
              </a:rPr>
              <a:t>¢</a:t>
            </a:r>
            <a:r>
              <a:rPr lang="en-US" sz="2000" dirty="0" smtClean="0"/>
              <a:t>/kWh</a:t>
            </a:r>
          </a:p>
          <a:p>
            <a:pPr lvl="1">
              <a:lnSpc>
                <a:spcPct val="140000"/>
              </a:lnSpc>
            </a:pPr>
            <a:r>
              <a:rPr lang="en-US" sz="2000" b="1" dirty="0" smtClean="0">
                <a:solidFill>
                  <a:srgbClr val="008000"/>
                </a:solidFill>
              </a:rPr>
              <a:t>$1.68 </a:t>
            </a:r>
            <a:r>
              <a:rPr lang="en-US" sz="2000" b="1" dirty="0">
                <a:solidFill>
                  <a:srgbClr val="008000"/>
                </a:solidFill>
              </a:rPr>
              <a:t>B/</a:t>
            </a:r>
            <a:r>
              <a:rPr lang="en-US" sz="2000" b="1" dirty="0" err="1" smtClean="0">
                <a:solidFill>
                  <a:srgbClr val="008000"/>
                </a:solidFill>
              </a:rPr>
              <a:t>yr</a:t>
            </a:r>
            <a:endParaRPr lang="en-US" sz="2000" dirty="0">
              <a:solidFill>
                <a:srgbClr val="008000"/>
              </a:solidFill>
            </a:endParaRPr>
          </a:p>
        </p:txBody>
      </p:sp>
      <p:cxnSp>
        <p:nvCxnSpPr>
          <p:cNvPr id="14" name="Straight Connector 13"/>
          <p:cNvCxnSpPr/>
          <p:nvPr/>
        </p:nvCxnSpPr>
        <p:spPr>
          <a:xfrm>
            <a:off x="5867400" y="4161954"/>
            <a:ext cx="1295400"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7" name="Rectangle 16"/>
          <p:cNvSpPr/>
          <p:nvPr/>
        </p:nvSpPr>
        <p:spPr>
          <a:xfrm>
            <a:off x="3404862" y="1803737"/>
            <a:ext cx="1724676" cy="1015663"/>
          </a:xfrm>
          <a:prstGeom prst="rect">
            <a:avLst/>
          </a:prstGeom>
          <a:noFill/>
        </p:spPr>
        <p:txBody>
          <a:bodyPr wrap="none" lIns="91440" tIns="45720" rIns="91440" bIns="45720">
            <a:spAutoFit/>
          </a:bodyPr>
          <a:lstStyle/>
          <a:p>
            <a:pPr algn="ctr"/>
            <a:r>
              <a:rPr lang="en-US" sz="60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23%</a:t>
            </a:r>
            <a:endParaRPr lang="en-US" sz="6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
        <p:nvSpPr>
          <p:cNvPr id="18" name="Text Placeholder 2"/>
          <p:cNvSpPr txBox="1">
            <a:spLocks/>
          </p:cNvSpPr>
          <p:nvPr/>
        </p:nvSpPr>
        <p:spPr bwMode="auto">
          <a:xfrm>
            <a:off x="3276600" y="2667000"/>
            <a:ext cx="19812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rgbClr val="FCDE04"/>
              </a:buClr>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Clr>
                <a:srgbClr val="FCDE04"/>
              </a:buClr>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80000"/>
              </a:lnSpc>
              <a:buNone/>
            </a:pPr>
            <a:r>
              <a:rPr lang="en-US" sz="2800" b="1" dirty="0" smtClean="0">
                <a:solidFill>
                  <a:schemeClr val="bg1"/>
                </a:solidFill>
                <a:effectLst>
                  <a:outerShdw blurRad="38100" dist="38100" dir="2700000" algn="tl">
                    <a:srgbClr val="000000">
                      <a:alpha val="43137"/>
                    </a:srgbClr>
                  </a:outerShdw>
                </a:effectLst>
              </a:rPr>
              <a:t>of Florida’s vehicles </a:t>
            </a:r>
            <a:r>
              <a:rPr lang="en-US" sz="2800" b="1" dirty="0">
                <a:solidFill>
                  <a:schemeClr val="bg1"/>
                </a:solidFill>
                <a:effectLst>
                  <a:outerShdw blurRad="38100" dist="38100" dir="2700000" algn="tl">
                    <a:srgbClr val="000000">
                      <a:alpha val="43137"/>
                    </a:srgbClr>
                  </a:outerShdw>
                </a:effectLst>
              </a:rPr>
              <a:t>(3.5M)</a:t>
            </a:r>
          </a:p>
          <a:p>
            <a:pPr marL="0" indent="0" algn="ctr">
              <a:lnSpc>
                <a:spcPct val="80000"/>
              </a:lnSpc>
              <a:spcBef>
                <a:spcPts val="0"/>
              </a:spcBef>
              <a:spcAft>
                <a:spcPts val="0"/>
              </a:spcAft>
              <a:buFont typeface="Arial" charset="0"/>
              <a:buNone/>
            </a:pPr>
            <a:r>
              <a:rPr lang="en-US" sz="2800" b="1" dirty="0" smtClean="0">
                <a:solidFill>
                  <a:schemeClr val="bg1"/>
                </a:solidFill>
                <a:effectLst>
                  <a:outerShdw blurRad="38100" dist="38100" dir="2700000" algn="tl">
                    <a:srgbClr val="000000">
                      <a:alpha val="43137"/>
                    </a:srgbClr>
                  </a:outerShdw>
                </a:effectLst>
              </a:rPr>
              <a:t>are small cars</a:t>
            </a:r>
            <a:endParaRPr lang="en-US" sz="2800" b="1" dirty="0">
              <a:solidFill>
                <a:schemeClr val="bg1"/>
              </a:solidFill>
              <a:effectLst>
                <a:outerShdw blurRad="38100" dist="38100" dir="2700000" algn="tl">
                  <a:srgbClr val="000000">
                    <a:alpha val="43137"/>
                  </a:srgbClr>
                </a:outerShdw>
              </a:effectLst>
            </a:endParaRPr>
          </a:p>
        </p:txBody>
      </p:sp>
      <p:sp>
        <p:nvSpPr>
          <p:cNvPr id="19" name="24-Point Star 18"/>
          <p:cNvSpPr/>
          <p:nvPr/>
        </p:nvSpPr>
        <p:spPr>
          <a:xfrm>
            <a:off x="2590800" y="4566920"/>
            <a:ext cx="3505200" cy="1986280"/>
          </a:xfrm>
          <a:prstGeom prst="star24">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p:cNvSpPr/>
          <p:nvPr/>
        </p:nvSpPr>
        <p:spPr>
          <a:xfrm>
            <a:off x="2773260" y="4961843"/>
            <a:ext cx="3142806" cy="1188018"/>
          </a:xfrm>
          <a:prstGeom prst="rect">
            <a:avLst/>
          </a:prstGeom>
          <a:noFill/>
        </p:spPr>
        <p:txBody>
          <a:bodyPr wrap="square" lIns="91440" tIns="45720" rIns="91440" bIns="45720">
            <a:spAutoFit/>
          </a:bodyPr>
          <a:lstStyle/>
          <a:p>
            <a:pPr algn="ctr">
              <a:lnSpc>
                <a:spcPct val="80000"/>
              </a:lnSpc>
            </a:pPr>
            <a:r>
              <a:rPr lang="en-US" sz="2400" b="1" dirty="0" smtClean="0">
                <a:ln w="1905"/>
                <a:solidFill>
                  <a:srgbClr val="008000"/>
                </a:solidFill>
                <a:effectLst>
                  <a:innerShdw blurRad="69850" dist="43180" dir="5400000">
                    <a:srgbClr val="000000">
                      <a:alpha val="65000"/>
                    </a:srgbClr>
                  </a:innerShdw>
                </a:effectLst>
              </a:rPr>
              <a:t>Saves</a:t>
            </a:r>
          </a:p>
          <a:p>
            <a:pPr algn="ctr">
              <a:lnSpc>
                <a:spcPct val="80000"/>
              </a:lnSpc>
            </a:pPr>
            <a:r>
              <a:rPr lang="en-US" sz="4000" b="1" dirty="0" smtClean="0">
                <a:ln w="1905"/>
                <a:solidFill>
                  <a:srgbClr val="008000"/>
                </a:solidFill>
                <a:effectLst>
                  <a:innerShdw blurRad="69850" dist="43180" dir="5400000">
                    <a:srgbClr val="000000">
                      <a:alpha val="65000"/>
                    </a:srgbClr>
                  </a:innerShdw>
                </a:effectLst>
              </a:rPr>
              <a:t>18</a:t>
            </a:r>
            <a:r>
              <a:rPr lang="en-US" sz="3600" b="1" dirty="0" smtClean="0">
                <a:ln w="1905"/>
                <a:solidFill>
                  <a:srgbClr val="008000"/>
                </a:solidFill>
                <a:effectLst>
                  <a:innerShdw blurRad="69850" dist="43180" dir="5400000">
                    <a:srgbClr val="000000">
                      <a:alpha val="65000"/>
                    </a:srgbClr>
                  </a:innerShdw>
                </a:effectLst>
              </a:rPr>
              <a:t>%</a:t>
            </a:r>
          </a:p>
          <a:p>
            <a:pPr algn="ctr">
              <a:lnSpc>
                <a:spcPct val="50000"/>
              </a:lnSpc>
            </a:pPr>
            <a:r>
              <a:rPr lang="en-US" b="1" dirty="0" smtClean="0">
                <a:ln w="1905"/>
                <a:solidFill>
                  <a:srgbClr val="008000"/>
                </a:solidFill>
                <a:effectLst>
                  <a:innerShdw blurRad="69850" dist="43180" dir="5400000">
                    <a:srgbClr val="000000">
                      <a:alpha val="65000"/>
                    </a:srgbClr>
                  </a:innerShdw>
                </a:effectLst>
              </a:rPr>
              <a:t>of Gasoline</a:t>
            </a:r>
            <a:endParaRPr lang="en-US" sz="40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4034921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1143000"/>
          </a:xfrm>
        </p:spPr>
        <p:txBody>
          <a:bodyPr/>
          <a:lstStyle/>
          <a:p>
            <a:r>
              <a:rPr lang="en-US" sz="4000" dirty="0"/>
              <a:t>Switching All of FL’s Small Cars to PEVs</a:t>
            </a:r>
          </a:p>
        </p:txBody>
      </p:sp>
      <p:sp>
        <p:nvSpPr>
          <p:cNvPr id="4" name="Content Placeholder 3"/>
          <p:cNvSpPr>
            <a:spLocks noGrp="1"/>
          </p:cNvSpPr>
          <p:nvPr>
            <p:ph idx="1"/>
          </p:nvPr>
        </p:nvSpPr>
        <p:spPr>
          <a:xfrm>
            <a:off x="2819400" y="1570037"/>
            <a:ext cx="5334000" cy="3535363"/>
          </a:xfrm>
        </p:spPr>
        <p:txBody>
          <a:bodyPr/>
          <a:lstStyle/>
          <a:p>
            <a:r>
              <a:rPr lang="en-US" sz="2800" b="1" dirty="0" smtClean="0"/>
              <a:t>9.5 GW of PV Would Power ALL Small Cars</a:t>
            </a:r>
          </a:p>
          <a:p>
            <a:pPr lvl="1"/>
            <a:r>
              <a:rPr lang="en-US" sz="2400" dirty="0" smtClean="0"/>
              <a:t>Utility-Installed PV</a:t>
            </a:r>
            <a:br>
              <a:rPr lang="en-US" sz="2400" dirty="0" smtClean="0"/>
            </a:br>
            <a:r>
              <a:rPr lang="en-US" sz="2400" dirty="0" smtClean="0"/>
              <a:t>$2.10/W w/ ITC = $14B</a:t>
            </a:r>
            <a:br>
              <a:rPr lang="en-US" sz="2400" dirty="0" smtClean="0"/>
            </a:br>
            <a:r>
              <a:rPr lang="en-US" sz="2400" b="1" dirty="0" smtClean="0">
                <a:solidFill>
                  <a:srgbClr val="008000"/>
                </a:solidFill>
              </a:rPr>
              <a:t>(</a:t>
            </a:r>
            <a:r>
              <a:rPr lang="en-US" sz="2400" b="1" dirty="0">
                <a:solidFill>
                  <a:srgbClr val="008000"/>
                </a:solidFill>
              </a:rPr>
              <a:t>3 </a:t>
            </a:r>
            <a:r>
              <a:rPr lang="en-US" sz="2400" b="1" dirty="0" err="1">
                <a:solidFill>
                  <a:srgbClr val="008000"/>
                </a:solidFill>
              </a:rPr>
              <a:t>yrs</a:t>
            </a:r>
            <a:r>
              <a:rPr lang="en-US" sz="2400" b="1" dirty="0">
                <a:solidFill>
                  <a:srgbClr val="008000"/>
                </a:solidFill>
              </a:rPr>
              <a:t> of Gasoline Savings</a:t>
            </a:r>
            <a:r>
              <a:rPr lang="en-US" sz="2400" b="1" dirty="0" smtClean="0">
                <a:solidFill>
                  <a:srgbClr val="008000"/>
                </a:solidFill>
              </a:rPr>
              <a:t>)</a:t>
            </a:r>
            <a:endParaRPr lang="en-US" sz="2400" b="1" dirty="0">
              <a:solidFill>
                <a:srgbClr val="008000"/>
              </a:solidFill>
            </a:endParaRPr>
          </a:p>
          <a:p>
            <a:pPr lvl="1">
              <a:spcBef>
                <a:spcPts val="1272"/>
              </a:spcBef>
            </a:pPr>
            <a:r>
              <a:rPr lang="en-US" sz="2400" dirty="0" smtClean="0"/>
              <a:t>Utility-Produced PV </a:t>
            </a:r>
            <a:br>
              <a:rPr lang="en-US" sz="2400" dirty="0" smtClean="0"/>
            </a:br>
            <a:r>
              <a:rPr lang="en-US" sz="2400" dirty="0" smtClean="0"/>
              <a:t>7.2</a:t>
            </a:r>
            <a:r>
              <a:rPr lang="en-US" sz="2400" dirty="0"/>
              <a:t>¢/kwh w/ITC = </a:t>
            </a:r>
            <a:r>
              <a:rPr lang="en-US" sz="2400" dirty="0" smtClean="0"/>
              <a:t/>
            </a:r>
            <a:br>
              <a:rPr lang="en-US" sz="2400" dirty="0" smtClean="0"/>
            </a:br>
            <a:r>
              <a:rPr lang="en-US" sz="2400" b="1" dirty="0" smtClean="0">
                <a:solidFill>
                  <a:srgbClr val="008000"/>
                </a:solidFill>
              </a:rPr>
              <a:t>$</a:t>
            </a:r>
            <a:r>
              <a:rPr lang="en-US" sz="2400" b="1" dirty="0">
                <a:solidFill>
                  <a:srgbClr val="008000"/>
                </a:solidFill>
              </a:rPr>
              <a:t>0.60 gallon </a:t>
            </a:r>
            <a:r>
              <a:rPr lang="en-US" sz="2400" b="1" dirty="0" smtClean="0">
                <a:solidFill>
                  <a:srgbClr val="008000"/>
                </a:solidFill>
              </a:rPr>
              <a:t>equivalent</a:t>
            </a:r>
            <a:endParaRPr lang="en-US" sz="2400" dirty="0" smtClean="0"/>
          </a:p>
        </p:txBody>
      </p:sp>
      <p:sp>
        <p:nvSpPr>
          <p:cNvPr id="3" name="Slide Number Placeholder 2"/>
          <p:cNvSpPr>
            <a:spLocks noGrp="1"/>
          </p:cNvSpPr>
          <p:nvPr>
            <p:ph type="sldNum" sz="quarter" idx="12"/>
          </p:nvPr>
        </p:nvSpPr>
        <p:spPr/>
        <p:txBody>
          <a:bodyPr/>
          <a:lstStyle/>
          <a:p>
            <a:pPr>
              <a:defRPr/>
            </a:pPr>
            <a:fld id="{52319A87-4DE0-4E78-8C67-8023AED487D5}" type="slidenum">
              <a:rPr lang="en-US" smtClean="0"/>
              <a:pPr>
                <a:defRPr/>
              </a:pPr>
              <a:t>15</a:t>
            </a:fld>
            <a:endParaRPr lang="en-US"/>
          </a:p>
        </p:txBody>
      </p:sp>
      <p:pic>
        <p:nvPicPr>
          <p:cNvPr id="5" name="Picture 4" descr="solar-power-plant_600h.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 y="1646237"/>
            <a:ext cx="2705100" cy="3606800"/>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1066800" y="5417403"/>
            <a:ext cx="6858000" cy="830997"/>
          </a:xfrm>
          <a:prstGeom prst="rect">
            <a:avLst/>
          </a:prstGeom>
        </p:spPr>
        <p:txBody>
          <a:bodyPr wrap="square">
            <a:spAutoFit/>
          </a:bodyPr>
          <a:lstStyle/>
          <a:p>
            <a:pPr marL="0" lvl="1" algn="ctr"/>
            <a:r>
              <a:rPr lang="en-US" sz="2400" b="1" i="1" dirty="0" smtClean="0">
                <a:solidFill>
                  <a:srgbClr val="008000"/>
                </a:solidFill>
              </a:rPr>
              <a:t>Utilities Should Be in the Solar </a:t>
            </a:r>
            <a:br>
              <a:rPr lang="en-US" sz="2400" b="1" i="1" dirty="0" smtClean="0">
                <a:solidFill>
                  <a:srgbClr val="008000"/>
                </a:solidFill>
              </a:rPr>
            </a:br>
            <a:r>
              <a:rPr lang="en-US" sz="2400" b="1" i="1" dirty="0" smtClean="0">
                <a:solidFill>
                  <a:srgbClr val="008000"/>
                </a:solidFill>
              </a:rPr>
              <a:t>Transportation Fuel Business!</a:t>
            </a:r>
            <a:endParaRPr lang="en-US" sz="2400" i="1" dirty="0">
              <a:solidFill>
                <a:srgbClr val="008000"/>
              </a:solidFill>
            </a:endParaRPr>
          </a:p>
        </p:txBody>
      </p:sp>
    </p:spTree>
    <p:extLst>
      <p:ext uri="{BB962C8B-B14F-4D97-AF65-F5344CB8AC3E}">
        <p14:creationId xmlns:p14="http://schemas.microsoft.com/office/powerpoint/2010/main" val="5273789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52319A87-4DE0-4E78-8C67-8023AED487D5}" type="slidenum">
              <a:rPr lang="en-US" smtClean="0"/>
              <a:pPr>
                <a:defRPr/>
              </a:pPr>
              <a:t>16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62000"/>
            <a:ext cx="9144000" cy="5018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a:spLocks noGrp="1"/>
          </p:cNvSpPr>
          <p:nvPr>
            <p:ph type="title"/>
          </p:nvPr>
        </p:nvSpPr>
        <p:spPr>
          <a:xfrm>
            <a:off x="457200" y="304800"/>
            <a:ext cx="8229600" cy="609600"/>
          </a:xfrm>
        </p:spPr>
        <p:txBody>
          <a:bodyPr/>
          <a:lstStyle/>
          <a:p>
            <a:r>
              <a:rPr lang="en-US" dirty="0"/>
              <a:t>PV Grid Parity?</a:t>
            </a:r>
          </a:p>
        </p:txBody>
      </p:sp>
      <p:sp>
        <p:nvSpPr>
          <p:cNvPr id="6" name="TextBox 5"/>
          <p:cNvSpPr txBox="1"/>
          <p:nvPr/>
        </p:nvSpPr>
        <p:spPr>
          <a:xfrm>
            <a:off x="7790286" y="2184402"/>
            <a:ext cx="744114" cy="230832"/>
          </a:xfrm>
          <a:prstGeom prst="rect">
            <a:avLst/>
          </a:prstGeom>
          <a:noFill/>
        </p:spPr>
        <p:txBody>
          <a:bodyPr wrap="none" rtlCol="0">
            <a:spAutoFit/>
          </a:bodyPr>
          <a:lstStyle/>
          <a:p>
            <a:r>
              <a:rPr lang="en-US" sz="900" b="1" dirty="0" smtClean="0">
                <a:solidFill>
                  <a:srgbClr val="FF0000"/>
                </a:solidFill>
                <a:latin typeface="+mn-lt"/>
              </a:rPr>
              <a:t>15.5 ¢/kWh</a:t>
            </a:r>
            <a:endParaRPr lang="en-US" sz="900" b="1" dirty="0">
              <a:solidFill>
                <a:srgbClr val="FF0000"/>
              </a:solidFill>
              <a:latin typeface="+mn-lt"/>
            </a:endParaRPr>
          </a:p>
        </p:txBody>
      </p:sp>
      <p:sp>
        <p:nvSpPr>
          <p:cNvPr id="7" name="TextBox 6"/>
          <p:cNvSpPr txBox="1"/>
          <p:nvPr/>
        </p:nvSpPr>
        <p:spPr>
          <a:xfrm>
            <a:off x="8400378" y="4610010"/>
            <a:ext cx="598241" cy="230832"/>
          </a:xfrm>
          <a:prstGeom prst="rect">
            <a:avLst/>
          </a:prstGeom>
          <a:solidFill>
            <a:schemeClr val="bg1"/>
          </a:solidFill>
        </p:spPr>
        <p:txBody>
          <a:bodyPr wrap="none" rtlCol="0">
            <a:spAutoFit/>
          </a:bodyPr>
          <a:lstStyle/>
          <a:p>
            <a:r>
              <a:rPr lang="en-US" sz="900" b="1" dirty="0" smtClean="0">
                <a:solidFill>
                  <a:srgbClr val="92D050"/>
                </a:solidFill>
                <a:latin typeface="+mn-lt"/>
              </a:rPr>
              <a:t>8 ¢/kWh</a:t>
            </a:r>
            <a:endParaRPr lang="en-US" sz="900" b="1" dirty="0">
              <a:solidFill>
                <a:srgbClr val="92D050"/>
              </a:solidFill>
              <a:latin typeface="+mn-lt"/>
            </a:endParaRPr>
          </a:p>
        </p:txBody>
      </p:sp>
      <p:sp>
        <p:nvSpPr>
          <p:cNvPr id="8" name="Oval 7"/>
          <p:cNvSpPr/>
          <p:nvPr/>
        </p:nvSpPr>
        <p:spPr>
          <a:xfrm>
            <a:off x="8661399" y="4454625"/>
            <a:ext cx="76200" cy="76200"/>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664003" y="2260602"/>
            <a:ext cx="90530" cy="76200"/>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5079" y="4601774"/>
            <a:ext cx="4442242" cy="369332"/>
          </a:xfrm>
          <a:prstGeom prst="rect">
            <a:avLst/>
          </a:prstGeom>
          <a:noFill/>
        </p:spPr>
        <p:txBody>
          <a:bodyPr wrap="none" rtlCol="0">
            <a:spAutoFit/>
          </a:bodyPr>
          <a:lstStyle/>
          <a:p>
            <a:r>
              <a:rPr lang="en-US" b="1" dirty="0" smtClean="0">
                <a:solidFill>
                  <a:srgbClr val="00B050"/>
                </a:solidFill>
              </a:rPr>
              <a:t>2016 Residential </a:t>
            </a:r>
            <a:r>
              <a:rPr lang="en-US" b="1" dirty="0">
                <a:solidFill>
                  <a:srgbClr val="00B050"/>
                </a:solidFill>
              </a:rPr>
              <a:t>rooftop</a:t>
            </a:r>
            <a:r>
              <a:rPr lang="en-US" b="1" dirty="0">
                <a:solidFill>
                  <a:srgbClr val="00B050"/>
                </a:solidFill>
                <a:latin typeface="Arial" pitchFamily="34" charset="0"/>
                <a:cs typeface="Arial" pitchFamily="34" charset="0"/>
              </a:rPr>
              <a:t> PV at 9 ¢ kWh</a:t>
            </a:r>
            <a:endParaRPr lang="en-US" b="1" dirty="0">
              <a:solidFill>
                <a:srgbClr val="00B050"/>
              </a:solidFill>
            </a:endParaRPr>
          </a:p>
        </p:txBody>
      </p:sp>
      <p:sp>
        <p:nvSpPr>
          <p:cNvPr id="11" name="Oval 10"/>
          <p:cNvSpPr/>
          <p:nvPr/>
        </p:nvSpPr>
        <p:spPr>
          <a:xfrm>
            <a:off x="6688666" y="4343400"/>
            <a:ext cx="76200" cy="7620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6257710" y="3638550"/>
            <a:ext cx="168487" cy="179917"/>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a:stCxn id="10" idx="0"/>
          </p:cNvCxnSpPr>
          <p:nvPr/>
        </p:nvCxnSpPr>
        <p:spPr>
          <a:xfrm flipV="1">
            <a:off x="6056200" y="4465142"/>
            <a:ext cx="565991" cy="136632"/>
          </a:xfrm>
          <a:prstGeom prst="straightConnector1">
            <a:avLst/>
          </a:prstGeom>
          <a:ln w="254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25536" y="3540664"/>
            <a:ext cx="967252" cy="369332"/>
          </a:xfrm>
          <a:prstGeom prst="rect">
            <a:avLst/>
          </a:prstGeom>
          <a:noFill/>
        </p:spPr>
        <p:txBody>
          <a:bodyPr wrap="none" rtlCol="0">
            <a:spAutoFit/>
          </a:bodyPr>
          <a:lstStyle/>
          <a:p>
            <a:r>
              <a:rPr lang="en-US" b="1" dirty="0" smtClean="0">
                <a:solidFill>
                  <a:srgbClr val="00B050"/>
                </a:solidFill>
              </a:rPr>
              <a:t>TODAY</a:t>
            </a:r>
            <a:endParaRPr lang="en-US" b="1" dirty="0">
              <a:solidFill>
                <a:srgbClr val="00B050"/>
              </a:solidFill>
            </a:endParaRPr>
          </a:p>
        </p:txBody>
      </p:sp>
      <p:sp>
        <p:nvSpPr>
          <p:cNvPr id="15" name="TextBox 14"/>
          <p:cNvSpPr txBox="1"/>
          <p:nvPr/>
        </p:nvSpPr>
        <p:spPr>
          <a:xfrm>
            <a:off x="-1" y="5780782"/>
            <a:ext cx="9144001" cy="830997"/>
          </a:xfrm>
          <a:prstGeom prst="rect">
            <a:avLst/>
          </a:prstGeom>
          <a:solidFill>
            <a:schemeClr val="bg1"/>
          </a:solidFill>
        </p:spPr>
        <p:txBody>
          <a:bodyPr wrap="square" rtlCol="0">
            <a:spAutoFit/>
          </a:bodyPr>
          <a:lstStyle/>
          <a:p>
            <a:pPr algn="ctr"/>
            <a:r>
              <a:rPr lang="en-US" sz="1600" b="1" dirty="0" smtClean="0">
                <a:solidFill>
                  <a:srgbClr val="00B050"/>
                </a:solidFill>
              </a:rPr>
              <a:t>Florida Least Cost Potential 16,350 MW residential PV in 2016 </a:t>
            </a:r>
          </a:p>
          <a:p>
            <a:pPr algn="ctr"/>
            <a:r>
              <a:rPr lang="en-US" sz="1600" dirty="0" smtClean="0"/>
              <a:t>5 kW/resident leads to 3.3M residences, 1.5 voters/resident ~ 4.9 Million voters</a:t>
            </a:r>
          </a:p>
          <a:p>
            <a:pPr algn="ctr"/>
            <a:r>
              <a:rPr lang="en-US" sz="1600" dirty="0" smtClean="0">
                <a:hlinkClick r:id="rId3"/>
              </a:rPr>
              <a:t>http</a:t>
            </a:r>
            <a:r>
              <a:rPr lang="en-US" sz="1600" dirty="0">
                <a:hlinkClick r:id="rId3"/>
              </a:rPr>
              <a:t>://</a:t>
            </a:r>
            <a:r>
              <a:rPr lang="en-US" sz="1600" dirty="0" smtClean="0">
                <a:hlinkClick r:id="rId3"/>
              </a:rPr>
              <a:t>www.ilsr.org/wp-content/uploads/2012/12/commercial-solar-grid-parity-report-ILSR-2012.pdf</a:t>
            </a:r>
            <a:endParaRPr lang="en-US" sz="1600" dirty="0" smtClean="0"/>
          </a:p>
        </p:txBody>
      </p:sp>
    </p:spTree>
    <p:extLst>
      <p:ext uri="{BB962C8B-B14F-4D97-AF65-F5344CB8AC3E}">
        <p14:creationId xmlns:p14="http://schemas.microsoft.com/office/powerpoint/2010/main" val="556604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24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pPr>
              <a:defRPr/>
            </a:pPr>
            <a:fld id="{3137136D-3CD4-4C6B-99D6-C7813E29B17A}" type="slidenum">
              <a:rPr lang="en-US" smtClean="0"/>
              <a:pPr>
                <a:defRPr/>
              </a:pPr>
              <a:t>17</a:t>
            </a:fld>
            <a:endParaRPr lang="en-US"/>
          </a:p>
        </p:txBody>
      </p:sp>
      <p:sp>
        <p:nvSpPr>
          <p:cNvPr id="4" name="TextBox 3"/>
          <p:cNvSpPr txBox="1"/>
          <p:nvPr/>
        </p:nvSpPr>
        <p:spPr>
          <a:xfrm>
            <a:off x="3372416" y="486034"/>
            <a:ext cx="3866508" cy="307777"/>
          </a:xfrm>
          <a:prstGeom prst="rect">
            <a:avLst/>
          </a:prstGeom>
          <a:noFill/>
        </p:spPr>
        <p:txBody>
          <a:bodyPr wrap="none" rtlCol="0">
            <a:spAutoFit/>
          </a:bodyPr>
          <a:lstStyle/>
          <a:p>
            <a:r>
              <a:rPr lang="en-US" sz="1400" b="1" dirty="0" smtClean="0">
                <a:latin typeface="+mn-lt"/>
              </a:rPr>
              <a:t>30% ITC + 10% Depreciation allowance ~ $2.40/W</a:t>
            </a:r>
            <a:endParaRPr lang="en-US" sz="1400" b="1" dirty="0">
              <a:latin typeface="+mn-lt"/>
            </a:endParaRPr>
          </a:p>
        </p:txBody>
      </p:sp>
      <p:sp>
        <p:nvSpPr>
          <p:cNvPr id="5" name="TextBox 4"/>
          <p:cNvSpPr txBox="1"/>
          <p:nvPr/>
        </p:nvSpPr>
        <p:spPr>
          <a:xfrm>
            <a:off x="6019800" y="793811"/>
            <a:ext cx="870751" cy="461665"/>
          </a:xfrm>
          <a:prstGeom prst="rect">
            <a:avLst/>
          </a:prstGeom>
          <a:noFill/>
        </p:spPr>
        <p:txBody>
          <a:bodyPr wrap="none" rtlCol="0">
            <a:spAutoFit/>
          </a:bodyPr>
          <a:lstStyle/>
          <a:p>
            <a:r>
              <a:rPr lang="en-US" sz="2400" b="1" dirty="0" smtClean="0"/>
              <a:t>2016</a:t>
            </a:r>
            <a:endParaRPr lang="en-US" sz="2400" b="1" dirty="0"/>
          </a:p>
        </p:txBody>
      </p:sp>
      <p:sp>
        <p:nvSpPr>
          <p:cNvPr id="6" name="TextBox 5"/>
          <p:cNvSpPr txBox="1"/>
          <p:nvPr/>
        </p:nvSpPr>
        <p:spPr>
          <a:xfrm>
            <a:off x="-1" y="5780782"/>
            <a:ext cx="9144001" cy="1138773"/>
          </a:xfrm>
          <a:prstGeom prst="rect">
            <a:avLst/>
          </a:prstGeom>
          <a:solidFill>
            <a:schemeClr val="bg1"/>
          </a:solidFill>
        </p:spPr>
        <p:txBody>
          <a:bodyPr wrap="square" rtlCol="0">
            <a:spAutoFit/>
          </a:bodyPr>
          <a:lstStyle/>
          <a:p>
            <a:pPr algn="ctr"/>
            <a:r>
              <a:rPr lang="en-US" sz="1600" b="1" dirty="0" smtClean="0">
                <a:solidFill>
                  <a:srgbClr val="00B050"/>
                </a:solidFill>
              </a:rPr>
              <a:t>Florida Least Cost Potential 16,350 MW residential &amp; 13,430 MW commercial PV</a:t>
            </a:r>
            <a:r>
              <a:rPr lang="en-US" sz="600" b="1" dirty="0" smtClean="0">
                <a:solidFill>
                  <a:srgbClr val="00B050"/>
                </a:solidFill>
              </a:rPr>
              <a:t> </a:t>
            </a:r>
            <a:r>
              <a:rPr lang="en-US" sz="1000" b="1" dirty="0" smtClean="0">
                <a:solidFill>
                  <a:srgbClr val="00B050"/>
                </a:solidFill>
              </a:rPr>
              <a:t>(14% FL’s electricity)</a:t>
            </a:r>
          </a:p>
          <a:p>
            <a:pPr algn="ctr"/>
            <a:r>
              <a:rPr lang="en-US" sz="1600" dirty="0" smtClean="0"/>
              <a:t>5 kW/resident leads to 3.3M residences, 1.5 voters/resident ~ 4.9 Million voters</a:t>
            </a:r>
          </a:p>
          <a:p>
            <a:pPr algn="ctr"/>
            <a:r>
              <a:rPr lang="en-US" sz="1600" dirty="0" smtClean="0">
                <a:hlinkClick r:id="rId4"/>
              </a:rPr>
              <a:t>http</a:t>
            </a:r>
            <a:r>
              <a:rPr lang="en-US" sz="1600" dirty="0">
                <a:hlinkClick r:id="rId4"/>
              </a:rPr>
              <a:t>://</a:t>
            </a:r>
            <a:r>
              <a:rPr lang="en-US" sz="1600" dirty="0" smtClean="0">
                <a:hlinkClick r:id="rId4"/>
              </a:rPr>
              <a:t>www.ilsr.org/wp-content/uploads/2012/12/commercial-solar-grid-parity-report-ILSR-2012.pdf</a:t>
            </a:r>
            <a:endParaRPr lang="en-US" sz="1600" dirty="0" smtClean="0"/>
          </a:p>
          <a:p>
            <a:pPr algn="ctr"/>
            <a:r>
              <a:rPr lang="en-US" sz="1600" dirty="0">
                <a:hlinkClick r:id="rId5"/>
              </a:rPr>
              <a:t>http://www.ilsr.org/projects/solarparitymap</a:t>
            </a:r>
            <a:r>
              <a:rPr lang="en-US" sz="2000" dirty="0" smtClean="0">
                <a:hlinkClick r:id="rId5"/>
              </a:rPr>
              <a:t>/</a:t>
            </a:r>
            <a:endParaRPr lang="en-US" sz="2000" dirty="0"/>
          </a:p>
        </p:txBody>
      </p:sp>
      <p:sp>
        <p:nvSpPr>
          <p:cNvPr id="3" name="TextBox 2"/>
          <p:cNvSpPr txBox="1"/>
          <p:nvPr/>
        </p:nvSpPr>
        <p:spPr>
          <a:xfrm>
            <a:off x="6890551" y="5029200"/>
            <a:ext cx="2348720" cy="461665"/>
          </a:xfrm>
          <a:prstGeom prst="rect">
            <a:avLst/>
          </a:prstGeom>
          <a:noFill/>
        </p:spPr>
        <p:txBody>
          <a:bodyPr wrap="none" rtlCol="0">
            <a:spAutoFit/>
          </a:bodyPr>
          <a:lstStyle/>
          <a:p>
            <a:r>
              <a:rPr lang="en-US" sz="1200" i="1" dirty="0"/>
              <a:t>Commercial Rooftop </a:t>
            </a:r>
            <a:r>
              <a:rPr lang="en-US" sz="1200" i="1" dirty="0" smtClean="0"/>
              <a:t>Revolution</a:t>
            </a:r>
          </a:p>
          <a:p>
            <a:r>
              <a:rPr lang="en-US" sz="1200" i="1" dirty="0" smtClean="0"/>
              <a:t>John </a:t>
            </a:r>
            <a:r>
              <a:rPr lang="en-US" sz="1200" i="1" dirty="0"/>
              <a:t>Farrell     Dec 2012 </a:t>
            </a:r>
          </a:p>
        </p:txBody>
      </p:sp>
      <p:sp>
        <p:nvSpPr>
          <p:cNvPr id="8" name="Oval 7"/>
          <p:cNvSpPr/>
          <p:nvPr/>
        </p:nvSpPr>
        <p:spPr>
          <a:xfrm>
            <a:off x="6418962" y="498689"/>
            <a:ext cx="783749" cy="25892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52400" y="5278314"/>
            <a:ext cx="870751" cy="461665"/>
          </a:xfrm>
          <a:prstGeom prst="rect">
            <a:avLst/>
          </a:prstGeom>
          <a:noFill/>
        </p:spPr>
        <p:txBody>
          <a:bodyPr wrap="none" rtlCol="0">
            <a:spAutoFit/>
          </a:bodyPr>
          <a:lstStyle/>
          <a:p>
            <a:r>
              <a:rPr lang="en-US" sz="2400" b="1" dirty="0" smtClean="0"/>
              <a:t>2016</a:t>
            </a:r>
            <a:endParaRPr lang="en-US" sz="2400" b="1" dirty="0"/>
          </a:p>
        </p:txBody>
      </p:sp>
    </p:spTree>
    <p:extLst>
      <p:ext uri="{BB962C8B-B14F-4D97-AF65-F5344CB8AC3E}">
        <p14:creationId xmlns:p14="http://schemas.microsoft.com/office/powerpoint/2010/main" val="3751055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Slide Number Placeholder 2"/>
          <p:cNvSpPr>
            <a:spLocks noGrp="1"/>
          </p:cNvSpPr>
          <p:nvPr>
            <p:ph type="sldNum" sz="quarter" idx="12"/>
          </p:nvPr>
        </p:nvSpPr>
        <p:spPr/>
        <p:txBody>
          <a:bodyPr/>
          <a:lstStyle/>
          <a:p>
            <a:pPr>
              <a:defRPr/>
            </a:pPr>
            <a:fld id="{52319A87-4DE0-4E78-8C67-8023AED487D5}" type="slidenum">
              <a:rPr lang="en-US" smtClean="0"/>
              <a:pPr>
                <a:defRPr/>
              </a:pPr>
              <a:t>18</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354" t="30500" r="20625" b="9167"/>
          <a:stretch/>
        </p:blipFill>
        <p:spPr bwMode="auto">
          <a:xfrm>
            <a:off x="0" y="304800"/>
            <a:ext cx="8839200" cy="61903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960428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19</a:t>
            </a:fld>
            <a:endParaRPr lang="en-US"/>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9218" t="23000" r="19376" b="9500"/>
          <a:stretch/>
        </p:blipFill>
        <p:spPr bwMode="auto">
          <a:xfrm>
            <a:off x="1" y="338665"/>
            <a:ext cx="8841994" cy="62115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2" y="6550223"/>
            <a:ext cx="9143998" cy="307777"/>
          </a:xfrm>
          <a:prstGeom prst="rect">
            <a:avLst/>
          </a:prstGeom>
          <a:solidFill>
            <a:schemeClr val="bg1"/>
          </a:solidFill>
        </p:spPr>
        <p:txBody>
          <a:bodyPr wrap="square">
            <a:spAutoFit/>
          </a:bodyPr>
          <a:lstStyle/>
          <a:p>
            <a:pPr algn="ctr"/>
            <a:r>
              <a:rPr lang="en-US" sz="1400" dirty="0"/>
              <a:t>http://www.psc.state.fl.us/publications/pdf/electricgas/TYSP2013.pdf</a:t>
            </a:r>
          </a:p>
        </p:txBody>
      </p:sp>
    </p:spTree>
    <p:extLst>
      <p:ext uri="{BB962C8B-B14F-4D97-AF65-F5344CB8AC3E}">
        <p14:creationId xmlns:p14="http://schemas.microsoft.com/office/powerpoint/2010/main" val="1086236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Do We Stand?</a:t>
            </a:r>
            <a:endParaRPr lang="en-US" dirty="0"/>
          </a:p>
        </p:txBody>
      </p:sp>
      <p:sp>
        <p:nvSpPr>
          <p:cNvPr id="3" name="Content Placeholder 2"/>
          <p:cNvSpPr>
            <a:spLocks noGrp="1"/>
          </p:cNvSpPr>
          <p:nvPr>
            <p:ph idx="1"/>
          </p:nvPr>
        </p:nvSpPr>
        <p:spPr>
          <a:xfrm>
            <a:off x="152400" y="2514600"/>
            <a:ext cx="5105400" cy="2209800"/>
          </a:xfrm>
        </p:spPr>
        <p:txBody>
          <a:bodyPr/>
          <a:lstStyle/>
          <a:p>
            <a:pPr marL="0" indent="0">
              <a:buNone/>
            </a:pPr>
            <a:r>
              <a:rPr lang="en-US" sz="4400" dirty="0">
                <a:solidFill>
                  <a:schemeClr val="tx2">
                    <a:lumMod val="75000"/>
                  </a:schemeClr>
                </a:solidFill>
              </a:rPr>
              <a:t>A little</a:t>
            </a:r>
            <a:br>
              <a:rPr lang="en-US" sz="4400" dirty="0">
                <a:solidFill>
                  <a:schemeClr val="tx2">
                    <a:lumMod val="75000"/>
                  </a:schemeClr>
                </a:solidFill>
              </a:rPr>
            </a:br>
            <a:r>
              <a:rPr lang="en-US" sz="4400" dirty="0">
                <a:solidFill>
                  <a:schemeClr val="tx2">
                    <a:lumMod val="75000"/>
                  </a:schemeClr>
                </a:solidFill>
              </a:rPr>
              <a:t>in the way</a:t>
            </a:r>
            <a:br>
              <a:rPr lang="en-US" sz="4400" dirty="0">
                <a:solidFill>
                  <a:schemeClr val="tx2">
                    <a:lumMod val="75000"/>
                  </a:schemeClr>
                </a:solidFill>
              </a:rPr>
            </a:br>
            <a:r>
              <a:rPr lang="en-US" sz="4400" dirty="0">
                <a:solidFill>
                  <a:schemeClr val="tx2">
                    <a:lumMod val="75000"/>
                  </a:schemeClr>
                </a:solidFill>
              </a:rPr>
              <a:t>of background . . .</a:t>
            </a:r>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2</a:t>
            </a:fld>
            <a:endParaRPr lang="en-US"/>
          </a:p>
        </p:txBody>
      </p:sp>
      <p:pic>
        <p:nvPicPr>
          <p:cNvPr id="8" name="Picture 7"/>
          <p:cNvPicPr>
            <a:picLocks noChangeAspect="1"/>
          </p:cNvPicPr>
          <p:nvPr/>
        </p:nvPicPr>
        <p:blipFill rotWithShape="1">
          <a:blip r:embed="rId2"/>
          <a:srcRect r="3981" b="7383"/>
          <a:stretch/>
        </p:blipFill>
        <p:spPr>
          <a:xfrm>
            <a:off x="6458226" y="2057400"/>
            <a:ext cx="2682002" cy="3341511"/>
          </a:xfrm>
          <a:prstGeom prst="rect">
            <a:avLst/>
          </a:prstGeom>
          <a:ln>
            <a:noFill/>
          </a:ln>
          <a:effectLst>
            <a:outerShdw blurRad="190500" algn="tl" rotWithShape="0">
              <a:srgbClr val="000000">
                <a:alpha val="70000"/>
              </a:srgbClr>
            </a:outerShdw>
          </a:effectLst>
        </p:spPr>
      </p:pic>
      <p:grpSp>
        <p:nvGrpSpPr>
          <p:cNvPr id="7" name="Group 6"/>
          <p:cNvGrpSpPr/>
          <p:nvPr/>
        </p:nvGrpSpPr>
        <p:grpSpPr>
          <a:xfrm>
            <a:off x="4343400" y="2059663"/>
            <a:ext cx="2209800" cy="3358804"/>
            <a:chOff x="4343400" y="2059663"/>
            <a:chExt cx="2209800" cy="3358804"/>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36738" r="10163" b="-140"/>
            <a:stretch/>
          </p:blipFill>
          <p:spPr>
            <a:xfrm>
              <a:off x="4343400" y="2059663"/>
              <a:ext cx="2209800" cy="3358804"/>
            </a:xfrm>
            <a:prstGeom prst="rect">
              <a:avLst/>
            </a:prstGeom>
          </p:spPr>
        </p:pic>
        <p:sp>
          <p:nvSpPr>
            <p:cNvPr id="5" name="Rectangle 4"/>
            <p:cNvSpPr/>
            <p:nvPr/>
          </p:nvSpPr>
          <p:spPr>
            <a:xfrm>
              <a:off x="5638800" y="3962400"/>
              <a:ext cx="457200" cy="228600"/>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401536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29" t="48484" r="16146" b="47902"/>
          <a:stretch/>
        </p:blipFill>
        <p:spPr bwMode="auto">
          <a:xfrm>
            <a:off x="703906" y="4551521"/>
            <a:ext cx="7583787" cy="28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Slide Number Placeholder 3"/>
          <p:cNvSpPr txBox="1">
            <a:spLocks/>
          </p:cNvSpPr>
          <p:nvPr/>
        </p:nvSpPr>
        <p:spPr>
          <a:xfrm>
            <a:off x="7010400" y="6541916"/>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9F3C180-B8FC-49E1-A0E0-120DAC95BC71}" type="slidenum">
              <a:rPr lang="en-US" smtClean="0"/>
              <a:pPr>
                <a:defRPr/>
              </a:pPr>
              <a:t>20</a:t>
            </a:fld>
            <a:endParaRPr lang="en-US" dirty="0"/>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021" t="16667" r="16146" b="29935"/>
          <a:stretch/>
        </p:blipFill>
        <p:spPr bwMode="auto">
          <a:xfrm>
            <a:off x="-18105" y="372590"/>
            <a:ext cx="8287693" cy="4171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993" t="51992" r="16146" b="33290"/>
          <a:stretch/>
        </p:blipFill>
        <p:spPr bwMode="auto">
          <a:xfrm>
            <a:off x="963440" y="4813128"/>
            <a:ext cx="7324253"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021" t="70064" r="16146" b="15848"/>
          <a:stretch/>
        </p:blipFill>
        <p:spPr bwMode="auto">
          <a:xfrm>
            <a:off x="-12829" y="5786565"/>
            <a:ext cx="8269586" cy="1100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Connector 9"/>
          <p:cNvCxnSpPr/>
          <p:nvPr/>
        </p:nvCxnSpPr>
        <p:spPr>
          <a:xfrm>
            <a:off x="4328227" y="1828800"/>
            <a:ext cx="0" cy="399397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257799" y="3430884"/>
            <a:ext cx="3212739" cy="261610"/>
          </a:xfrm>
          <a:prstGeom prst="rect">
            <a:avLst/>
          </a:prstGeom>
          <a:solidFill>
            <a:schemeClr val="bg1"/>
          </a:solidFill>
        </p:spPr>
        <p:txBody>
          <a:bodyPr wrap="none" rtlCol="0">
            <a:spAutoFit/>
          </a:bodyPr>
          <a:lstStyle/>
          <a:p>
            <a:r>
              <a:rPr lang="en-US" sz="1100" b="1" dirty="0" smtClean="0"/>
              <a:t>Florida’s Average Residential Electricity Rate</a:t>
            </a:r>
            <a:endParaRPr lang="en-US" sz="1100" b="1" dirty="0"/>
          </a:p>
        </p:txBody>
      </p:sp>
      <p:cxnSp>
        <p:nvCxnSpPr>
          <p:cNvPr id="12" name="Straight Arrow Connector 11"/>
          <p:cNvCxnSpPr/>
          <p:nvPr/>
        </p:nvCxnSpPr>
        <p:spPr>
          <a:xfrm flipH="1">
            <a:off x="4328225" y="3609142"/>
            <a:ext cx="963441" cy="408918"/>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8105" y="5972945"/>
            <a:ext cx="3904305" cy="461665"/>
          </a:xfrm>
          <a:prstGeom prst="rect">
            <a:avLst/>
          </a:prstGeom>
          <a:noFill/>
        </p:spPr>
        <p:txBody>
          <a:bodyPr wrap="square" rtlCol="0">
            <a:spAutoFit/>
          </a:bodyPr>
          <a:lstStyle/>
          <a:p>
            <a:r>
              <a:rPr lang="en-US" sz="1200" dirty="0" smtClean="0"/>
              <a:t>Adapted from Lazard’s </a:t>
            </a:r>
            <a:r>
              <a:rPr lang="en-US" sz="1200" dirty="0" err="1" smtClean="0"/>
              <a:t>Levelized</a:t>
            </a:r>
            <a:r>
              <a:rPr lang="en-US" sz="1200" dirty="0" smtClean="0"/>
              <a:t> Cost of Energy Analysis Version 7.0 August 2013</a:t>
            </a:r>
            <a:endParaRPr lang="en-US" sz="1200" dirty="0"/>
          </a:p>
        </p:txBody>
      </p:sp>
      <p:sp>
        <p:nvSpPr>
          <p:cNvPr id="2" name="Title 1"/>
          <p:cNvSpPr>
            <a:spLocks noGrp="1"/>
          </p:cNvSpPr>
          <p:nvPr>
            <p:ph type="title"/>
          </p:nvPr>
        </p:nvSpPr>
        <p:spPr>
          <a:xfrm>
            <a:off x="457200" y="-152400"/>
            <a:ext cx="8229600" cy="685800"/>
          </a:xfrm>
        </p:spPr>
        <p:txBody>
          <a:bodyPr/>
          <a:lstStyle/>
          <a:p>
            <a:r>
              <a:rPr lang="en-US" sz="4000" dirty="0" smtClean="0"/>
              <a:t>Gas Combined Cycle Today</a:t>
            </a:r>
            <a:endParaRPr lang="en-US" sz="4000" dirty="0"/>
          </a:p>
        </p:txBody>
      </p:sp>
    </p:spTree>
    <p:extLst>
      <p:ext uri="{BB962C8B-B14F-4D97-AF65-F5344CB8AC3E}">
        <p14:creationId xmlns:p14="http://schemas.microsoft.com/office/powerpoint/2010/main" val="9231891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24104" y="1524000"/>
            <a:ext cx="9344304" cy="3924072"/>
            <a:chOff x="-124104" y="1524000"/>
            <a:chExt cx="9344304" cy="3924072"/>
          </a:xfrm>
        </p:grpSpPr>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431" t="33993" r="18192" b="57029"/>
            <a:stretch/>
          </p:blipFill>
          <p:spPr bwMode="auto">
            <a:xfrm>
              <a:off x="-29236" y="1524000"/>
              <a:ext cx="9079755" cy="10551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5"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7129" t="48484" r="17203" b="47920"/>
            <a:stretch/>
          </p:blipFill>
          <p:spPr bwMode="auto">
            <a:xfrm>
              <a:off x="-124104" y="2535065"/>
              <a:ext cx="9344304" cy="5415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8993" t="51992" r="17335" b="33290"/>
            <a:stretch/>
          </p:blipFill>
          <p:spPr bwMode="auto">
            <a:xfrm>
              <a:off x="189784" y="3070128"/>
              <a:ext cx="9020788" cy="20506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4210" t="70064" r="17271" b="21592"/>
            <a:stretch/>
          </p:blipFill>
          <p:spPr bwMode="auto">
            <a:xfrm>
              <a:off x="-62126" y="4494970"/>
              <a:ext cx="9267283" cy="953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8" name="Straight Connector 17"/>
            <p:cNvCxnSpPr/>
            <p:nvPr/>
          </p:nvCxnSpPr>
          <p:spPr>
            <a:xfrm>
              <a:off x="4400920" y="1906098"/>
              <a:ext cx="0" cy="2633686"/>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735891" y="2370177"/>
              <a:ext cx="9628" cy="212479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520834" y="2370177"/>
              <a:ext cx="0" cy="212479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83569" y="1587517"/>
              <a:ext cx="0" cy="295226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443843" y="2171463"/>
              <a:ext cx="3395357" cy="261610"/>
            </a:xfrm>
            <a:prstGeom prst="rect">
              <a:avLst/>
            </a:prstGeom>
            <a:solidFill>
              <a:schemeClr val="bg1"/>
            </a:solidFill>
          </p:spPr>
          <p:txBody>
            <a:bodyPr wrap="square" rtlCol="0">
              <a:spAutoFit/>
            </a:bodyPr>
            <a:lstStyle/>
            <a:p>
              <a:r>
                <a:rPr lang="en-US" sz="1100" b="1" dirty="0" smtClean="0"/>
                <a:t>Florida’s Average Residential Electricity Rate</a:t>
              </a:r>
              <a:endParaRPr lang="en-US" sz="1100" b="1" dirty="0"/>
            </a:p>
          </p:txBody>
        </p:sp>
        <p:cxnSp>
          <p:nvCxnSpPr>
            <p:cNvPr id="23" name="Straight Arrow Connector 22"/>
            <p:cNvCxnSpPr/>
            <p:nvPr/>
          </p:nvCxnSpPr>
          <p:spPr>
            <a:xfrm flipH="1">
              <a:off x="4503447" y="2320200"/>
              <a:ext cx="807357" cy="49978"/>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3183879" y="2425157"/>
              <a:ext cx="0" cy="2069813"/>
            </a:xfrm>
            <a:prstGeom prst="line">
              <a:avLst/>
            </a:prstGeom>
            <a:ln w="254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27" name="Oval 26"/>
            <p:cNvSpPr/>
            <p:nvPr/>
          </p:nvSpPr>
          <p:spPr>
            <a:xfrm>
              <a:off x="410028" y="2566903"/>
              <a:ext cx="2417639" cy="224549"/>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0" name="Straight Connector 29"/>
            <p:cNvCxnSpPr/>
            <p:nvPr/>
          </p:nvCxnSpPr>
          <p:spPr>
            <a:xfrm>
              <a:off x="5234495" y="1890914"/>
              <a:ext cx="0" cy="2648869"/>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6" name="Slide Number Placeholder 3"/>
          <p:cNvSpPr txBox="1">
            <a:spLocks/>
          </p:cNvSpPr>
          <p:nvPr/>
        </p:nvSpPr>
        <p:spPr>
          <a:xfrm>
            <a:off x="7010400" y="6541916"/>
            <a:ext cx="2133600" cy="365125"/>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9F3C180-B8FC-49E1-A0E0-120DAC95BC71}" type="slidenum">
              <a:rPr lang="en-US" smtClean="0"/>
              <a:pPr>
                <a:defRPr/>
              </a:pPr>
              <a:t>21</a:t>
            </a:fld>
            <a:endParaRPr lang="en-US" dirty="0"/>
          </a:p>
        </p:txBody>
      </p:sp>
      <p:sp>
        <p:nvSpPr>
          <p:cNvPr id="2" name="Title 1"/>
          <p:cNvSpPr>
            <a:spLocks noGrp="1"/>
          </p:cNvSpPr>
          <p:nvPr>
            <p:ph type="title"/>
          </p:nvPr>
        </p:nvSpPr>
        <p:spPr>
          <a:xfrm>
            <a:off x="76200" y="381000"/>
            <a:ext cx="8991600" cy="685800"/>
          </a:xfrm>
        </p:spPr>
        <p:txBody>
          <a:bodyPr/>
          <a:lstStyle/>
          <a:p>
            <a:r>
              <a:rPr lang="en-US" sz="4000" dirty="0" smtClean="0"/>
              <a:t>Utility Solar Cheaper than GCC in 2015</a:t>
            </a:r>
            <a:endParaRPr lang="en-US" sz="4000" dirty="0"/>
          </a:p>
        </p:txBody>
      </p:sp>
      <p:sp>
        <p:nvSpPr>
          <p:cNvPr id="28" name="TextBox 27"/>
          <p:cNvSpPr txBox="1"/>
          <p:nvPr/>
        </p:nvSpPr>
        <p:spPr>
          <a:xfrm>
            <a:off x="1447800" y="5971401"/>
            <a:ext cx="5943600" cy="276999"/>
          </a:xfrm>
          <a:prstGeom prst="rect">
            <a:avLst/>
          </a:prstGeom>
          <a:solidFill>
            <a:schemeClr val="bg1"/>
          </a:solidFill>
        </p:spPr>
        <p:txBody>
          <a:bodyPr wrap="square" rtlCol="0">
            <a:spAutoFit/>
          </a:bodyPr>
          <a:lstStyle/>
          <a:p>
            <a:pPr algn="ctr"/>
            <a:r>
              <a:rPr lang="en-US" sz="1200" dirty="0" smtClean="0"/>
              <a:t>Adapted from Lazard’s </a:t>
            </a:r>
            <a:r>
              <a:rPr lang="en-US" sz="1200" dirty="0" err="1" smtClean="0"/>
              <a:t>Levelized</a:t>
            </a:r>
            <a:r>
              <a:rPr lang="en-US" sz="1200" dirty="0" smtClean="0"/>
              <a:t> Cost of Energy Analysis Version 7.0 August 2013</a:t>
            </a:r>
            <a:endParaRPr lang="en-US" sz="1200" dirty="0"/>
          </a:p>
        </p:txBody>
      </p:sp>
      <p:sp>
        <p:nvSpPr>
          <p:cNvPr id="25" name="TextBox 24"/>
          <p:cNvSpPr txBox="1"/>
          <p:nvPr/>
        </p:nvSpPr>
        <p:spPr>
          <a:xfrm>
            <a:off x="-152400" y="3276600"/>
            <a:ext cx="1390743" cy="938719"/>
          </a:xfrm>
          <a:prstGeom prst="rect">
            <a:avLst/>
          </a:prstGeom>
          <a:solidFill>
            <a:schemeClr val="bg1"/>
          </a:solidFill>
        </p:spPr>
        <p:txBody>
          <a:bodyPr wrap="square" rtlCol="0">
            <a:spAutoFit/>
          </a:bodyPr>
          <a:lstStyle/>
          <a:p>
            <a:pPr algn="r"/>
            <a:r>
              <a:rPr lang="en-US" sz="1100" b="1" dirty="0" smtClean="0">
                <a:solidFill>
                  <a:srgbClr val="00B0F0"/>
                </a:solidFill>
              </a:rPr>
              <a:t>By 2015 </a:t>
            </a:r>
            <a:br>
              <a:rPr lang="en-US" sz="1100" b="1" dirty="0" smtClean="0">
                <a:solidFill>
                  <a:srgbClr val="00B0F0"/>
                </a:solidFill>
              </a:rPr>
            </a:br>
            <a:r>
              <a:rPr lang="en-US" sz="1100" b="1" dirty="0" smtClean="0">
                <a:solidFill>
                  <a:srgbClr val="00B0F0"/>
                </a:solidFill>
              </a:rPr>
              <a:t>Utility Solar Cheaper </a:t>
            </a:r>
            <a:br>
              <a:rPr lang="en-US" sz="1100" b="1" dirty="0" smtClean="0">
                <a:solidFill>
                  <a:srgbClr val="00B0F0"/>
                </a:solidFill>
              </a:rPr>
            </a:br>
            <a:r>
              <a:rPr lang="en-US" sz="1100" b="1" dirty="0" smtClean="0">
                <a:solidFill>
                  <a:srgbClr val="00B0F0"/>
                </a:solidFill>
              </a:rPr>
              <a:t>than Gas Combined Cycle</a:t>
            </a:r>
            <a:endParaRPr lang="en-US" sz="1100" b="1" dirty="0">
              <a:solidFill>
                <a:srgbClr val="00B0F0"/>
              </a:solidFill>
            </a:endParaRPr>
          </a:p>
        </p:txBody>
      </p:sp>
      <p:cxnSp>
        <p:nvCxnSpPr>
          <p:cNvPr id="26" name="Straight Arrow Connector 25"/>
          <p:cNvCxnSpPr/>
          <p:nvPr/>
        </p:nvCxnSpPr>
        <p:spPr>
          <a:xfrm flipV="1">
            <a:off x="1200653" y="3432573"/>
            <a:ext cx="1983226" cy="184972"/>
          </a:xfrm>
          <a:prstGeom prst="straightConnector1">
            <a:avLst/>
          </a:prstGeom>
          <a:ln w="19050">
            <a:solidFill>
              <a:srgbClr val="00B0F0"/>
            </a:solidFill>
            <a:prstDash val="solid"/>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78347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04800"/>
            <a:ext cx="9067800" cy="1143000"/>
          </a:xfrm>
        </p:spPr>
        <p:txBody>
          <a:bodyPr>
            <a:noAutofit/>
          </a:bodyPr>
          <a:lstStyle/>
          <a:p>
            <a:r>
              <a:rPr lang="en-US" sz="4000" dirty="0" smtClean="0"/>
              <a:t>Solar Less Than 5</a:t>
            </a:r>
            <a:r>
              <a:rPr lang="en-US" sz="4000" dirty="0" smtClean="0">
                <a:latin typeface="Calibri"/>
              </a:rPr>
              <a:t>¢/kWh in Austin, Texas!</a:t>
            </a:r>
            <a:br>
              <a:rPr lang="en-US" sz="4000" dirty="0" smtClean="0">
                <a:latin typeface="Calibri"/>
              </a:rPr>
            </a:br>
            <a:r>
              <a:rPr lang="en-US" sz="2800" dirty="0" smtClean="0">
                <a:latin typeface="Calibri"/>
              </a:rPr>
              <a:t>(</a:t>
            </a:r>
            <a:r>
              <a:rPr lang="en-US" sz="4000" dirty="0" smtClean="0"/>
              <a:t>Cheaper</a:t>
            </a:r>
            <a:r>
              <a:rPr lang="en-US" sz="2800" dirty="0" smtClean="0"/>
              <a:t> Than Natural Gas, Coal, &amp; Nuclear)</a:t>
            </a:r>
            <a:endParaRPr lang="en-US" sz="2800" dirty="0"/>
          </a:p>
        </p:txBody>
      </p:sp>
      <p:sp>
        <p:nvSpPr>
          <p:cNvPr id="3" name="Content Placeholder 2"/>
          <p:cNvSpPr>
            <a:spLocks noGrp="1"/>
          </p:cNvSpPr>
          <p:nvPr>
            <p:ph idx="1"/>
          </p:nvPr>
        </p:nvSpPr>
        <p:spPr>
          <a:xfrm>
            <a:off x="152400" y="1600200"/>
            <a:ext cx="8686800" cy="4572000"/>
          </a:xfrm>
        </p:spPr>
        <p:txBody>
          <a:bodyPr>
            <a:normAutofit fontScale="70000" lnSpcReduction="20000"/>
          </a:bodyPr>
          <a:lstStyle/>
          <a:p>
            <a:r>
              <a:rPr lang="en-US" dirty="0" smtClean="0"/>
              <a:t>Austin Energy purchases </a:t>
            </a:r>
            <a:r>
              <a:rPr lang="en-US" b="1" dirty="0" smtClean="0"/>
              <a:t>4.8</a:t>
            </a:r>
            <a:r>
              <a:rPr lang="en-US" b="1" dirty="0" smtClean="0">
                <a:latin typeface="Calibri"/>
              </a:rPr>
              <a:t>¢/kWh</a:t>
            </a:r>
          </a:p>
          <a:p>
            <a:pPr lvl="1"/>
            <a:r>
              <a:rPr lang="en-US" dirty="0" smtClean="0">
                <a:latin typeface="Calibri"/>
              </a:rPr>
              <a:t>25 year power purchase agreement from </a:t>
            </a:r>
            <a:r>
              <a:rPr lang="en-US" dirty="0" err="1" smtClean="0">
                <a:latin typeface="Calibri"/>
              </a:rPr>
              <a:t>SunEdison</a:t>
            </a:r>
            <a:r>
              <a:rPr lang="en-US" dirty="0" smtClean="0">
                <a:latin typeface="Calibri"/>
              </a:rPr>
              <a:t> (operational 2016)</a:t>
            </a:r>
          </a:p>
          <a:p>
            <a:r>
              <a:rPr lang="en-US" sz="3300" b="1" dirty="0"/>
              <a:t>150 MWs </a:t>
            </a:r>
            <a:r>
              <a:rPr lang="en-US" dirty="0" smtClean="0"/>
              <a:t>this is large, not small</a:t>
            </a:r>
          </a:p>
          <a:p>
            <a:pPr lvl="1"/>
            <a:r>
              <a:rPr lang="en-US" dirty="0" smtClean="0"/>
              <a:t>estimated cost @ $1.4/W w/ITC = $147M</a:t>
            </a:r>
            <a:endParaRPr lang="en-US" dirty="0"/>
          </a:p>
          <a:p>
            <a:r>
              <a:rPr lang="en-US" dirty="0" smtClean="0"/>
              <a:t>Will </a:t>
            </a:r>
            <a:r>
              <a:rPr lang="en-US" b="1" u="sng" dirty="0" smtClean="0"/>
              <a:t>lower </a:t>
            </a:r>
            <a:r>
              <a:rPr lang="en-US" b="1" u="sng" dirty="0"/>
              <a:t>electric rates </a:t>
            </a:r>
            <a:r>
              <a:rPr lang="en-US" dirty="0"/>
              <a:t>for Austin Energy </a:t>
            </a:r>
            <a:r>
              <a:rPr lang="en-US" b="1" u="sng" dirty="0"/>
              <a:t>customers</a:t>
            </a:r>
          </a:p>
          <a:p>
            <a:r>
              <a:rPr lang="en-US" dirty="0" smtClean="0">
                <a:latin typeface="Calibri"/>
              </a:rPr>
              <a:t>DOE projected </a:t>
            </a:r>
            <a:r>
              <a:rPr lang="en-US" dirty="0"/>
              <a:t>&lt; </a:t>
            </a:r>
            <a:r>
              <a:rPr lang="en-US" dirty="0" smtClean="0"/>
              <a:t>6¢/</a:t>
            </a:r>
            <a:r>
              <a:rPr lang="en-US" dirty="0"/>
              <a:t>kWh </a:t>
            </a:r>
            <a:r>
              <a:rPr lang="en-US" dirty="0" smtClean="0"/>
              <a:t>by 2020</a:t>
            </a:r>
          </a:p>
          <a:p>
            <a:r>
              <a:rPr lang="en-US" dirty="0" smtClean="0">
                <a:latin typeface="Calibri"/>
              </a:rPr>
              <a:t>Austin Energy’s Conventional Options </a:t>
            </a:r>
          </a:p>
          <a:p>
            <a:pPr lvl="1"/>
            <a:r>
              <a:rPr lang="en-US" dirty="0" smtClean="0">
                <a:latin typeface="Calibri"/>
              </a:rPr>
              <a:t>natural gas 7</a:t>
            </a:r>
            <a:r>
              <a:rPr lang="en-US" dirty="0" smtClean="0"/>
              <a:t>¢/kWh, coal 10¢/kWh, nuclear </a:t>
            </a:r>
            <a:r>
              <a:rPr lang="en-US" dirty="0"/>
              <a:t>&lt; </a:t>
            </a:r>
            <a:r>
              <a:rPr lang="en-US" dirty="0" smtClean="0"/>
              <a:t>13¢/kWh</a:t>
            </a:r>
          </a:p>
          <a:p>
            <a:r>
              <a:rPr lang="en-US" dirty="0" smtClean="0">
                <a:latin typeface="Calibri"/>
              </a:rPr>
              <a:t>Austin Energy paid </a:t>
            </a:r>
            <a:r>
              <a:rPr lang="en-US" u="sng" dirty="0" smtClean="0">
                <a:latin typeface="Calibri"/>
              </a:rPr>
              <a:t>16.5 </a:t>
            </a:r>
            <a:r>
              <a:rPr lang="en-US" u="sng" dirty="0"/>
              <a:t>¢/kWh </a:t>
            </a:r>
            <a:r>
              <a:rPr lang="en-US" u="sng" dirty="0" smtClean="0">
                <a:latin typeface="Calibri"/>
              </a:rPr>
              <a:t>in 2009</a:t>
            </a:r>
          </a:p>
          <a:p>
            <a:r>
              <a:rPr lang="en-US" dirty="0"/>
              <a:t>New Mexico </a:t>
            </a:r>
            <a:r>
              <a:rPr lang="en-US" dirty="0" smtClean="0">
                <a:latin typeface="Calibri"/>
              </a:rPr>
              <a:t>PPA 5.8 </a:t>
            </a:r>
            <a:r>
              <a:rPr lang="en-US" dirty="0"/>
              <a:t>¢/</a:t>
            </a:r>
            <a:r>
              <a:rPr lang="en-US" dirty="0" smtClean="0"/>
              <a:t>kWh, </a:t>
            </a:r>
            <a:r>
              <a:rPr lang="en-US" dirty="0" smtClean="0">
                <a:latin typeface="Calibri"/>
              </a:rPr>
              <a:t>North Carolina PPA 7 </a:t>
            </a:r>
            <a:r>
              <a:rPr lang="en-US" dirty="0"/>
              <a:t>¢/</a:t>
            </a:r>
            <a:r>
              <a:rPr lang="en-US" dirty="0" smtClean="0"/>
              <a:t>kWh</a:t>
            </a:r>
          </a:p>
          <a:p>
            <a:pPr lvl="1"/>
            <a:r>
              <a:rPr lang="en-US" dirty="0" smtClean="0"/>
              <a:t>Smaller installations ~ 20 MWs</a:t>
            </a:r>
          </a:p>
          <a:p>
            <a:r>
              <a:rPr lang="en-US" b="1" dirty="0" smtClean="0">
                <a:solidFill>
                  <a:srgbClr val="FF0000"/>
                </a:solidFill>
                <a:latin typeface="Calibri"/>
              </a:rPr>
              <a:t>Texas is a Red State where Hydrocarbons dominate, yet it went Solar</a:t>
            </a:r>
          </a:p>
          <a:p>
            <a:r>
              <a:rPr lang="en-US" b="1" dirty="0" smtClean="0">
                <a:solidFill>
                  <a:srgbClr val="FF0000"/>
                </a:solidFill>
                <a:latin typeface="Calibri"/>
              </a:rPr>
              <a:t>Florida is a Red State with no Hydrocarbons, Solar should dominate!</a:t>
            </a:r>
          </a:p>
          <a:p>
            <a:pPr lvl="1">
              <a:lnSpc>
                <a:spcPct val="80000"/>
              </a:lnSpc>
              <a:spcBef>
                <a:spcPts val="1200"/>
              </a:spcBef>
            </a:pPr>
            <a:endParaRPr lang="en-US" dirty="0"/>
          </a:p>
        </p:txBody>
      </p:sp>
    </p:spTree>
    <p:extLst>
      <p:ext uri="{BB962C8B-B14F-4D97-AF65-F5344CB8AC3E}">
        <p14:creationId xmlns:p14="http://schemas.microsoft.com/office/powerpoint/2010/main" val="40621775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23</a:t>
            </a:fld>
            <a:endParaRPr lang="en-US"/>
          </a:p>
        </p:txBody>
      </p:sp>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264" t="37661" r="17547" b="18566"/>
          <a:stretch/>
        </p:blipFill>
        <p:spPr bwMode="auto">
          <a:xfrm>
            <a:off x="33866" y="381000"/>
            <a:ext cx="8810295" cy="609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020266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5929185"/>
            <a:ext cx="9067800" cy="609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3"/>
          <p:cNvSpPr txBox="1">
            <a:spLocks/>
          </p:cNvSpPr>
          <p:nvPr/>
        </p:nvSpPr>
        <p:spPr>
          <a:xfrm>
            <a:off x="7010400" y="6306186"/>
            <a:ext cx="2133600" cy="331932"/>
          </a:xfrm>
          <a:prstGeom prst="rect">
            <a:avLst/>
          </a:prstGeom>
        </p:spPr>
        <p:txBody>
          <a:bodyPr vert="horz" lIns="91440" tIns="45720" rIns="91440" bIns="45720" rtlCol="0" anchor="ctr"/>
          <a:lstStyle>
            <a:defPPr>
              <a:defRPr lang="en-US"/>
            </a:defPPr>
            <a:lvl1pPr algn="r" rtl="0" fontAlgn="auto">
              <a:spcBef>
                <a:spcPts val="0"/>
              </a:spcBef>
              <a:spcAft>
                <a:spcPts val="0"/>
              </a:spcAft>
              <a:defRPr sz="1200" kern="1200">
                <a:solidFill>
                  <a:schemeClr val="tx1">
                    <a:tint val="75000"/>
                  </a:schemeClr>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09F3C180-B8FC-49E1-A0E0-120DAC95BC71}" type="slidenum">
              <a:rPr lang="en-US" smtClean="0"/>
              <a:pPr>
                <a:defRPr/>
              </a:pPr>
              <a:t>24</a:t>
            </a:fld>
            <a:endParaRPr lang="en-US" dirty="0"/>
          </a:p>
        </p:txBody>
      </p:sp>
      <p:sp>
        <p:nvSpPr>
          <p:cNvPr id="2" name="Title 1"/>
          <p:cNvSpPr>
            <a:spLocks noGrp="1"/>
          </p:cNvSpPr>
          <p:nvPr>
            <p:ph type="title"/>
          </p:nvPr>
        </p:nvSpPr>
        <p:spPr>
          <a:xfrm>
            <a:off x="457200" y="304800"/>
            <a:ext cx="8229600" cy="685800"/>
          </a:xfrm>
        </p:spPr>
        <p:txBody>
          <a:bodyPr/>
          <a:lstStyle/>
          <a:p>
            <a:r>
              <a:rPr lang="en-US" sz="4000" dirty="0" smtClean="0"/>
              <a:t>All Electricity Cheaper Than Gasoline</a:t>
            </a:r>
            <a:endParaRPr lang="en-US" sz="4000" dirty="0"/>
          </a:p>
        </p:txBody>
      </p:sp>
      <p:grpSp>
        <p:nvGrpSpPr>
          <p:cNvPr id="4" name="Group 3"/>
          <p:cNvGrpSpPr/>
          <p:nvPr/>
        </p:nvGrpSpPr>
        <p:grpSpPr>
          <a:xfrm>
            <a:off x="-76200" y="1371600"/>
            <a:ext cx="9162105" cy="4743623"/>
            <a:chOff x="-76200" y="1371600"/>
            <a:chExt cx="9162105" cy="4743623"/>
          </a:xfrm>
        </p:grpSpPr>
        <p:pic>
          <p:nvPicPr>
            <p:cNvPr id="41"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7129" t="48484" r="16146" b="47902"/>
            <a:stretch/>
          </p:blipFill>
          <p:spPr bwMode="auto">
            <a:xfrm>
              <a:off x="645811" y="4170371"/>
              <a:ext cx="7583787" cy="2806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8021" t="34332" r="16146" b="29935"/>
            <a:stretch/>
          </p:blipFill>
          <p:spPr bwMode="auto">
            <a:xfrm>
              <a:off x="-76200" y="1371600"/>
              <a:ext cx="8287693" cy="27917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8993" t="51992" r="16146" b="33290"/>
            <a:stretch/>
          </p:blipFill>
          <p:spPr bwMode="auto">
            <a:xfrm>
              <a:off x="905345" y="4431978"/>
              <a:ext cx="7324253" cy="139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44" name="Straight Connector 43"/>
            <p:cNvCxnSpPr/>
            <p:nvPr/>
          </p:nvCxnSpPr>
          <p:spPr>
            <a:xfrm>
              <a:off x="4913011" y="1613522"/>
              <a:ext cx="0" cy="379189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4263423" y="1613522"/>
              <a:ext cx="0" cy="3773788"/>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a:off x="3711917" y="1954535"/>
              <a:ext cx="0" cy="3468987"/>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563293" y="1927376"/>
              <a:ext cx="0" cy="3487093"/>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4236264" y="1447650"/>
              <a:ext cx="0" cy="399397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275905" y="4865693"/>
              <a:ext cx="3212739" cy="507831"/>
            </a:xfrm>
            <a:prstGeom prst="rect">
              <a:avLst/>
            </a:prstGeom>
            <a:solidFill>
              <a:schemeClr val="bg1"/>
            </a:solidFill>
          </p:spPr>
          <p:txBody>
            <a:bodyPr wrap="none" rtlCol="0">
              <a:spAutoFit/>
            </a:bodyPr>
            <a:lstStyle/>
            <a:p>
              <a:r>
                <a:rPr lang="en-US" sz="1100" b="1" dirty="0" smtClean="0"/>
                <a:t>Florida’s Average Residential Electricity Rate</a:t>
              </a:r>
            </a:p>
            <a:p>
              <a:r>
                <a:rPr lang="en-US" sz="1100" b="1" dirty="0" smtClean="0"/>
                <a:t>                          </a:t>
              </a:r>
              <a:r>
                <a:rPr lang="en-US" sz="1600" b="1" dirty="0" smtClean="0"/>
                <a:t>$0.98 per gallon</a:t>
              </a:r>
              <a:endParaRPr lang="en-US" sz="1100" b="1" dirty="0"/>
            </a:p>
          </p:txBody>
        </p:sp>
        <p:cxnSp>
          <p:nvCxnSpPr>
            <p:cNvPr id="50" name="Straight Arrow Connector 49"/>
            <p:cNvCxnSpPr/>
            <p:nvPr/>
          </p:nvCxnSpPr>
          <p:spPr>
            <a:xfrm flipH="1">
              <a:off x="4236264" y="4996498"/>
              <a:ext cx="963441" cy="408918"/>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3294705" y="1972641"/>
              <a:ext cx="0" cy="3468987"/>
            </a:xfrm>
            <a:prstGeom prst="line">
              <a:avLst/>
            </a:prstGeom>
            <a:ln w="25400">
              <a:solidFill>
                <a:srgbClr val="00B0F0"/>
              </a:solidFill>
              <a:prstDash val="sysDot"/>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95061" y="2698428"/>
              <a:ext cx="1620568" cy="830997"/>
            </a:xfrm>
            <a:prstGeom prst="rect">
              <a:avLst/>
            </a:prstGeom>
            <a:solidFill>
              <a:schemeClr val="bg1"/>
            </a:solidFill>
          </p:spPr>
          <p:txBody>
            <a:bodyPr wrap="square" rtlCol="0">
              <a:spAutoFit/>
            </a:bodyPr>
            <a:lstStyle/>
            <a:p>
              <a:r>
                <a:rPr lang="en-US" sz="1600" b="1" dirty="0" smtClean="0">
                  <a:solidFill>
                    <a:srgbClr val="00B0F0"/>
                  </a:solidFill>
                </a:rPr>
                <a:t>By 2015 Utility Solar $0.45 gallon</a:t>
              </a:r>
              <a:endParaRPr lang="en-US" sz="1100" b="1" dirty="0">
                <a:solidFill>
                  <a:srgbClr val="00B0F0"/>
                </a:solidFill>
              </a:endParaRPr>
            </a:p>
          </p:txBody>
        </p:sp>
        <p:cxnSp>
          <p:nvCxnSpPr>
            <p:cNvPr id="53" name="Straight Arrow Connector 52"/>
            <p:cNvCxnSpPr/>
            <p:nvPr/>
          </p:nvCxnSpPr>
          <p:spPr>
            <a:xfrm flipV="1">
              <a:off x="1609253" y="2850828"/>
              <a:ext cx="1609252" cy="152963"/>
            </a:xfrm>
            <a:prstGeom prst="straightConnector1">
              <a:avLst/>
            </a:prstGeom>
            <a:ln w="22225">
              <a:solidFill>
                <a:srgbClr val="00B0F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27902" y="5684336"/>
              <a:ext cx="2789208" cy="430887"/>
            </a:xfrm>
            <a:prstGeom prst="rect">
              <a:avLst/>
            </a:prstGeom>
            <a:solidFill>
              <a:schemeClr val="bg1"/>
            </a:solidFill>
          </p:spPr>
          <p:txBody>
            <a:bodyPr wrap="square" rtlCol="0">
              <a:spAutoFit/>
            </a:bodyPr>
            <a:lstStyle/>
            <a:p>
              <a:r>
                <a:rPr lang="en-US" sz="1050" dirty="0" smtClean="0"/>
                <a:t>Adapted from Lazard’s </a:t>
              </a:r>
              <a:r>
                <a:rPr lang="en-US" sz="1050" dirty="0" err="1" smtClean="0"/>
                <a:t>Levelized</a:t>
              </a:r>
              <a:r>
                <a:rPr lang="en-US" sz="1050" dirty="0" smtClean="0"/>
                <a:t> Cost of</a:t>
              </a:r>
            </a:p>
            <a:p>
              <a:r>
                <a:rPr lang="en-US" sz="1050" dirty="0" smtClean="0"/>
                <a:t>Energy Analysis Version 7.0 August 2013</a:t>
              </a:r>
              <a:endParaRPr lang="en-US" sz="1050" dirty="0"/>
            </a:p>
          </p:txBody>
        </p:sp>
        <p:pic>
          <p:nvPicPr>
            <p:cNvPr id="55"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36560" t="84851" r="18059" b="12180"/>
            <a:stretch/>
          </p:blipFill>
          <p:spPr bwMode="auto">
            <a:xfrm>
              <a:off x="2278703" y="5382200"/>
              <a:ext cx="6807202" cy="3084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6" name="TextBox 55"/>
            <p:cNvSpPr txBox="1"/>
            <p:nvPr/>
          </p:nvSpPr>
          <p:spPr>
            <a:xfrm>
              <a:off x="-76200" y="5271184"/>
              <a:ext cx="1313505" cy="461665"/>
            </a:xfrm>
            <a:prstGeom prst="rect">
              <a:avLst/>
            </a:prstGeom>
            <a:solidFill>
              <a:schemeClr val="bg1"/>
            </a:solidFill>
          </p:spPr>
          <p:txBody>
            <a:bodyPr wrap="square" rtlCol="0">
              <a:spAutoFit/>
            </a:bodyPr>
            <a:lstStyle/>
            <a:p>
              <a:endParaRPr lang="en-US" sz="1200" dirty="0" smtClean="0"/>
            </a:p>
            <a:p>
              <a:endParaRPr lang="en-US" sz="1200" dirty="0"/>
            </a:p>
          </p:txBody>
        </p:sp>
        <p:sp>
          <p:nvSpPr>
            <p:cNvPr id="57" name="TextBox 56"/>
            <p:cNvSpPr txBox="1"/>
            <p:nvPr/>
          </p:nvSpPr>
          <p:spPr>
            <a:xfrm>
              <a:off x="3218505" y="5810423"/>
              <a:ext cx="3904305" cy="276999"/>
            </a:xfrm>
            <a:prstGeom prst="rect">
              <a:avLst/>
            </a:prstGeom>
            <a:solidFill>
              <a:schemeClr val="bg1"/>
            </a:solidFill>
          </p:spPr>
          <p:txBody>
            <a:bodyPr wrap="square" rtlCol="0">
              <a:spAutoFit/>
            </a:bodyPr>
            <a:lstStyle/>
            <a:p>
              <a:r>
                <a:rPr lang="en-US" sz="1200" dirty="0" smtClean="0"/>
                <a:t>Equivalent cost of Gasoline, $ per gallon</a:t>
              </a:r>
              <a:endParaRPr lang="en-US" sz="1200" dirty="0"/>
            </a:p>
          </p:txBody>
        </p:sp>
        <p:cxnSp>
          <p:nvCxnSpPr>
            <p:cNvPr id="58" name="Straight Connector 57"/>
            <p:cNvCxnSpPr/>
            <p:nvPr/>
          </p:nvCxnSpPr>
          <p:spPr>
            <a:xfrm>
              <a:off x="8507336" y="1447650"/>
              <a:ext cx="0" cy="3993978"/>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9" name="TextBox 58"/>
            <p:cNvSpPr txBox="1"/>
            <p:nvPr/>
          </p:nvSpPr>
          <p:spPr>
            <a:xfrm>
              <a:off x="5123505" y="2954169"/>
              <a:ext cx="2626040" cy="338554"/>
            </a:xfrm>
            <a:prstGeom prst="rect">
              <a:avLst/>
            </a:prstGeom>
            <a:solidFill>
              <a:schemeClr val="bg1"/>
            </a:solidFill>
          </p:spPr>
          <p:txBody>
            <a:bodyPr wrap="none" rtlCol="0">
              <a:spAutoFit/>
            </a:bodyPr>
            <a:lstStyle/>
            <a:p>
              <a:r>
                <a:rPr lang="en-US" sz="1600" b="1" dirty="0" smtClean="0"/>
                <a:t>$3.25 per gallon gasoline</a:t>
              </a:r>
              <a:endParaRPr lang="en-US" sz="1600" b="1" dirty="0"/>
            </a:p>
          </p:txBody>
        </p:sp>
        <p:cxnSp>
          <p:nvCxnSpPr>
            <p:cNvPr id="60" name="Straight Arrow Connector 59"/>
            <p:cNvCxnSpPr/>
            <p:nvPr/>
          </p:nvCxnSpPr>
          <p:spPr>
            <a:xfrm>
              <a:off x="7780936" y="3118237"/>
              <a:ext cx="726400" cy="0"/>
            </a:xfrm>
            <a:prstGeom prst="straightConnector1">
              <a:avLst/>
            </a:prstGeom>
            <a:ln w="19050">
              <a:solidFill>
                <a:schemeClr val="tx1"/>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145361" y="4686409"/>
              <a:ext cx="1840568" cy="830997"/>
            </a:xfrm>
            <a:prstGeom prst="rect">
              <a:avLst/>
            </a:prstGeom>
            <a:noFill/>
          </p:spPr>
          <p:txBody>
            <a:bodyPr wrap="none" rtlCol="0">
              <a:spAutoFit/>
            </a:bodyPr>
            <a:lstStyle/>
            <a:p>
              <a:r>
                <a:rPr lang="en-US" sz="1600" b="1" dirty="0" smtClean="0">
                  <a:solidFill>
                    <a:srgbClr val="00B050"/>
                  </a:solidFill>
                </a:rPr>
                <a:t>2013 Utility Solar</a:t>
              </a:r>
            </a:p>
            <a:p>
              <a:r>
                <a:rPr lang="en-US" sz="1600" b="1" dirty="0" smtClean="0">
                  <a:solidFill>
                    <a:srgbClr val="00B050"/>
                  </a:solidFill>
                </a:rPr>
                <a:t>$0.60 to $0.68</a:t>
              </a:r>
            </a:p>
            <a:p>
              <a:r>
                <a:rPr lang="en-US" sz="1600" b="1" dirty="0" smtClean="0">
                  <a:solidFill>
                    <a:srgbClr val="00B050"/>
                  </a:solidFill>
                </a:rPr>
                <a:t>per gallon</a:t>
              </a:r>
              <a:endParaRPr lang="en-US" sz="1600" dirty="0"/>
            </a:p>
          </p:txBody>
        </p:sp>
        <p:cxnSp>
          <p:nvCxnSpPr>
            <p:cNvPr id="62" name="Straight Arrow Connector 61"/>
            <p:cNvCxnSpPr/>
            <p:nvPr/>
          </p:nvCxnSpPr>
          <p:spPr>
            <a:xfrm flipV="1">
              <a:off x="1617720" y="4686409"/>
              <a:ext cx="2057985" cy="308082"/>
            </a:xfrm>
            <a:prstGeom prst="straightConnector1">
              <a:avLst/>
            </a:prstGeom>
            <a:ln w="22225">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437704" y="1595416"/>
              <a:ext cx="0" cy="80834"/>
            </a:xfrm>
            <a:prstGeom prst="line">
              <a:avLst/>
            </a:prstGeom>
            <a:ln w="254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a:stCxn id="65" idx="1"/>
            </p:cNvCxnSpPr>
            <p:nvPr/>
          </p:nvCxnSpPr>
          <p:spPr>
            <a:xfrm flipH="1" flipV="1">
              <a:off x="4505959" y="1636381"/>
              <a:ext cx="998546" cy="353683"/>
            </a:xfrm>
            <a:prstGeom prst="straightConnector1">
              <a:avLst/>
            </a:prstGeom>
            <a:ln w="22225">
              <a:solidFill>
                <a:srgbClr val="00B050"/>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504505" y="1697676"/>
              <a:ext cx="1927131" cy="584775"/>
            </a:xfrm>
            <a:prstGeom prst="rect">
              <a:avLst/>
            </a:prstGeom>
            <a:noFill/>
          </p:spPr>
          <p:txBody>
            <a:bodyPr wrap="none" rtlCol="0">
              <a:spAutoFit/>
            </a:bodyPr>
            <a:lstStyle/>
            <a:p>
              <a:r>
                <a:rPr lang="en-US" sz="1600" b="1" dirty="0" smtClean="0">
                  <a:solidFill>
                    <a:srgbClr val="00B050"/>
                  </a:solidFill>
                </a:rPr>
                <a:t>2013 Res Roof PV</a:t>
              </a:r>
            </a:p>
            <a:p>
              <a:r>
                <a:rPr lang="en-US" sz="1600" b="1" dirty="0" smtClean="0">
                  <a:solidFill>
                    <a:srgbClr val="00B050"/>
                  </a:solidFill>
                </a:rPr>
                <a:t>$1.08 per gallon</a:t>
              </a:r>
              <a:endParaRPr lang="en-US" sz="1600" dirty="0"/>
            </a:p>
          </p:txBody>
        </p:sp>
      </p:grpSp>
    </p:spTree>
    <p:extLst>
      <p:ext uri="{BB962C8B-B14F-4D97-AF65-F5344CB8AC3E}">
        <p14:creationId xmlns:p14="http://schemas.microsoft.com/office/powerpoint/2010/main" val="22293864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25</a:t>
            </a:fld>
            <a:endParaRPr lang="en-US"/>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67" t="25188" r="40459" b="10059"/>
          <a:stretch/>
        </p:blipFill>
        <p:spPr bwMode="auto">
          <a:xfrm>
            <a:off x="0" y="422508"/>
            <a:ext cx="8839200" cy="61306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83048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26</a:t>
            </a:fld>
            <a:endParaRPr lang="en-US"/>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9999" t="25833" r="5626" b="16000"/>
          <a:stretch/>
        </p:blipFill>
        <p:spPr bwMode="auto">
          <a:xfrm>
            <a:off x="0" y="357351"/>
            <a:ext cx="8839200" cy="617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42546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1143000"/>
          </a:xfrm>
        </p:spPr>
        <p:txBody>
          <a:bodyPr/>
          <a:lstStyle/>
          <a:p>
            <a:r>
              <a:rPr lang="en-US" sz="3200" dirty="0" smtClean="0">
                <a:solidFill>
                  <a:srgbClr val="008000"/>
                </a:solidFill>
              </a:rPr>
              <a:t>PV $1.08 a Gallon Today, Less than a $1 Tomorrow</a:t>
            </a:r>
            <a:endParaRPr lang="en-US" sz="3200" dirty="0">
              <a:solidFill>
                <a:srgbClr val="008000"/>
              </a:solidFill>
            </a:endParaRPr>
          </a:p>
        </p:txBody>
      </p:sp>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8149" b="3276"/>
          <a:stretch/>
        </p:blipFill>
        <p:spPr bwMode="auto">
          <a:xfrm>
            <a:off x="196912" y="990601"/>
            <a:ext cx="8642288" cy="5446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Slide Number Placeholder 6"/>
          <p:cNvSpPr>
            <a:spLocks noGrp="1"/>
          </p:cNvSpPr>
          <p:nvPr>
            <p:ph type="sldNum" sz="quarter" idx="12"/>
          </p:nvPr>
        </p:nvSpPr>
        <p:spPr/>
        <p:txBody>
          <a:bodyPr/>
          <a:lstStyle/>
          <a:p>
            <a:pPr>
              <a:defRPr/>
            </a:pPr>
            <a:fld id="{52319A87-4DE0-4E78-8C67-8023AED487D5}" type="slidenum">
              <a:rPr lang="en-US" smtClean="0"/>
              <a:pPr>
                <a:defRPr/>
              </a:pPr>
              <a:t>27</a:t>
            </a:fld>
            <a:endParaRPr lang="en-US"/>
          </a:p>
        </p:txBody>
      </p:sp>
    </p:spTree>
    <p:extLst>
      <p:ext uri="{BB962C8B-B14F-4D97-AF65-F5344CB8AC3E}">
        <p14:creationId xmlns:p14="http://schemas.microsoft.com/office/powerpoint/2010/main" val="44182130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 y="-84138"/>
            <a:ext cx="9372600" cy="70326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9154" name="Slide Number Placeholder 4"/>
          <p:cNvSpPr txBox="1">
            <a:spLocks noGrp="1"/>
          </p:cNvSpPr>
          <p:nvPr/>
        </p:nvSpPr>
        <p:spPr bwMode="auto">
          <a:xfrm>
            <a:off x="7086600" y="64008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nchor="ctr"/>
          <a:lstStyle>
            <a:lvl1pPr>
              <a:defRPr sz="3200">
                <a:solidFill>
                  <a:schemeClr val="tx1"/>
                </a:solidFill>
                <a:latin typeface="Book Antiqua" pitchFamily="18" charset="0"/>
              </a:defRPr>
            </a:lvl1pPr>
            <a:lvl2pPr marL="742950" indent="-285750">
              <a:defRPr sz="3200">
                <a:solidFill>
                  <a:schemeClr val="tx1"/>
                </a:solidFill>
                <a:latin typeface="Book Antiqua" pitchFamily="18" charset="0"/>
              </a:defRPr>
            </a:lvl2pPr>
            <a:lvl3pPr marL="1143000" indent="-228600">
              <a:defRPr sz="3200">
                <a:solidFill>
                  <a:schemeClr val="tx1"/>
                </a:solidFill>
                <a:latin typeface="Book Antiqua" pitchFamily="18" charset="0"/>
              </a:defRPr>
            </a:lvl3pPr>
            <a:lvl4pPr marL="1600200" indent="-228600">
              <a:defRPr sz="3200">
                <a:solidFill>
                  <a:schemeClr val="tx1"/>
                </a:solidFill>
                <a:latin typeface="Book Antiqua" pitchFamily="18" charset="0"/>
              </a:defRPr>
            </a:lvl4pPr>
            <a:lvl5pPr marL="2057400" indent="-228600">
              <a:defRPr sz="3200">
                <a:solidFill>
                  <a:schemeClr val="tx1"/>
                </a:solidFill>
                <a:latin typeface="Book Antiqua" pitchFamily="18" charset="0"/>
              </a:defRPr>
            </a:lvl5pPr>
            <a:lvl6pPr marL="2514600" indent="-228600" algn="ctr" eaLnBrk="0" fontAlgn="base" hangingPunct="0">
              <a:spcBef>
                <a:spcPct val="0"/>
              </a:spcBef>
              <a:spcAft>
                <a:spcPct val="0"/>
              </a:spcAft>
              <a:defRPr sz="3200">
                <a:solidFill>
                  <a:schemeClr val="tx1"/>
                </a:solidFill>
                <a:latin typeface="Book Antiqua" pitchFamily="18" charset="0"/>
              </a:defRPr>
            </a:lvl6pPr>
            <a:lvl7pPr marL="2971800" indent="-228600" algn="ctr" eaLnBrk="0" fontAlgn="base" hangingPunct="0">
              <a:spcBef>
                <a:spcPct val="0"/>
              </a:spcBef>
              <a:spcAft>
                <a:spcPct val="0"/>
              </a:spcAft>
              <a:defRPr sz="3200">
                <a:solidFill>
                  <a:schemeClr val="tx1"/>
                </a:solidFill>
                <a:latin typeface="Book Antiqua" pitchFamily="18" charset="0"/>
              </a:defRPr>
            </a:lvl7pPr>
            <a:lvl8pPr marL="3429000" indent="-228600" algn="ctr" eaLnBrk="0" fontAlgn="base" hangingPunct="0">
              <a:spcBef>
                <a:spcPct val="0"/>
              </a:spcBef>
              <a:spcAft>
                <a:spcPct val="0"/>
              </a:spcAft>
              <a:defRPr sz="3200">
                <a:solidFill>
                  <a:schemeClr val="tx1"/>
                </a:solidFill>
                <a:latin typeface="Book Antiqua" pitchFamily="18" charset="0"/>
              </a:defRPr>
            </a:lvl8pPr>
            <a:lvl9pPr marL="3886200" indent="-228600" algn="ctr" eaLnBrk="0" fontAlgn="base" hangingPunct="0">
              <a:spcBef>
                <a:spcPct val="0"/>
              </a:spcBef>
              <a:spcAft>
                <a:spcPct val="0"/>
              </a:spcAft>
              <a:defRPr sz="3200">
                <a:solidFill>
                  <a:schemeClr val="tx1"/>
                </a:solidFill>
                <a:latin typeface="Book Antiqua" pitchFamily="18" charset="0"/>
              </a:defRPr>
            </a:lvl9pPr>
          </a:lstStyle>
          <a:p>
            <a:pPr algn="r"/>
            <a:fld id="{5DFB3373-F472-457C-9ABA-FA0C65D3BF10}" type="slidenum">
              <a:rPr lang="en-US" sz="1400">
                <a:latin typeface="Times New Roman" pitchFamily="18" charset="0"/>
              </a:rPr>
              <a:pPr algn="r"/>
              <a:t>28</a:t>
            </a:fld>
            <a:endParaRPr lang="en-US" sz="1400">
              <a:latin typeface="Times New Roman" pitchFamily="18" charset="0"/>
            </a:endParaRPr>
          </a:p>
        </p:txBody>
      </p:sp>
      <p:sp>
        <p:nvSpPr>
          <p:cNvPr id="49157" name="Text Box 4"/>
          <p:cNvSpPr txBox="1">
            <a:spLocks noChangeArrowheads="1"/>
          </p:cNvSpPr>
          <p:nvPr/>
        </p:nvSpPr>
        <p:spPr bwMode="auto">
          <a:xfrm>
            <a:off x="0" y="0"/>
            <a:ext cx="914400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Book Antiqua" pitchFamily="18" charset="0"/>
              </a:defRPr>
            </a:lvl1pPr>
            <a:lvl2pPr marL="742950" indent="-285750">
              <a:defRPr sz="3200">
                <a:solidFill>
                  <a:schemeClr val="tx1"/>
                </a:solidFill>
                <a:latin typeface="Book Antiqua" pitchFamily="18" charset="0"/>
              </a:defRPr>
            </a:lvl2pPr>
            <a:lvl3pPr marL="1143000" indent="-228600">
              <a:defRPr sz="3200">
                <a:solidFill>
                  <a:schemeClr val="tx1"/>
                </a:solidFill>
                <a:latin typeface="Book Antiqua" pitchFamily="18" charset="0"/>
              </a:defRPr>
            </a:lvl3pPr>
            <a:lvl4pPr marL="1600200" indent="-228600">
              <a:defRPr sz="3200">
                <a:solidFill>
                  <a:schemeClr val="tx1"/>
                </a:solidFill>
                <a:latin typeface="Book Antiqua" pitchFamily="18" charset="0"/>
              </a:defRPr>
            </a:lvl4pPr>
            <a:lvl5pPr marL="2057400" indent="-228600">
              <a:defRPr sz="3200">
                <a:solidFill>
                  <a:schemeClr val="tx1"/>
                </a:solidFill>
                <a:latin typeface="Book Antiqua" pitchFamily="18" charset="0"/>
              </a:defRPr>
            </a:lvl5pPr>
            <a:lvl6pPr marL="2514600" indent="-228600" algn="ctr" eaLnBrk="0" fontAlgn="base" hangingPunct="0">
              <a:spcBef>
                <a:spcPct val="0"/>
              </a:spcBef>
              <a:spcAft>
                <a:spcPct val="0"/>
              </a:spcAft>
              <a:defRPr sz="3200">
                <a:solidFill>
                  <a:schemeClr val="tx1"/>
                </a:solidFill>
                <a:latin typeface="Book Antiqua" pitchFamily="18" charset="0"/>
              </a:defRPr>
            </a:lvl6pPr>
            <a:lvl7pPr marL="2971800" indent="-228600" algn="ctr" eaLnBrk="0" fontAlgn="base" hangingPunct="0">
              <a:spcBef>
                <a:spcPct val="0"/>
              </a:spcBef>
              <a:spcAft>
                <a:spcPct val="0"/>
              </a:spcAft>
              <a:defRPr sz="3200">
                <a:solidFill>
                  <a:schemeClr val="tx1"/>
                </a:solidFill>
                <a:latin typeface="Book Antiqua" pitchFamily="18" charset="0"/>
              </a:defRPr>
            </a:lvl7pPr>
            <a:lvl8pPr marL="3429000" indent="-228600" algn="ctr" eaLnBrk="0" fontAlgn="base" hangingPunct="0">
              <a:spcBef>
                <a:spcPct val="0"/>
              </a:spcBef>
              <a:spcAft>
                <a:spcPct val="0"/>
              </a:spcAft>
              <a:defRPr sz="3200">
                <a:solidFill>
                  <a:schemeClr val="tx1"/>
                </a:solidFill>
                <a:latin typeface="Book Antiqua" pitchFamily="18" charset="0"/>
              </a:defRPr>
            </a:lvl8pPr>
            <a:lvl9pPr marL="3886200" indent="-228600" algn="ctr" eaLnBrk="0" fontAlgn="base" hangingPunct="0">
              <a:spcBef>
                <a:spcPct val="0"/>
              </a:spcBef>
              <a:spcAft>
                <a:spcPct val="0"/>
              </a:spcAft>
              <a:defRPr sz="3200">
                <a:solidFill>
                  <a:schemeClr val="tx1"/>
                </a:solidFill>
                <a:latin typeface="Book Antiqua" pitchFamily="18" charset="0"/>
              </a:defRPr>
            </a:lvl9pPr>
          </a:lstStyle>
          <a:p>
            <a:pPr algn="l"/>
            <a:r>
              <a:rPr lang="en-US" sz="2000">
                <a:solidFill>
                  <a:srgbClr val="FFFF00"/>
                </a:solidFill>
              </a:rPr>
              <a:t>We are like tenant farmers chopping down the fence around our house for fuel when we should be using Natures inexhaustible sources of energy...... </a:t>
            </a:r>
          </a:p>
        </p:txBody>
      </p:sp>
      <p:sp>
        <p:nvSpPr>
          <p:cNvPr id="49158" name="Text Box 4"/>
          <p:cNvSpPr txBox="1">
            <a:spLocks noChangeArrowheads="1"/>
          </p:cNvSpPr>
          <p:nvPr/>
        </p:nvSpPr>
        <p:spPr bwMode="auto">
          <a:xfrm>
            <a:off x="0" y="5729288"/>
            <a:ext cx="9296400" cy="112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defRPr sz="3200">
                <a:solidFill>
                  <a:schemeClr val="tx1"/>
                </a:solidFill>
                <a:latin typeface="Book Antiqua" pitchFamily="18" charset="0"/>
              </a:defRPr>
            </a:lvl1pPr>
            <a:lvl2pPr marL="742950" indent="-285750">
              <a:defRPr sz="3200">
                <a:solidFill>
                  <a:schemeClr val="tx1"/>
                </a:solidFill>
                <a:latin typeface="Book Antiqua" pitchFamily="18" charset="0"/>
              </a:defRPr>
            </a:lvl2pPr>
            <a:lvl3pPr marL="1143000" indent="-228600">
              <a:defRPr sz="3200">
                <a:solidFill>
                  <a:schemeClr val="tx1"/>
                </a:solidFill>
                <a:latin typeface="Book Antiqua" pitchFamily="18" charset="0"/>
              </a:defRPr>
            </a:lvl3pPr>
            <a:lvl4pPr marL="1600200" indent="-228600">
              <a:defRPr sz="3200">
                <a:solidFill>
                  <a:schemeClr val="tx1"/>
                </a:solidFill>
                <a:latin typeface="Book Antiqua" pitchFamily="18" charset="0"/>
              </a:defRPr>
            </a:lvl4pPr>
            <a:lvl5pPr marL="2057400" indent="-228600">
              <a:defRPr sz="3200">
                <a:solidFill>
                  <a:schemeClr val="tx1"/>
                </a:solidFill>
                <a:latin typeface="Book Antiqua" pitchFamily="18" charset="0"/>
              </a:defRPr>
            </a:lvl5pPr>
            <a:lvl6pPr marL="2514600" indent="-228600" algn="ctr" eaLnBrk="0" fontAlgn="base" hangingPunct="0">
              <a:spcBef>
                <a:spcPct val="0"/>
              </a:spcBef>
              <a:spcAft>
                <a:spcPct val="0"/>
              </a:spcAft>
              <a:defRPr sz="3200">
                <a:solidFill>
                  <a:schemeClr val="tx1"/>
                </a:solidFill>
                <a:latin typeface="Book Antiqua" pitchFamily="18" charset="0"/>
              </a:defRPr>
            </a:lvl6pPr>
            <a:lvl7pPr marL="2971800" indent="-228600" algn="ctr" eaLnBrk="0" fontAlgn="base" hangingPunct="0">
              <a:spcBef>
                <a:spcPct val="0"/>
              </a:spcBef>
              <a:spcAft>
                <a:spcPct val="0"/>
              </a:spcAft>
              <a:defRPr sz="3200">
                <a:solidFill>
                  <a:schemeClr val="tx1"/>
                </a:solidFill>
                <a:latin typeface="Book Antiqua" pitchFamily="18" charset="0"/>
              </a:defRPr>
            </a:lvl7pPr>
            <a:lvl8pPr marL="3429000" indent="-228600" algn="ctr" eaLnBrk="0" fontAlgn="base" hangingPunct="0">
              <a:spcBef>
                <a:spcPct val="0"/>
              </a:spcBef>
              <a:spcAft>
                <a:spcPct val="0"/>
              </a:spcAft>
              <a:defRPr sz="3200">
                <a:solidFill>
                  <a:schemeClr val="tx1"/>
                </a:solidFill>
                <a:latin typeface="Book Antiqua" pitchFamily="18" charset="0"/>
              </a:defRPr>
            </a:lvl8pPr>
            <a:lvl9pPr marL="3886200" indent="-228600" algn="ctr" eaLnBrk="0" fontAlgn="base" hangingPunct="0">
              <a:spcBef>
                <a:spcPct val="0"/>
              </a:spcBef>
              <a:spcAft>
                <a:spcPct val="0"/>
              </a:spcAft>
              <a:defRPr sz="3200">
                <a:solidFill>
                  <a:schemeClr val="tx1"/>
                </a:solidFill>
                <a:latin typeface="Book Antiqua" pitchFamily="18" charset="0"/>
              </a:defRPr>
            </a:lvl9pPr>
          </a:lstStyle>
          <a:p>
            <a:pPr algn="l"/>
            <a:r>
              <a:rPr lang="en-US" sz="2800" b="1">
                <a:solidFill>
                  <a:srgbClr val="FFFF00"/>
                </a:solidFill>
              </a:rPr>
              <a:t>...... I'd put my money on the sun and solar energy.</a:t>
            </a:r>
            <a:r>
              <a:rPr lang="en-US" sz="2000">
                <a:solidFill>
                  <a:srgbClr val="FFFF00"/>
                </a:solidFill>
              </a:rPr>
              <a:t> </a:t>
            </a:r>
          </a:p>
          <a:p>
            <a:pPr algn="l"/>
            <a:r>
              <a:rPr lang="en-US" sz="2000">
                <a:solidFill>
                  <a:srgbClr val="FFFF00"/>
                </a:solidFill>
              </a:rPr>
              <a:t>What a source of power!  I hope we don't have to wait until oil and coal run out</a:t>
            </a:r>
          </a:p>
          <a:p>
            <a:pPr algn="l"/>
            <a:r>
              <a:rPr lang="en-US" sz="2000">
                <a:solidFill>
                  <a:srgbClr val="FFFF00"/>
                </a:solidFill>
              </a:rPr>
              <a:t>before we tackle that</a:t>
            </a:r>
            <a:r>
              <a:rPr lang="en-US" sz="1800">
                <a:solidFill>
                  <a:srgbClr val="FFFF00"/>
                </a:solidFill>
              </a:rPr>
              <a:t>.					Thomas Edison  (1931)</a:t>
            </a:r>
          </a:p>
        </p:txBody>
      </p:sp>
    </p:spTree>
    <p:extLst>
      <p:ext uri="{BB962C8B-B14F-4D97-AF65-F5344CB8AC3E}">
        <p14:creationId xmlns:p14="http://schemas.microsoft.com/office/powerpoint/2010/main" val="112042910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29</a:t>
            </a:fld>
            <a:endParaRPr lang="en-US"/>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8125" t="12750" r="8125" b="8999"/>
          <a:stretch/>
        </p:blipFill>
        <p:spPr bwMode="auto">
          <a:xfrm>
            <a:off x="0" y="0"/>
            <a:ext cx="93726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5487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7"/>
          <p:cNvSpPr>
            <a:spLocks noGrp="1"/>
          </p:cNvSpPr>
          <p:nvPr>
            <p:ph type="title"/>
          </p:nvPr>
        </p:nvSpPr>
        <p:spPr/>
        <p:txBody>
          <a:bodyPr/>
          <a:lstStyle/>
          <a:p>
            <a:r>
              <a:rPr lang="en-US" smtClean="0"/>
              <a:t>Gasoline &amp; Electricity Prices</a:t>
            </a:r>
          </a:p>
        </p:txBody>
      </p:sp>
      <p:sp>
        <p:nvSpPr>
          <p:cNvPr id="3" name="Slide Number Placeholder 2"/>
          <p:cNvSpPr>
            <a:spLocks noGrp="1"/>
          </p:cNvSpPr>
          <p:nvPr>
            <p:ph type="sldNum" sz="quarter" idx="12"/>
          </p:nvPr>
        </p:nvSpPr>
        <p:spPr/>
        <p:txBody>
          <a:bodyPr/>
          <a:lstStyle/>
          <a:p>
            <a:pPr>
              <a:defRPr/>
            </a:pPr>
            <a:fld id="{BD3FD72E-D154-4FEE-8ACC-8329FDBCF693}" type="slidenum">
              <a:rPr lang="en-US"/>
              <a:pPr>
                <a:defRPr/>
              </a:pPr>
              <a:t>3</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4091840869"/>
              </p:ext>
            </p:extLst>
          </p:nvPr>
        </p:nvGraphicFramePr>
        <p:xfrm>
          <a:off x="228600" y="1484312"/>
          <a:ext cx="8611247" cy="4953000"/>
        </p:xfrm>
        <a:graphic>
          <a:graphicData uri="http://schemas.openxmlformats.org/drawingml/2006/table">
            <a:tbl>
              <a:tblPr firstRow="1" bandRow="1">
                <a:tableStyleId>{5C22544A-7EE6-4342-B048-85BDC9FD1C3A}</a:tableStyleId>
              </a:tblPr>
              <a:tblGrid>
                <a:gridCol w="2009290"/>
                <a:gridCol w="1320391"/>
                <a:gridCol w="1377800"/>
                <a:gridCol w="1617119"/>
                <a:gridCol w="1447800"/>
                <a:gridCol w="838847"/>
              </a:tblGrid>
              <a:tr h="877403">
                <a:tc>
                  <a:txBody>
                    <a:bodyPr/>
                    <a:lstStyle/>
                    <a:p>
                      <a:endParaRPr lang="en-US" sz="1900" dirty="0"/>
                    </a:p>
                  </a:txBody>
                  <a:tcPr marL="94078" marR="94078" marT="47039" marB="47039"/>
                </a:tc>
                <a:tc>
                  <a:txBody>
                    <a:bodyPr/>
                    <a:lstStyle/>
                    <a:p>
                      <a:pPr algn="ctr"/>
                      <a:r>
                        <a:rPr lang="en-US" sz="2500" dirty="0" smtClean="0"/>
                        <a:t>80s and 90s</a:t>
                      </a:r>
                      <a:endParaRPr lang="en-US" sz="2500" dirty="0"/>
                    </a:p>
                  </a:txBody>
                  <a:tcPr marL="94078" marR="94078" marT="47039" marB="47039"/>
                </a:tc>
                <a:tc>
                  <a:txBody>
                    <a:bodyPr/>
                    <a:lstStyle/>
                    <a:p>
                      <a:pPr algn="ctr"/>
                      <a:r>
                        <a:rPr lang="en-US" sz="2500" dirty="0" smtClean="0"/>
                        <a:t>2010</a:t>
                      </a:r>
                      <a:endParaRPr lang="en-US" sz="2500" dirty="0"/>
                    </a:p>
                  </a:txBody>
                  <a:tcPr marL="94078" marR="94078" marT="47039" marB="470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500" dirty="0" smtClean="0"/>
                        <a:t>2012</a:t>
                      </a:r>
                    </a:p>
                    <a:p>
                      <a:pPr marL="0" marR="0" indent="0" algn="ctr" defTabSz="914400" rtl="0" eaLnBrk="1" fontAlgn="auto" latinLnBrk="0" hangingPunct="1">
                        <a:lnSpc>
                          <a:spcPct val="100000"/>
                        </a:lnSpc>
                        <a:spcBef>
                          <a:spcPts val="0"/>
                        </a:spcBef>
                        <a:spcAft>
                          <a:spcPts val="0"/>
                        </a:spcAft>
                        <a:buClrTx/>
                        <a:buSzTx/>
                        <a:buFontTx/>
                        <a:buNone/>
                        <a:tabLst/>
                        <a:defRPr/>
                      </a:pPr>
                      <a:r>
                        <a:rPr lang="en-US" sz="2500" dirty="0" smtClean="0"/>
                        <a:t>(April 9)</a:t>
                      </a:r>
                      <a:endParaRPr lang="en-US" sz="2500" dirty="0"/>
                    </a:p>
                  </a:txBody>
                  <a:tcPr marL="94078" marR="94078" marT="47039" marB="47039"/>
                </a:tc>
                <a:tc>
                  <a:txBody>
                    <a:bodyPr/>
                    <a:lstStyle/>
                    <a:p>
                      <a:pPr algn="ctr"/>
                      <a:r>
                        <a:rPr lang="en-US" sz="2500" dirty="0" smtClean="0"/>
                        <a:t>2013</a:t>
                      </a:r>
                    </a:p>
                    <a:p>
                      <a:pPr algn="ctr"/>
                      <a:endParaRPr lang="en-US" sz="2500" dirty="0"/>
                    </a:p>
                  </a:txBody>
                  <a:tcPr marL="94078" marR="94078" marT="47039" marB="47039"/>
                </a:tc>
                <a:tc>
                  <a:txBody>
                    <a:bodyPr/>
                    <a:lstStyle/>
                    <a:p>
                      <a:pPr algn="ctr"/>
                      <a:r>
                        <a:rPr lang="en-US" sz="2500" dirty="0" smtClean="0"/>
                        <a:t>2025</a:t>
                      </a:r>
                      <a:endParaRPr lang="en-US" sz="2500" dirty="0"/>
                    </a:p>
                  </a:txBody>
                  <a:tcPr marL="94078" marR="94078" marT="47039" marB="47039"/>
                </a:tc>
              </a:tr>
              <a:tr h="1901764">
                <a:tc>
                  <a:txBody>
                    <a:bodyPr/>
                    <a:lstStyle/>
                    <a:p>
                      <a:endParaRPr lang="en-US" sz="1900" dirty="0" smtClean="0"/>
                    </a:p>
                    <a:p>
                      <a:endParaRPr lang="en-US" sz="1900" dirty="0" smtClean="0"/>
                    </a:p>
                    <a:p>
                      <a:endParaRPr lang="en-US" sz="1900" dirty="0" smtClean="0"/>
                    </a:p>
                    <a:p>
                      <a:endParaRPr lang="en-US" sz="1900" dirty="0" smtClean="0"/>
                    </a:p>
                    <a:p>
                      <a:endParaRPr lang="en-US" sz="1900" dirty="0"/>
                    </a:p>
                  </a:txBody>
                  <a:tcPr marL="94078" marR="94078" marT="47039" marB="47039"/>
                </a:tc>
                <a:tc>
                  <a:txBody>
                    <a:bodyPr/>
                    <a:lstStyle/>
                    <a:p>
                      <a:pPr algn="ctr"/>
                      <a:endParaRPr lang="en-US" sz="2400" b="1" dirty="0" smtClean="0"/>
                    </a:p>
                    <a:p>
                      <a:pPr algn="ctr"/>
                      <a:endParaRPr lang="en-US" sz="2400" b="1" dirty="0" smtClean="0"/>
                    </a:p>
                    <a:p>
                      <a:pPr algn="ctr"/>
                      <a:r>
                        <a:rPr lang="en-US" sz="2400" b="1" dirty="0" smtClean="0"/>
                        <a:t>$1/gal</a:t>
                      </a:r>
                      <a:endParaRPr lang="en-US" sz="2400" b="1" dirty="0"/>
                    </a:p>
                  </a:txBody>
                  <a:tcPr marL="94078" marR="94078" marT="47039" marB="47039"/>
                </a:tc>
                <a:tc>
                  <a:txBody>
                    <a:bodyPr/>
                    <a:lstStyle/>
                    <a:p>
                      <a:pPr algn="ctr"/>
                      <a:endParaRPr lang="en-US" sz="2400" b="1" dirty="0" smtClean="0"/>
                    </a:p>
                    <a:p>
                      <a:pPr algn="ctr"/>
                      <a:endParaRPr lang="en-US" sz="2400" b="1" dirty="0" smtClean="0"/>
                    </a:p>
                    <a:p>
                      <a:pPr algn="ctr"/>
                      <a:r>
                        <a:rPr lang="en-US" sz="2400" b="1" dirty="0" smtClean="0"/>
                        <a:t>$2.96/gal</a:t>
                      </a:r>
                      <a:endParaRPr lang="en-US" sz="2400" b="1" dirty="0"/>
                    </a:p>
                  </a:txBody>
                  <a:tcPr marL="94078" marR="94078" marT="47039" marB="470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$3.99/gal</a:t>
                      </a:r>
                    </a:p>
                    <a:p>
                      <a:pPr algn="ctr"/>
                      <a:endParaRPr lang="en-US" sz="2400" b="1" dirty="0"/>
                    </a:p>
                  </a:txBody>
                  <a:tcPr marL="94078" marR="94078" marT="47039" marB="470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t>$3.65/gal</a:t>
                      </a:r>
                    </a:p>
                    <a:p>
                      <a:pPr algn="ctr"/>
                      <a:endParaRPr lang="en-US" sz="2400" b="1" dirty="0"/>
                    </a:p>
                  </a:txBody>
                  <a:tcPr marL="94078" marR="94078" marT="47039" marB="47039"/>
                </a:tc>
                <a:tc>
                  <a:txBody>
                    <a:bodyPr/>
                    <a:lstStyle/>
                    <a:p>
                      <a:pPr algn="ctr"/>
                      <a:endParaRPr lang="en-US" sz="2400" b="1" dirty="0" smtClean="0"/>
                    </a:p>
                    <a:p>
                      <a:pPr algn="ctr"/>
                      <a:endParaRPr lang="en-US" sz="2400" b="1" dirty="0" smtClean="0"/>
                    </a:p>
                    <a:p>
                      <a:pPr algn="ctr"/>
                      <a:r>
                        <a:rPr lang="en-US" sz="2400" b="1" dirty="0" smtClean="0"/>
                        <a:t>??</a:t>
                      </a:r>
                      <a:endParaRPr lang="en-US" sz="2400" b="1" dirty="0"/>
                    </a:p>
                  </a:txBody>
                  <a:tcPr marL="94078" marR="94078" marT="47039" marB="47039"/>
                </a:tc>
              </a:tr>
              <a:tr h="2173833">
                <a:tc>
                  <a:txBody>
                    <a:bodyPr/>
                    <a:lstStyle/>
                    <a:p>
                      <a:endParaRPr lang="en-US" sz="1900" dirty="0" smtClean="0"/>
                    </a:p>
                    <a:p>
                      <a:endParaRPr lang="en-US" sz="1900" dirty="0" smtClean="0"/>
                    </a:p>
                    <a:p>
                      <a:endParaRPr lang="en-US" sz="1900" dirty="0" smtClean="0"/>
                    </a:p>
                    <a:p>
                      <a:endParaRPr lang="en-US" sz="1900" dirty="0" smtClean="0"/>
                    </a:p>
                    <a:p>
                      <a:endParaRPr lang="en-US" sz="1900" dirty="0" smtClean="0"/>
                    </a:p>
                    <a:p>
                      <a:endParaRPr lang="en-US" sz="1900" dirty="0" smtClean="0"/>
                    </a:p>
                    <a:p>
                      <a:endParaRPr lang="en-US" sz="1900" dirty="0" smtClean="0"/>
                    </a:p>
                  </a:txBody>
                  <a:tcPr marL="94078" marR="94078" marT="47039" marB="47039"/>
                </a:tc>
                <a:tc>
                  <a:txBody>
                    <a:bodyPr/>
                    <a:lstStyle/>
                    <a:p>
                      <a:pPr algn="ctr"/>
                      <a:endParaRPr lang="en-US" sz="2400" b="1" dirty="0" smtClean="0">
                        <a:latin typeface="+mn-lt"/>
                      </a:endParaRPr>
                    </a:p>
                    <a:p>
                      <a:pPr algn="ctr"/>
                      <a:endParaRPr lang="en-US" sz="2400" b="1" dirty="0" smtClean="0">
                        <a:latin typeface="+mn-lt"/>
                      </a:endParaRPr>
                    </a:p>
                    <a:p>
                      <a:pPr algn="ctr"/>
                      <a:r>
                        <a:rPr lang="en-US" sz="2400" b="1" dirty="0" smtClean="0">
                          <a:latin typeface="+mn-lt"/>
                        </a:rPr>
                        <a:t>8</a:t>
                      </a:r>
                      <a:r>
                        <a:rPr kumimoji="0" lang="en-US" sz="2400" b="1" i="0" u="none" strike="noStrike" cap="none" normalizeH="0" baseline="0" dirty="0" smtClean="0">
                          <a:ln>
                            <a:noFill/>
                          </a:ln>
                          <a:solidFill>
                            <a:srgbClr val="000000"/>
                          </a:solidFill>
                          <a:effectLst/>
                          <a:latin typeface="+mn-lt"/>
                          <a:ea typeface="ＭＳ Ｐゴシック"/>
                          <a:cs typeface="ＭＳ Ｐゴシック"/>
                        </a:rPr>
                        <a:t>¢/kWh</a:t>
                      </a:r>
                      <a:endParaRPr lang="en-US" sz="2400" b="1" dirty="0">
                        <a:latin typeface="+mn-lt"/>
                      </a:endParaRPr>
                    </a:p>
                  </a:txBody>
                  <a:tcPr marL="94078" marR="94078" marT="47039" marB="470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n-lt"/>
                        </a:rPr>
                        <a:t>12</a:t>
                      </a:r>
                      <a:r>
                        <a:rPr kumimoji="0" lang="en-US" sz="2400" b="1" i="0" u="none" strike="noStrike" cap="none" normalizeH="0" baseline="0" dirty="0" smtClean="0">
                          <a:ln>
                            <a:noFill/>
                          </a:ln>
                          <a:solidFill>
                            <a:srgbClr val="000000"/>
                          </a:solidFill>
                          <a:effectLst/>
                          <a:latin typeface="+mn-lt"/>
                          <a:ea typeface="ＭＳ Ｐゴシック"/>
                          <a:cs typeface="ＭＳ Ｐゴシック"/>
                        </a:rPr>
                        <a:t>¢/kWh</a:t>
                      </a:r>
                      <a:endParaRPr lang="en-US" sz="2400" b="1" dirty="0" smtClean="0">
                        <a:latin typeface="+mn-lt"/>
                      </a:endParaRPr>
                    </a:p>
                    <a:p>
                      <a:pPr algn="ctr"/>
                      <a:endParaRPr lang="en-US" sz="2400" b="1" dirty="0"/>
                    </a:p>
                  </a:txBody>
                  <a:tcPr marL="94078" marR="94078" marT="47039" marB="470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n-lt"/>
                        </a:rPr>
                        <a:t>11.7</a:t>
                      </a:r>
                      <a:r>
                        <a:rPr kumimoji="0" lang="en-US" sz="2400" b="1" i="0" u="none" strike="noStrike" cap="none" normalizeH="0" baseline="0" dirty="0" smtClean="0">
                          <a:ln>
                            <a:noFill/>
                          </a:ln>
                          <a:solidFill>
                            <a:srgbClr val="000000"/>
                          </a:solidFill>
                          <a:effectLst/>
                          <a:latin typeface="+mn-lt"/>
                          <a:ea typeface="ＭＳ Ｐゴシック"/>
                          <a:cs typeface="ＭＳ Ｐゴシック"/>
                        </a:rPr>
                        <a:t>¢/kWh</a:t>
                      </a:r>
                      <a:endParaRPr lang="en-US" sz="2400" b="1" dirty="0" smtClean="0">
                        <a:latin typeface="+mn-lt"/>
                      </a:endParaRPr>
                    </a:p>
                    <a:p>
                      <a:pPr algn="ctr"/>
                      <a:endParaRPr lang="en-US" sz="2400" b="1" dirty="0"/>
                    </a:p>
                  </a:txBody>
                  <a:tcPr marL="94078" marR="94078" marT="47039" marB="470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latin typeface="+mn-lt"/>
                        </a:rPr>
                        <a:t>12</a:t>
                      </a:r>
                      <a:r>
                        <a:rPr kumimoji="0" lang="en-US" sz="2400" b="1" i="0" u="none" strike="noStrike" cap="none" normalizeH="0" baseline="0" dirty="0" smtClean="0">
                          <a:ln>
                            <a:noFill/>
                          </a:ln>
                          <a:solidFill>
                            <a:srgbClr val="000000"/>
                          </a:solidFill>
                          <a:effectLst/>
                          <a:latin typeface="+mn-lt"/>
                          <a:ea typeface="ＭＳ Ｐゴシック"/>
                          <a:cs typeface="ＭＳ Ｐゴシック"/>
                        </a:rPr>
                        <a:t>¢/kWh</a:t>
                      </a:r>
                      <a:endParaRPr lang="en-US" sz="2400" b="1" dirty="0" smtClean="0">
                        <a:latin typeface="+mn-lt"/>
                      </a:endParaRPr>
                    </a:p>
                  </a:txBody>
                  <a:tcPr marL="94078" marR="94078" marT="47039" marB="47039"/>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latin typeface="+mn-lt"/>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cap="none" normalizeH="0" baseline="0" dirty="0" smtClean="0">
                          <a:ln>
                            <a:noFill/>
                          </a:ln>
                          <a:solidFill>
                            <a:schemeClr val="dk1"/>
                          </a:solidFill>
                          <a:effectLst/>
                          <a:latin typeface="+mn-lt"/>
                          <a:ea typeface="+mn-ea"/>
                          <a:cs typeface="+mn-cs"/>
                        </a:rPr>
                        <a:t>??</a:t>
                      </a:r>
                      <a:endParaRPr lang="en-US" sz="2400" b="1" dirty="0" smtClean="0">
                        <a:latin typeface="+mn-lt"/>
                      </a:endParaRPr>
                    </a:p>
                    <a:p>
                      <a:pPr algn="ctr"/>
                      <a:endParaRPr lang="en-US" sz="2400" b="1" dirty="0"/>
                    </a:p>
                  </a:txBody>
                  <a:tcPr marL="94078" marR="94078" marT="47039" marB="47039"/>
                </a:tc>
              </a:tr>
            </a:tbl>
          </a:graphicData>
        </a:graphic>
      </p:graphicFrame>
      <p:pic>
        <p:nvPicPr>
          <p:cNvPr id="6" name="Picture 5" descr="Gas-nozzle_87821601.jpg"/>
          <p:cNvPicPr>
            <a:picLocks noChangeAspect="1"/>
          </p:cNvPicPr>
          <p:nvPr/>
        </p:nvPicPr>
        <p:blipFill>
          <a:blip r:embed="rId2"/>
          <a:srcRect/>
          <a:stretch>
            <a:fillRect/>
          </a:stretch>
        </p:blipFill>
        <p:spPr bwMode="auto">
          <a:xfrm>
            <a:off x="332486" y="2514600"/>
            <a:ext cx="1801114" cy="1447800"/>
          </a:xfrm>
          <a:prstGeom prst="rect">
            <a:avLst/>
          </a:prstGeom>
          <a:ln>
            <a:noFill/>
          </a:ln>
          <a:effectLst>
            <a:outerShdw blurRad="190500" algn="tl" rotWithShape="0">
              <a:srgbClr val="000000">
                <a:alpha val="70000"/>
              </a:srgbClr>
            </a:outerShdw>
          </a:effectLst>
        </p:spPr>
      </p:pic>
      <p:pic>
        <p:nvPicPr>
          <p:cNvPr id="7" name="Picture 6" descr="Electrical Outlet 01.png"/>
          <p:cNvPicPr>
            <a:picLocks noChangeAspect="1"/>
          </p:cNvPicPr>
          <p:nvPr/>
        </p:nvPicPr>
        <p:blipFill>
          <a:blip r:embed="rId3"/>
          <a:srcRect/>
          <a:stretch>
            <a:fillRect/>
          </a:stretch>
        </p:blipFill>
        <p:spPr bwMode="auto">
          <a:xfrm>
            <a:off x="432943" y="4038600"/>
            <a:ext cx="1600200" cy="23987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1357904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6705600" cy="609600"/>
          </a:xfrm>
        </p:spPr>
        <p:txBody>
          <a:bodyPr>
            <a:normAutofit fontScale="90000"/>
          </a:bodyPr>
          <a:lstStyle/>
          <a:p>
            <a:r>
              <a:rPr lang="en-US" dirty="0" smtClean="0"/>
              <a:t>“Thinking Outside The Box”</a:t>
            </a:r>
            <a:endParaRPr lang="en-US" dirty="0"/>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819400" y="2641539"/>
            <a:ext cx="3206832" cy="2523333"/>
          </a:xfrm>
        </p:spPr>
      </p:pic>
      <p:sp>
        <p:nvSpPr>
          <p:cNvPr id="4" name="Slide Number Placeholder 3"/>
          <p:cNvSpPr>
            <a:spLocks noGrp="1"/>
          </p:cNvSpPr>
          <p:nvPr>
            <p:ph type="sldNum" sz="quarter" idx="12"/>
          </p:nvPr>
        </p:nvSpPr>
        <p:spPr/>
        <p:txBody>
          <a:bodyPr/>
          <a:lstStyle/>
          <a:p>
            <a:fld id="{A4C78DD2-9424-47A2-AC3F-505F4474809F}" type="slidenum">
              <a:rPr lang="en-US" smtClean="0"/>
              <a:pPr/>
              <a:t>4</a:t>
            </a:fld>
            <a:endParaRPr lang="en-US"/>
          </a:p>
        </p:txBody>
      </p:sp>
      <p:sp>
        <p:nvSpPr>
          <p:cNvPr id="6" name="TextBox 5"/>
          <p:cNvSpPr txBox="1"/>
          <p:nvPr/>
        </p:nvSpPr>
        <p:spPr>
          <a:xfrm>
            <a:off x="1905000" y="1371600"/>
            <a:ext cx="5638800" cy="830997"/>
          </a:xfrm>
          <a:prstGeom prst="rect">
            <a:avLst/>
          </a:prstGeom>
          <a:noFill/>
        </p:spPr>
        <p:txBody>
          <a:bodyPr wrap="square" rtlCol="0">
            <a:spAutoFit/>
          </a:bodyPr>
          <a:lstStyle/>
          <a:p>
            <a:r>
              <a:rPr lang="en-US" sz="2400" b="1" dirty="0" smtClean="0">
                <a:latin typeface="+mn-lt"/>
              </a:rPr>
              <a:t>Instructions:</a:t>
            </a:r>
            <a:r>
              <a:rPr lang="en-US" sz="2400" dirty="0" smtClean="0">
                <a:latin typeface="+mn-lt"/>
              </a:rPr>
              <a:t>  Connect all nine dots with four straight lines without lifting your pencil</a:t>
            </a:r>
            <a:endParaRPr lang="en-US" sz="2400" dirty="0">
              <a:latin typeface="+mn-lt"/>
            </a:endParaRPr>
          </a:p>
        </p:txBody>
      </p:sp>
      <p:cxnSp>
        <p:nvCxnSpPr>
          <p:cNvPr id="8" name="Straight Connector 7"/>
          <p:cNvCxnSpPr/>
          <p:nvPr/>
        </p:nvCxnSpPr>
        <p:spPr bwMode="auto">
          <a:xfrm flipV="1">
            <a:off x="2905125" y="1592997"/>
            <a:ext cx="0" cy="3505200"/>
          </a:xfrm>
          <a:prstGeom prst="line">
            <a:avLst/>
          </a:prstGeom>
          <a:solidFill>
            <a:schemeClr val="accent1"/>
          </a:solidFill>
          <a:ln w="25400" cap="flat" cmpd="sng" algn="ctr">
            <a:solidFill>
              <a:srgbClr val="000000"/>
            </a:solidFill>
            <a:prstDash val="solid"/>
            <a:round/>
            <a:headEnd type="none" w="sm" len="sm"/>
            <a:tailEnd type="none" w="sm" len="sm"/>
          </a:ln>
          <a:effectLst/>
        </p:spPr>
      </p:cxnSp>
      <p:cxnSp>
        <p:nvCxnSpPr>
          <p:cNvPr id="12" name="Straight Connector 11"/>
          <p:cNvCxnSpPr/>
          <p:nvPr/>
        </p:nvCxnSpPr>
        <p:spPr bwMode="auto">
          <a:xfrm>
            <a:off x="2914650" y="1602522"/>
            <a:ext cx="4629150" cy="3486150"/>
          </a:xfrm>
          <a:prstGeom prst="line">
            <a:avLst/>
          </a:prstGeom>
          <a:solidFill>
            <a:schemeClr val="accent1"/>
          </a:solidFill>
          <a:ln w="25400" cap="flat" cmpd="sng" algn="ctr">
            <a:solidFill>
              <a:srgbClr val="000000"/>
            </a:solidFill>
            <a:prstDash val="solid"/>
            <a:round/>
            <a:headEnd type="none" w="sm" len="sm"/>
            <a:tailEnd type="none" w="sm" len="sm"/>
          </a:ln>
          <a:effectLst/>
        </p:spPr>
      </p:cxnSp>
      <p:cxnSp>
        <p:nvCxnSpPr>
          <p:cNvPr id="22" name="Straight Connector 21"/>
          <p:cNvCxnSpPr/>
          <p:nvPr/>
        </p:nvCxnSpPr>
        <p:spPr bwMode="auto">
          <a:xfrm>
            <a:off x="2914650" y="5088672"/>
            <a:ext cx="4629150" cy="0"/>
          </a:xfrm>
          <a:prstGeom prst="line">
            <a:avLst/>
          </a:prstGeom>
          <a:solidFill>
            <a:schemeClr val="accent1"/>
          </a:solidFill>
          <a:ln w="25400" cap="flat" cmpd="sng" algn="ctr">
            <a:solidFill>
              <a:srgbClr val="000000"/>
            </a:solidFill>
            <a:prstDash val="solid"/>
            <a:round/>
            <a:headEnd type="none" w="sm" len="sm"/>
            <a:tailEnd type="none" w="sm" len="sm"/>
          </a:ln>
          <a:effectLst/>
        </p:spPr>
      </p:cxnSp>
      <p:cxnSp>
        <p:nvCxnSpPr>
          <p:cNvPr id="28" name="Straight Connector 27"/>
          <p:cNvCxnSpPr/>
          <p:nvPr/>
        </p:nvCxnSpPr>
        <p:spPr bwMode="auto">
          <a:xfrm flipV="1">
            <a:off x="2905125" y="2726472"/>
            <a:ext cx="3038475" cy="2362200"/>
          </a:xfrm>
          <a:prstGeom prst="line">
            <a:avLst/>
          </a:prstGeom>
          <a:solidFill>
            <a:schemeClr val="accent1"/>
          </a:solidFill>
          <a:ln w="25400" cap="flat" cmpd="sng" algn="ctr">
            <a:solidFill>
              <a:srgbClr val="000000"/>
            </a:solidFill>
            <a:prstDash val="solid"/>
            <a:round/>
            <a:headEnd type="none" w="sm" len="sm"/>
            <a:tailEnd type="none" w="sm" len="sm"/>
          </a:ln>
          <a:effectLst/>
        </p:spPr>
      </p:cxnSp>
      <p:sp>
        <p:nvSpPr>
          <p:cNvPr id="29" name="TextBox 28"/>
          <p:cNvSpPr txBox="1"/>
          <p:nvPr/>
        </p:nvSpPr>
        <p:spPr>
          <a:xfrm>
            <a:off x="1087730" y="5326797"/>
            <a:ext cx="7294270" cy="461665"/>
          </a:xfrm>
          <a:prstGeom prst="rect">
            <a:avLst/>
          </a:prstGeom>
          <a:noFill/>
        </p:spPr>
        <p:txBody>
          <a:bodyPr wrap="square" rtlCol="0">
            <a:spAutoFit/>
          </a:bodyPr>
          <a:lstStyle/>
          <a:p>
            <a:r>
              <a:rPr lang="en-US" sz="2400" dirty="0" smtClean="0">
                <a:latin typeface="+mn-lt"/>
              </a:rPr>
              <a:t>Watch out for the </a:t>
            </a:r>
            <a:r>
              <a:rPr lang="en-US" sz="2400" b="1" u="sng" dirty="0" smtClean="0">
                <a:latin typeface="+mn-lt"/>
              </a:rPr>
              <a:t>perceived</a:t>
            </a:r>
            <a:r>
              <a:rPr lang="en-US" sz="2400" dirty="0" smtClean="0">
                <a:latin typeface="+mn-lt"/>
              </a:rPr>
              <a:t> boundaries of the problem!</a:t>
            </a:r>
            <a:endParaRPr lang="en-US" sz="2400" dirty="0">
              <a:latin typeface="+mn-lt"/>
            </a:endParaRPr>
          </a:p>
        </p:txBody>
      </p:sp>
    </p:spTree>
    <p:extLst>
      <p:ext uri="{BB962C8B-B14F-4D97-AF65-F5344CB8AC3E}">
        <p14:creationId xmlns:p14="http://schemas.microsoft.com/office/powerpoint/2010/main" val="2891885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172200"/>
            <a:ext cx="8915400" cy="381000"/>
          </a:xfrm>
          <a:solidFill>
            <a:schemeClr val="bg1"/>
          </a:solidFill>
        </p:spPr>
        <p:txBody>
          <a:bodyPr/>
          <a:lstStyle/>
          <a:p>
            <a:r>
              <a:rPr lang="en-US" sz="1600" dirty="0" smtClean="0"/>
              <a:t>A </a:t>
            </a:r>
            <a:r>
              <a:rPr lang="en-US" sz="1600" dirty="0"/>
              <a:t>Florida Fable: The Foreign </a:t>
            </a:r>
            <a:r>
              <a:rPr lang="en-US" sz="1600" dirty="0" smtClean="0"/>
              <a:t>Fuel (1:38 minutes)        http</a:t>
            </a:r>
            <a:r>
              <a:rPr lang="en-US" sz="1600" dirty="0"/>
              <a:t>://vimeo.com/26289868</a:t>
            </a:r>
            <a:endParaRPr lang="en-US" dirty="0"/>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5</a:t>
            </a:fld>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38" y="304800"/>
            <a:ext cx="9128125" cy="586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4151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smtClean="0"/>
              <a:t>Energy is Fungible</a:t>
            </a:r>
            <a:endParaRPr lang="en-US" sz="5400" dirty="0"/>
          </a:p>
        </p:txBody>
      </p:sp>
      <p:sp>
        <p:nvSpPr>
          <p:cNvPr id="3" name="Content Placeholder 2"/>
          <p:cNvSpPr>
            <a:spLocks noGrp="1"/>
          </p:cNvSpPr>
          <p:nvPr>
            <p:ph idx="1"/>
          </p:nvPr>
        </p:nvSpPr>
        <p:spPr>
          <a:xfrm>
            <a:off x="609600" y="1600200"/>
            <a:ext cx="7848600" cy="4724400"/>
          </a:xfrm>
        </p:spPr>
        <p:txBody>
          <a:bodyPr>
            <a:normAutofit/>
          </a:bodyPr>
          <a:lstStyle/>
          <a:p>
            <a:r>
              <a:rPr lang="en-US" sz="4000" dirty="0" smtClean="0"/>
              <a:t>Why can’t we drive our cars with locally made electricity, and if we do, how much oil can we displace?</a:t>
            </a:r>
          </a:p>
          <a:p>
            <a:r>
              <a:rPr lang="en-US" sz="4000" b="1" dirty="0" smtClean="0">
                <a:solidFill>
                  <a:srgbClr val="00B050"/>
                </a:solidFill>
              </a:rPr>
              <a:t>Will Photovoltaic Electricity be Cheaper than Gasoline?</a:t>
            </a:r>
          </a:p>
          <a:p>
            <a:endParaRPr lang="en-US" sz="2800" dirty="0"/>
          </a:p>
        </p:txBody>
      </p:sp>
      <p:sp>
        <p:nvSpPr>
          <p:cNvPr id="4" name="Slide Number Placeholder 3"/>
          <p:cNvSpPr>
            <a:spLocks noGrp="1"/>
          </p:cNvSpPr>
          <p:nvPr>
            <p:ph type="sldNum" sz="quarter" idx="12"/>
          </p:nvPr>
        </p:nvSpPr>
        <p:spPr/>
        <p:txBody>
          <a:bodyPr/>
          <a:lstStyle/>
          <a:p>
            <a:fld id="{A4C78DD2-9424-47A2-AC3F-505F4474809F}" type="slidenum">
              <a:rPr lang="en-US" smtClean="0"/>
              <a:pPr/>
              <a:t>6</a:t>
            </a:fld>
            <a:endParaRPr lang="en-US"/>
          </a:p>
        </p:txBody>
      </p:sp>
    </p:spTree>
    <p:extLst>
      <p:ext uri="{BB962C8B-B14F-4D97-AF65-F5344CB8AC3E}">
        <p14:creationId xmlns:p14="http://schemas.microsoft.com/office/powerpoint/2010/main" val="2861627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0" y="6172200"/>
            <a:ext cx="8839200" cy="369332"/>
          </a:xfrm>
          <a:prstGeom prst="rect">
            <a:avLst/>
          </a:prstGeom>
          <a:solidFill>
            <a:schemeClr val="bg1"/>
          </a:solidFill>
        </p:spPr>
        <p:txBody>
          <a:bodyPr wrap="square" rtlCol="0">
            <a:spAutoFit/>
          </a:bodyPr>
          <a:lstStyle/>
          <a:p>
            <a:pPr algn="ctr"/>
            <a:r>
              <a:rPr lang="en-US" dirty="0" smtClean="0"/>
              <a:t>            </a:t>
            </a:r>
            <a:r>
              <a:rPr lang="en-US" sz="1400" dirty="0" smtClean="0"/>
              <a:t>Image taken from </a:t>
            </a:r>
            <a:r>
              <a:rPr lang="en-US" sz="1400" dirty="0" smtClean="0">
                <a:hlinkClick r:id="rId3"/>
              </a:rPr>
              <a:t>http</a:t>
            </a:r>
            <a:r>
              <a:rPr lang="en-US" sz="1400" dirty="0">
                <a:hlinkClick r:id="rId3"/>
              </a:rPr>
              <a:t>://visualization.geblogs.com/visualization/evs</a:t>
            </a:r>
            <a:r>
              <a:rPr lang="en-US" sz="1400" dirty="0" smtClean="0">
                <a:hlinkClick r:id="rId3"/>
              </a:rPr>
              <a:t>/</a:t>
            </a:r>
            <a:r>
              <a:rPr lang="en-US" sz="1400" dirty="0" smtClean="0"/>
              <a:t>                  </a:t>
            </a:r>
            <a:endParaRPr lang="en-US" dirty="0"/>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7</a:t>
            </a:fld>
            <a:endParaRPr lang="en-US"/>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 y="321734"/>
            <a:ext cx="9138250" cy="5926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404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0" y="6172200"/>
            <a:ext cx="8839200" cy="369332"/>
          </a:xfrm>
          <a:prstGeom prst="rect">
            <a:avLst/>
          </a:prstGeom>
          <a:solidFill>
            <a:schemeClr val="bg1"/>
          </a:solidFill>
        </p:spPr>
        <p:txBody>
          <a:bodyPr wrap="square" rtlCol="0">
            <a:spAutoFit/>
          </a:bodyPr>
          <a:lstStyle/>
          <a:p>
            <a:pPr algn="ctr"/>
            <a:r>
              <a:rPr lang="en-US" dirty="0" smtClean="0"/>
              <a:t>            </a:t>
            </a:r>
            <a:r>
              <a:rPr lang="en-US" sz="1400" dirty="0" smtClean="0"/>
              <a:t>Image taken from </a:t>
            </a:r>
            <a:r>
              <a:rPr lang="en-US" sz="1400" dirty="0" smtClean="0">
                <a:hlinkClick r:id="rId3"/>
              </a:rPr>
              <a:t>http</a:t>
            </a:r>
            <a:r>
              <a:rPr lang="en-US" sz="1400" dirty="0">
                <a:hlinkClick r:id="rId3"/>
              </a:rPr>
              <a:t>://visualization.geblogs.com/visualization/evs</a:t>
            </a:r>
            <a:r>
              <a:rPr lang="en-US" sz="1400" dirty="0" smtClean="0">
                <a:hlinkClick r:id="rId3"/>
              </a:rPr>
              <a:t>/</a:t>
            </a:r>
            <a:r>
              <a:rPr lang="en-US" sz="1400" dirty="0" smtClean="0"/>
              <a:t>                  </a:t>
            </a:r>
            <a:endParaRPr lang="en-US" dirty="0"/>
          </a:p>
        </p:txBody>
      </p:sp>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8</a:t>
            </a:fld>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81000"/>
            <a:ext cx="9144000" cy="59113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itle 1"/>
          <p:cNvSpPr txBox="1">
            <a:spLocks/>
          </p:cNvSpPr>
          <p:nvPr/>
        </p:nvSpPr>
        <p:spPr bwMode="auto">
          <a:xfrm>
            <a:off x="-152400" y="381000"/>
            <a:ext cx="54102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fontScale="67500" lnSpcReduction="20000"/>
          </a:bodyPr>
          <a:lstStyle>
            <a:lvl1pPr algn="ctr" rtl="0" fontAlgn="base">
              <a:spcBef>
                <a:spcPct val="0"/>
              </a:spcBef>
              <a:spcAft>
                <a:spcPct val="0"/>
              </a:spcAft>
              <a:defRPr sz="4400" b="1" kern="1200">
                <a:solidFill>
                  <a:srgbClr val="000066"/>
                </a:solidFill>
                <a:latin typeface="+mj-lt"/>
                <a:ea typeface="+mj-ea"/>
                <a:cs typeface="+mj-cs"/>
              </a:defRPr>
            </a:lvl1pPr>
            <a:lvl2pPr algn="ctr" rtl="0" fontAlgn="base">
              <a:spcBef>
                <a:spcPct val="0"/>
              </a:spcBef>
              <a:spcAft>
                <a:spcPct val="0"/>
              </a:spcAft>
              <a:defRPr sz="4400" b="1">
                <a:solidFill>
                  <a:srgbClr val="000066"/>
                </a:solidFill>
                <a:latin typeface="Calibri" pitchFamily="34" charset="0"/>
              </a:defRPr>
            </a:lvl2pPr>
            <a:lvl3pPr algn="ctr" rtl="0" fontAlgn="base">
              <a:spcBef>
                <a:spcPct val="0"/>
              </a:spcBef>
              <a:spcAft>
                <a:spcPct val="0"/>
              </a:spcAft>
              <a:defRPr sz="4400" b="1">
                <a:solidFill>
                  <a:srgbClr val="000066"/>
                </a:solidFill>
                <a:latin typeface="Calibri" pitchFamily="34" charset="0"/>
              </a:defRPr>
            </a:lvl3pPr>
            <a:lvl4pPr algn="ctr" rtl="0" fontAlgn="base">
              <a:spcBef>
                <a:spcPct val="0"/>
              </a:spcBef>
              <a:spcAft>
                <a:spcPct val="0"/>
              </a:spcAft>
              <a:defRPr sz="4400" b="1">
                <a:solidFill>
                  <a:srgbClr val="000066"/>
                </a:solidFill>
                <a:latin typeface="Calibri" pitchFamily="34" charset="0"/>
              </a:defRPr>
            </a:lvl4pPr>
            <a:lvl5pPr algn="ctr" rtl="0" fontAlgn="base">
              <a:spcBef>
                <a:spcPct val="0"/>
              </a:spcBef>
              <a:spcAft>
                <a:spcPct val="0"/>
              </a:spcAft>
              <a:defRPr sz="4400" b="1">
                <a:solidFill>
                  <a:srgbClr val="000066"/>
                </a:solidFill>
                <a:latin typeface="Calibri" pitchFamily="34" charset="0"/>
              </a:defRPr>
            </a:lvl5pPr>
            <a:lvl6pPr marL="457200" algn="ctr" rtl="0" fontAlgn="base">
              <a:spcBef>
                <a:spcPct val="0"/>
              </a:spcBef>
              <a:spcAft>
                <a:spcPct val="0"/>
              </a:spcAft>
              <a:defRPr sz="4400" b="1">
                <a:solidFill>
                  <a:srgbClr val="000066"/>
                </a:solidFill>
                <a:latin typeface="Calibri" pitchFamily="34" charset="0"/>
              </a:defRPr>
            </a:lvl6pPr>
            <a:lvl7pPr marL="914400" algn="ctr" rtl="0" fontAlgn="base">
              <a:spcBef>
                <a:spcPct val="0"/>
              </a:spcBef>
              <a:spcAft>
                <a:spcPct val="0"/>
              </a:spcAft>
              <a:defRPr sz="4400" b="1">
                <a:solidFill>
                  <a:srgbClr val="000066"/>
                </a:solidFill>
                <a:latin typeface="Calibri" pitchFamily="34" charset="0"/>
              </a:defRPr>
            </a:lvl7pPr>
            <a:lvl8pPr marL="1371600" algn="ctr" rtl="0" fontAlgn="base">
              <a:spcBef>
                <a:spcPct val="0"/>
              </a:spcBef>
              <a:spcAft>
                <a:spcPct val="0"/>
              </a:spcAft>
              <a:defRPr sz="4400" b="1">
                <a:solidFill>
                  <a:srgbClr val="000066"/>
                </a:solidFill>
                <a:latin typeface="Calibri" pitchFamily="34" charset="0"/>
              </a:defRPr>
            </a:lvl8pPr>
            <a:lvl9pPr marL="1828800" algn="ctr" rtl="0" fontAlgn="base">
              <a:spcBef>
                <a:spcPct val="0"/>
              </a:spcBef>
              <a:spcAft>
                <a:spcPct val="0"/>
              </a:spcAft>
              <a:defRPr sz="4400" b="1">
                <a:solidFill>
                  <a:srgbClr val="000066"/>
                </a:solidFill>
                <a:latin typeface="Calibri" pitchFamily="34" charset="0"/>
              </a:defRPr>
            </a:lvl9pPr>
          </a:lstStyle>
          <a:p>
            <a:pPr>
              <a:lnSpc>
                <a:spcPct val="80000"/>
              </a:lnSpc>
            </a:pPr>
            <a:r>
              <a:rPr lang="en-US" smtClean="0"/>
              <a:t>“Game Changers”</a:t>
            </a:r>
            <a:br>
              <a:rPr lang="en-US" smtClean="0"/>
            </a:br>
            <a:r>
              <a:rPr lang="en-US" smtClean="0"/>
              <a:t>The New Electric Cars</a:t>
            </a:r>
            <a:endParaRPr lang="en-US" dirty="0"/>
          </a:p>
        </p:txBody>
      </p:sp>
    </p:spTree>
    <p:extLst>
      <p:ext uri="{BB962C8B-B14F-4D97-AF65-F5344CB8AC3E}">
        <p14:creationId xmlns:p14="http://schemas.microsoft.com/office/powerpoint/2010/main" val="2409674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09F3C180-B8FC-49E1-A0E0-120DAC95BC71}" type="slidenum">
              <a:rPr lang="en-US" smtClean="0"/>
              <a:pPr>
                <a:defRPr/>
              </a:pPr>
              <a:t>9</a:t>
            </a:fld>
            <a:endParaRPr lang="en-US"/>
          </a:p>
        </p:txBody>
      </p:sp>
      <p:pic>
        <p:nvPicPr>
          <p:cNvPr id="614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291" t="13000" r="18125" b="8834"/>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66991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0_FSEC_Template_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BF74A54D9D6764FB2A3052C414ABE2F" ma:contentTypeVersion="1" ma:contentTypeDescription="Create a new document." ma:contentTypeScope="" ma:versionID="5607289cb71b40debd49d7f5ba63c9a4">
  <xsd:schema xmlns:xsd="http://www.w3.org/2001/XMLSchema" xmlns:xs="http://www.w3.org/2001/XMLSchema" xmlns:p="http://schemas.microsoft.com/office/2006/metadata/properties" xmlns:ns1="http://schemas.microsoft.com/sharepoint/v3" targetNamespace="http://schemas.microsoft.com/office/2006/metadata/properties" ma:root="true" ma:fieldsID="7eb741f30fcdd1d6053161891e090454"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91A764D9-584B-47E4-A72D-6BDB1B97D524}"/>
</file>

<file path=customXml/itemProps2.xml><?xml version="1.0" encoding="utf-8"?>
<ds:datastoreItem xmlns:ds="http://schemas.openxmlformats.org/officeDocument/2006/customXml" ds:itemID="{795A36C6-43A6-41F2-AC12-BC18EB583512}"/>
</file>

<file path=customXml/itemProps3.xml><?xml version="1.0" encoding="utf-8"?>
<ds:datastoreItem xmlns:ds="http://schemas.openxmlformats.org/officeDocument/2006/customXml" ds:itemID="{E97D0B52-01F8-457A-843B-EC7B7F5B7922}"/>
</file>

<file path=docProps/app.xml><?xml version="1.0" encoding="utf-8"?>
<Properties xmlns="http://schemas.openxmlformats.org/officeDocument/2006/extended-properties" xmlns:vt="http://schemas.openxmlformats.org/officeDocument/2006/docPropsVTypes">
  <Template>2010_FSEC_Template_W</Template>
  <TotalTime>90474</TotalTime>
  <Words>1958</Words>
  <Application>Microsoft Office PowerPoint</Application>
  <PresentationFormat>On-screen Show (4:3)</PresentationFormat>
  <Paragraphs>276</Paragraphs>
  <Slides>29</Slides>
  <Notes>18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2010_FSEC_Template_W</vt:lpstr>
      <vt:lpstr>Solar Energy in Florida for less than $1 a gallon</vt:lpstr>
      <vt:lpstr>Where Do We Stand?</vt:lpstr>
      <vt:lpstr>Gasoline &amp; Electricity Prices</vt:lpstr>
      <vt:lpstr>“Thinking Outside The Box”</vt:lpstr>
      <vt:lpstr>A Florida Fable: The Foreign Fuel (1:38 minutes)        http://vimeo.com/26289868</vt:lpstr>
      <vt:lpstr>Energy is Fungible</vt:lpstr>
      <vt:lpstr>PowerPoint Presentation</vt:lpstr>
      <vt:lpstr>PowerPoint Presentation</vt:lpstr>
      <vt:lpstr>PowerPoint Presentation</vt:lpstr>
      <vt:lpstr>2013 HEV, PHEV, and EV Sales are Up</vt:lpstr>
      <vt:lpstr>PowerPoint Presentation</vt:lpstr>
      <vt:lpstr>Residential Electricity is Equivalent to  $0.98 Per Gallon Gasoline</vt:lpstr>
      <vt:lpstr>PowerPoint Presentation</vt:lpstr>
      <vt:lpstr>Switching FL’s Small Cars to PEVs</vt:lpstr>
      <vt:lpstr>Switching All of FL’s Small Cars to PEVs</vt:lpstr>
      <vt:lpstr>PV Grid Parity?</vt:lpstr>
      <vt:lpstr>PowerPoint Presentation</vt:lpstr>
      <vt:lpstr>PowerPoint Presentation</vt:lpstr>
      <vt:lpstr>PowerPoint Presentation</vt:lpstr>
      <vt:lpstr>Gas Combined Cycle Today</vt:lpstr>
      <vt:lpstr>Utility Solar Cheaper than GCC in 2015</vt:lpstr>
      <vt:lpstr>Solar Less Than 5¢/kWh in Austin, Texas! (Cheaper Than Natural Gas, Coal, &amp; Nuclear)</vt:lpstr>
      <vt:lpstr>PowerPoint Presentation</vt:lpstr>
      <vt:lpstr>All Electricity Cheaper Than Gasoline</vt:lpstr>
      <vt:lpstr>PowerPoint Presentation</vt:lpstr>
      <vt:lpstr>PowerPoint Presentation</vt:lpstr>
      <vt:lpstr>PV $1.08 a Gallon Today, Less than a $1 Tomorrow</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Investing Today in Renewable Energy and Green Jobs Will Cost Us Less Than Doing Nothing!</dc:title>
  <dc:creator>Sherri Shields</dc:creator>
  <cp:lastModifiedBy>James Fenton</cp:lastModifiedBy>
  <cp:revision>647</cp:revision>
  <cp:lastPrinted>2014-04-24T14:56:34Z</cp:lastPrinted>
  <dcterms:created xsi:type="dcterms:W3CDTF">2010-12-07T16:31:21Z</dcterms:created>
  <dcterms:modified xsi:type="dcterms:W3CDTF">2014-05-10T19:09:33Z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0x010100CBF74A54D9D6764FB2A3052C414ABE2F</vt:lpwstr>
  </property>
</Properties>
</file>