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4.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8"/>
  </p:notesMasterIdLst>
  <p:sldIdLst>
    <p:sldId id="319" r:id="rId2"/>
    <p:sldId id="346" r:id="rId3"/>
    <p:sldId id="311" r:id="rId4"/>
    <p:sldId id="285" r:id="rId5"/>
    <p:sldId id="340" r:id="rId6"/>
    <p:sldId id="339" r:id="rId7"/>
    <p:sldId id="286" r:id="rId8"/>
    <p:sldId id="348" r:id="rId9"/>
    <p:sldId id="349" r:id="rId10"/>
    <p:sldId id="350" r:id="rId11"/>
    <p:sldId id="351" r:id="rId12"/>
    <p:sldId id="352" r:id="rId13"/>
    <p:sldId id="353" r:id="rId14"/>
    <p:sldId id="354" r:id="rId15"/>
    <p:sldId id="342" r:id="rId16"/>
    <p:sldId id="344" r:id="rId17"/>
    <p:sldId id="327" r:id="rId18"/>
    <p:sldId id="345" r:id="rId19"/>
    <p:sldId id="337" r:id="rId20"/>
    <p:sldId id="328" r:id="rId21"/>
    <p:sldId id="329" r:id="rId22"/>
    <p:sldId id="330" r:id="rId23"/>
    <p:sldId id="334" r:id="rId24"/>
    <p:sldId id="335" r:id="rId25"/>
    <p:sldId id="347" r:id="rId26"/>
    <p:sldId id="298"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93" autoAdjust="0"/>
  </p:normalViewPr>
  <p:slideViewPr>
    <p:cSldViewPr>
      <p:cViewPr>
        <p:scale>
          <a:sx n="51" d="100"/>
          <a:sy n="51" d="100"/>
        </p:scale>
        <p:origin x="-3270" y="-9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9129D5-A26A-42C9-83D2-4D2E58A0C732}" type="datetimeFigureOut">
              <a:rPr lang="en-US" smtClean="0"/>
              <a:pPr/>
              <a:t>6/3/2014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349B1BE-9665-441F-8D4E-FA6B855EF080}" type="slidenum">
              <a:rPr lang="en-US" smtClean="0"/>
              <a:pPr/>
              <a:t>‹#›</a:t>
            </a:fld>
            <a:endParaRPr lang="en-US" dirty="0"/>
          </a:p>
        </p:txBody>
      </p:sp>
    </p:spTree>
    <p:extLst>
      <p:ext uri="{BB962C8B-B14F-4D97-AF65-F5344CB8AC3E}">
        <p14:creationId xmlns:p14="http://schemas.microsoft.com/office/powerpoint/2010/main" val="712243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49B1BE-9665-441F-8D4E-FA6B855EF08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 they are in the field</a:t>
            </a:r>
            <a:r>
              <a:rPr lang="en-US" baseline="0" dirty="0" smtClean="0"/>
              <a:t> getting their hands-on, on the job training. They are standing in front of their first completed installation.</a:t>
            </a:r>
          </a:p>
          <a:p>
            <a:endParaRPr lang="en-US" dirty="0"/>
          </a:p>
        </p:txBody>
      </p:sp>
      <p:sp>
        <p:nvSpPr>
          <p:cNvPr id="4" name="Slide Number Placeholder 3"/>
          <p:cNvSpPr>
            <a:spLocks noGrp="1"/>
          </p:cNvSpPr>
          <p:nvPr>
            <p:ph type="sldNum" sz="quarter" idx="10"/>
          </p:nvPr>
        </p:nvSpPr>
        <p:spPr/>
        <p:txBody>
          <a:bodyPr/>
          <a:lstStyle/>
          <a:p>
            <a:fld id="{5349B1BE-9665-441F-8D4E-FA6B855EF080}"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49B1BE-9665-441F-8D4E-FA6B855EF080}"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part of a national effort, FSEC hosts the Southeast Provider of the US DOE Solar Instructor Training Network. SITN is a regionalized program of photovoltaic practitioner training. The Southeast Region uses a train the trainer approach.</a:t>
            </a:r>
            <a:endParaRPr lang="en-US" dirty="0"/>
          </a:p>
        </p:txBody>
      </p:sp>
      <p:sp>
        <p:nvSpPr>
          <p:cNvPr id="4" name="Slide Number Placeholder 3"/>
          <p:cNvSpPr>
            <a:spLocks noGrp="1"/>
          </p:cNvSpPr>
          <p:nvPr>
            <p:ph type="sldNum" sz="quarter" idx="10"/>
          </p:nvPr>
        </p:nvSpPr>
        <p:spPr/>
        <p:txBody>
          <a:bodyPr/>
          <a:lstStyle/>
          <a:p>
            <a:fld id="{5349B1BE-9665-441F-8D4E-FA6B855EF080}"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Florida alone, FSEC has prepared</a:t>
            </a:r>
            <a:r>
              <a:rPr lang="en-US" baseline="0" dirty="0" smtClean="0"/>
              <a:t> more than 25 state and community colleges, vocational-technical schools and high schools to provide instruction at the local level in solar energy technologies.</a:t>
            </a:r>
            <a:endParaRPr lang="en-US" dirty="0"/>
          </a:p>
        </p:txBody>
      </p:sp>
      <p:sp>
        <p:nvSpPr>
          <p:cNvPr id="4" name="Slide Number Placeholder 3"/>
          <p:cNvSpPr>
            <a:spLocks noGrp="1"/>
          </p:cNvSpPr>
          <p:nvPr>
            <p:ph type="sldNum" sz="quarter" idx="10"/>
          </p:nvPr>
        </p:nvSpPr>
        <p:spPr/>
        <p:txBody>
          <a:bodyPr/>
          <a:lstStyle/>
          <a:p>
            <a:fld id="{5349B1BE-9665-441F-8D4E-FA6B855EF08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4620B-04AE-4B56-A95F-AF572FD4D8B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4937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4620B-04AE-4B56-A95F-AF572FD4D8B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4937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a:t>
            </a:r>
            <a:r>
              <a:rPr lang="en-US" baseline="0" dirty="0" smtClean="0"/>
              <a:t> the SITN, FSEC and its training partners </a:t>
            </a:r>
            <a:r>
              <a:rPr lang="en-US" dirty="0" smtClean="0"/>
              <a:t>have trained more than 500 students for entry into solar energy careers. But, the</a:t>
            </a:r>
            <a:r>
              <a:rPr lang="en-US" baseline="0" dirty="0" smtClean="0"/>
              <a:t> current job market will not support this influx.</a:t>
            </a:r>
            <a:endParaRPr lang="en-US" dirty="0"/>
          </a:p>
        </p:txBody>
      </p:sp>
      <p:sp>
        <p:nvSpPr>
          <p:cNvPr id="4" name="Slide Number Placeholder 3"/>
          <p:cNvSpPr>
            <a:spLocks noGrp="1"/>
          </p:cNvSpPr>
          <p:nvPr>
            <p:ph type="sldNum" sz="quarter" idx="10"/>
          </p:nvPr>
        </p:nvSpPr>
        <p:spPr/>
        <p:txBody>
          <a:bodyPr/>
          <a:lstStyle/>
          <a:p>
            <a:fld id="{5349B1BE-9665-441F-8D4E-FA6B855EF080}"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here</a:t>
            </a:r>
            <a:r>
              <a:rPr lang="en-US" baseline="0" dirty="0" smtClean="0"/>
              <a:t> is our case study that has just been implemented. Banner Center Internship Program:</a:t>
            </a:r>
          </a:p>
          <a:p>
            <a:endParaRPr lang="en-US" baseline="0" dirty="0" smtClean="0"/>
          </a:p>
          <a:p>
            <a:r>
              <a:rPr lang="en-US" baseline="0" dirty="0" smtClean="0"/>
              <a:t>Piloted in Brevard County due to the retirement of the shuttle program and displacement of thousands of aerospace workers.</a:t>
            </a:r>
          </a:p>
          <a:p>
            <a:r>
              <a:rPr lang="en-US" baseline="0" dirty="0" smtClean="0"/>
              <a:t>Transferability of space worker skills to energy career is very high (90+%).</a:t>
            </a:r>
            <a:endParaRPr lang="en-US" dirty="0"/>
          </a:p>
        </p:txBody>
      </p:sp>
      <p:sp>
        <p:nvSpPr>
          <p:cNvPr id="4" name="Slide Number Placeholder 3"/>
          <p:cNvSpPr>
            <a:spLocks noGrp="1"/>
          </p:cNvSpPr>
          <p:nvPr>
            <p:ph type="sldNum" sz="quarter" idx="10"/>
          </p:nvPr>
        </p:nvSpPr>
        <p:spPr/>
        <p:txBody>
          <a:bodyPr/>
          <a:lstStyle/>
          <a:p>
            <a:fld id="{5349B1BE-9665-441F-8D4E-FA6B855EF080}"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Hired by a local solar contractor who was involved in a large</a:t>
            </a:r>
            <a:r>
              <a:rPr lang="en-US" baseline="0" dirty="0" smtClean="0"/>
              <a:t> project that involved installing PV on 90 schools throughout the state. These are ground mounted systems so their training would prepare them for installation of small distributed systems as well as the larger scale solar farms that our utilities and others are deploying throughout the state. [Go Through Bullets]</a:t>
            </a:r>
            <a:endParaRPr lang="en-US" dirty="0"/>
          </a:p>
        </p:txBody>
      </p:sp>
      <p:sp>
        <p:nvSpPr>
          <p:cNvPr id="4" name="Slide Number Placeholder 3"/>
          <p:cNvSpPr>
            <a:spLocks noGrp="1"/>
          </p:cNvSpPr>
          <p:nvPr>
            <p:ph type="sldNum" sz="quarter" idx="10"/>
          </p:nvPr>
        </p:nvSpPr>
        <p:spPr/>
        <p:txBody>
          <a:bodyPr/>
          <a:lstStyle/>
          <a:p>
            <a:fld id="{5349B1BE-9665-441F-8D4E-FA6B855EF080}"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they</a:t>
            </a:r>
            <a:r>
              <a:rPr lang="en-US" baseline="0" dirty="0" smtClean="0"/>
              <a:t> are going through their classroom training here at FSEC.</a:t>
            </a:r>
            <a:endParaRPr lang="en-US" dirty="0"/>
          </a:p>
        </p:txBody>
      </p:sp>
      <p:sp>
        <p:nvSpPr>
          <p:cNvPr id="4" name="Slide Number Placeholder 3"/>
          <p:cNvSpPr>
            <a:spLocks noGrp="1"/>
          </p:cNvSpPr>
          <p:nvPr>
            <p:ph type="sldNum" sz="quarter" idx="10"/>
          </p:nvPr>
        </p:nvSpPr>
        <p:spPr/>
        <p:txBody>
          <a:bodyPr/>
          <a:lstStyle/>
          <a:p>
            <a:fld id="{5349B1BE-9665-441F-8D4E-FA6B855EF080}"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NewFSEC_Titleslide.png"/>
          <p:cNvPicPr>
            <a:picLocks noChangeAspect="1"/>
          </p:cNvPicPr>
          <p:nvPr userDrawn="1"/>
        </p:nvPicPr>
        <p:blipFill>
          <a:blip r:embed="rId2" cstate="print"/>
          <a:stretch>
            <a:fillRect/>
          </a:stretch>
        </p:blipFill>
        <p:spPr>
          <a:xfrm>
            <a:off x="457200" y="520854"/>
            <a:ext cx="8266667" cy="1231746"/>
          </a:xfrm>
          <a:prstGeom prst="rect">
            <a:avLst/>
          </a:prstGeom>
        </p:spPr>
      </p:pic>
      <p:sp>
        <p:nvSpPr>
          <p:cNvPr id="11" name="Title 1"/>
          <p:cNvSpPr txBox="1">
            <a:spLocks/>
          </p:cNvSpPr>
          <p:nvPr userDrawn="1"/>
        </p:nvSpPr>
        <p:spPr>
          <a:xfrm>
            <a:off x="4038600" y="6300960"/>
            <a:ext cx="4191000" cy="228600"/>
          </a:xfrm>
          <a:prstGeom prst="rect">
            <a:avLst/>
          </a:prstGeom>
        </p:spPr>
        <p:txBody>
          <a:bodyPr vert="horz" lIns="91440" tIns="45720" rIns="91440" bIns="45720" rtlCol="0" anchor="ctr">
            <a:normAutofit fontScale="92500" lnSpcReduction="20000"/>
          </a:bodyPr>
          <a:lstStyle/>
          <a:p>
            <a:pPr algn="r">
              <a:spcBef>
                <a:spcPct val="0"/>
              </a:spcBef>
              <a:defRPr/>
            </a:pPr>
            <a:r>
              <a:rPr lang="en-US" sz="1200" i="1" dirty="0" smtClean="0">
                <a:solidFill>
                  <a:prstClr val="black"/>
                </a:solidFill>
              </a:rPr>
              <a:t>A Research Institute of the University of Central Florida</a:t>
            </a:r>
          </a:p>
        </p:txBody>
      </p:sp>
      <p:pic>
        <p:nvPicPr>
          <p:cNvPr id="10" name="Picture 9" descr="UCF-Yelo.png"/>
          <p:cNvPicPr>
            <a:picLocks noChangeAspect="1"/>
          </p:cNvPicPr>
          <p:nvPr userDrawn="1"/>
        </p:nvPicPr>
        <p:blipFill>
          <a:blip r:embed="rId3" cstate="print"/>
          <a:stretch>
            <a:fillRect/>
          </a:stretch>
        </p:blipFill>
        <p:spPr>
          <a:xfrm>
            <a:off x="8229600" y="6172200"/>
            <a:ext cx="388798" cy="414340"/>
          </a:xfrm>
          <a:prstGeom prst="rect">
            <a:avLst/>
          </a:prstGeom>
        </p:spPr>
      </p:pic>
      <p:sp>
        <p:nvSpPr>
          <p:cNvPr id="13" name="Rectangle 12"/>
          <p:cNvSpPr/>
          <p:nvPr userDrawn="1"/>
        </p:nvSpPr>
        <p:spPr>
          <a:xfrm>
            <a:off x="0" y="0"/>
            <a:ext cx="9144000" cy="304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0" y="6705600"/>
            <a:ext cx="9144000" cy="1524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7" name="Straight Connector 16"/>
          <p:cNvCxnSpPr/>
          <p:nvPr userDrawn="1"/>
        </p:nvCxnSpPr>
        <p:spPr>
          <a:xfrm>
            <a:off x="0" y="6705600"/>
            <a:ext cx="9144000" cy="0"/>
          </a:xfrm>
          <a:prstGeom prst="line">
            <a:avLst/>
          </a:prstGeom>
          <a:ln>
            <a:solidFill>
              <a:srgbClr val="FCDE04"/>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userDrawn="1"/>
        </p:nvCxnSpPr>
        <p:spPr>
          <a:xfrm>
            <a:off x="0" y="304800"/>
            <a:ext cx="9144000" cy="0"/>
          </a:xfrm>
          <a:prstGeom prst="line">
            <a:avLst/>
          </a:prstGeom>
          <a:ln>
            <a:solidFill>
              <a:srgbClr val="FCDE04"/>
            </a:solidFill>
          </a:ln>
          <a:scene3d>
            <a:camera prst="orthographicFront"/>
            <a:lightRig rig="threePt" dir="t"/>
          </a:scene3d>
          <a:sp3d>
            <a:bevelT prst="slope"/>
          </a:sp3d>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95704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C1399-481C-4790-8969-1A72C5060C08}" type="datetime1">
              <a:rPr lang="en-US" smtClean="0">
                <a:solidFill>
                  <a:prstClr val="black">
                    <a:tint val="75000"/>
                  </a:prstClr>
                </a:solidFill>
              </a:rPr>
              <a:pPr/>
              <a:t>6/3/2014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E31BDC-FA16-417B-836D-1FFC5CB85E3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288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0B931-2FF3-4E5A-A486-ABECE7040E8B}" type="datetime1">
              <a:rPr lang="en-US" smtClean="0">
                <a:solidFill>
                  <a:prstClr val="black">
                    <a:tint val="75000"/>
                  </a:prstClr>
                </a:solidFill>
              </a:rPr>
              <a:pPr/>
              <a:t>6/3/2014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E31BDC-FA16-417B-836D-1FFC5CB85E3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8134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5" descr="slide1.jpg"/>
          <p:cNvPicPr>
            <a:picLocks noChangeAspect="1"/>
          </p:cNvPicPr>
          <p:nvPr userDrawn="1"/>
        </p:nvPicPr>
        <p:blipFill>
          <a:blip r:embed="rId2" cstate="print"/>
          <a:srcRect/>
          <a:stretch>
            <a:fillRect/>
          </a:stretch>
        </p:blipFill>
        <p:spPr bwMode="auto">
          <a:xfrm>
            <a:off x="0" y="-1588"/>
            <a:ext cx="9144000" cy="6861176"/>
          </a:xfrm>
          <a:prstGeom prst="rect">
            <a:avLst/>
          </a:prstGeom>
          <a:noFill/>
          <a:ln w="9525">
            <a:noFill/>
            <a:miter lim="800000"/>
            <a:headEnd/>
            <a:tailEnd/>
          </a:ln>
        </p:spPr>
      </p:pic>
      <p:sp>
        <p:nvSpPr>
          <p:cNvPr id="3" name="Subtitle 2"/>
          <p:cNvSpPr>
            <a:spLocks noGrp="1"/>
          </p:cNvSpPr>
          <p:nvPr>
            <p:ph type="subTitle" idx="1"/>
          </p:nvPr>
        </p:nvSpPr>
        <p:spPr>
          <a:xfrm>
            <a:off x="1295400" y="43434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a:xfrm>
            <a:off x="457200" y="2057400"/>
            <a:ext cx="8229600" cy="1143000"/>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nner Cent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0"/>
            <a:ext cx="9172575" cy="6867525"/>
          </a:xfrm>
          <a:prstGeom prst="rect">
            <a:avLst/>
          </a:prstGeom>
          <a:noFill/>
          <a:ln w="9525">
            <a:noFill/>
            <a:miter lim="800000"/>
            <a:headEnd/>
            <a:tailEnd/>
          </a:ln>
        </p:spPr>
      </p:pic>
      <p:sp>
        <p:nvSpPr>
          <p:cNvPr id="2" name="Title 1"/>
          <p:cNvSpPr>
            <a:spLocks noGrp="1"/>
          </p:cNvSpPr>
          <p:nvPr>
            <p:ph type="title"/>
          </p:nvPr>
        </p:nvSpPr>
        <p:spPr>
          <a:xfrm>
            <a:off x="457200" y="76200"/>
            <a:ext cx="8229600" cy="1143000"/>
          </a:xfrm>
          <a:prstGeom prst="rect">
            <a:avLst/>
          </a:prstGeom>
        </p:spPr>
        <p:txBody>
          <a:bodyPr/>
          <a:lstStyle/>
          <a:p>
            <a:r>
              <a:rPr lang="en-US" smtClean="0"/>
              <a:t>Click to edit Master title style</a:t>
            </a:r>
            <a:endParaRPr lang="en-US"/>
          </a:p>
        </p:txBody>
      </p:sp>
      <p:sp>
        <p:nvSpPr>
          <p:cNvPr id="8" name="Text Placeholder 7"/>
          <p:cNvSpPr>
            <a:spLocks noGrp="1"/>
          </p:cNvSpPr>
          <p:nvPr>
            <p:ph type="body" sz="quarter" idx="10"/>
          </p:nvPr>
        </p:nvSpPr>
        <p:spPr>
          <a:xfrm>
            <a:off x="914400" y="1981200"/>
            <a:ext cx="7162800" cy="2514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33600" y="1752600"/>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9D2790-DE52-4D52-A6F7-CFA9C9A55D7F}" type="datetime1">
              <a:rPr lang="en-US" smtClean="0">
                <a:solidFill>
                  <a:prstClr val="black">
                    <a:tint val="75000"/>
                  </a:prstClr>
                </a:solidFill>
              </a:rPr>
              <a:pPr/>
              <a:t>6/3/2014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E31BDC-FA16-417B-836D-1FFC5CB85E3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4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5D565C-5E60-4A31-AFF2-B3CEE0B24A0D}" type="datetime1">
              <a:rPr lang="en-US" smtClean="0">
                <a:solidFill>
                  <a:prstClr val="black">
                    <a:tint val="75000"/>
                  </a:prstClr>
                </a:solidFill>
              </a:rPr>
              <a:pPr/>
              <a:t>6/3/2014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E31BDC-FA16-417B-836D-1FFC5CB85E3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477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2C02B3-F114-4098-8C58-56EF41B40C1B}" type="datetime1">
              <a:rPr lang="en-US" smtClean="0">
                <a:solidFill>
                  <a:prstClr val="black">
                    <a:tint val="75000"/>
                  </a:prstClr>
                </a:solidFill>
              </a:rPr>
              <a:pPr/>
              <a:t>6/3/2014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7E31BDC-FA16-417B-836D-1FFC5CB85E3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414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E5305D-6DEC-43E1-8415-E3A9E8D2DEA8}" type="datetime1">
              <a:rPr lang="en-US" smtClean="0">
                <a:solidFill>
                  <a:prstClr val="black">
                    <a:tint val="75000"/>
                  </a:prstClr>
                </a:solidFill>
              </a:rPr>
              <a:pPr/>
              <a:t>6/3/2014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7E31BDC-FA16-417B-836D-1FFC5CB85E3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315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3910DA-789F-4656-B291-C2157A886D9B}" type="datetime1">
              <a:rPr lang="en-US" smtClean="0">
                <a:solidFill>
                  <a:prstClr val="black">
                    <a:tint val="75000"/>
                  </a:prstClr>
                </a:solidFill>
              </a:rPr>
              <a:pPr/>
              <a:t>6/3/2014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7E31BDC-FA16-417B-836D-1FFC5CB85E3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440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76295-0A42-4E43-BB86-FF0B7D6C7527}" type="datetime1">
              <a:rPr lang="en-US" smtClean="0">
                <a:solidFill>
                  <a:prstClr val="black">
                    <a:tint val="75000"/>
                  </a:prstClr>
                </a:solidFill>
              </a:rPr>
              <a:pPr/>
              <a:t>6/3/2014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1196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10A34-C9F4-44C9-8C82-48715DB5AAB9}" type="datetime1">
              <a:rPr lang="en-US" smtClean="0">
                <a:solidFill>
                  <a:prstClr val="black">
                    <a:tint val="75000"/>
                  </a:prstClr>
                </a:solidFill>
              </a:rPr>
              <a:pPr/>
              <a:t>6/3/2014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7E31BDC-FA16-417B-836D-1FFC5CB85E3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053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187E9-C321-4D9B-86EA-D52DD838E77D}" type="datetime1">
              <a:rPr lang="en-US" smtClean="0">
                <a:solidFill>
                  <a:prstClr val="black">
                    <a:tint val="75000"/>
                  </a:prstClr>
                </a:solidFill>
              </a:rPr>
              <a:pPr/>
              <a:t>6/3/2014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7E31BDC-FA16-417B-836D-1FFC5CB85E3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731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248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DD89E-2814-41FD-912C-4B635DC49AFE}" type="datetime1">
              <a:rPr lang="en-US" smtClean="0">
                <a:solidFill>
                  <a:prstClr val="black">
                    <a:tint val="75000"/>
                  </a:prstClr>
                </a:solidFill>
              </a:rPr>
              <a:pPr/>
              <a:t>6/3/2014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248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pic>
        <p:nvPicPr>
          <p:cNvPr id="7" name="Picture 5" descr="FSEClogo_2010.jpg"/>
          <p:cNvPicPr>
            <a:picLocks noChangeAspect="1"/>
          </p:cNvPicPr>
          <p:nvPr/>
        </p:nvPicPr>
        <p:blipFill>
          <a:blip r:embed="rId16" cstate="print"/>
          <a:srcRect/>
          <a:stretch>
            <a:fillRect/>
          </a:stretch>
        </p:blipFill>
        <p:spPr bwMode="auto">
          <a:xfrm>
            <a:off x="304800" y="5867400"/>
            <a:ext cx="1158875" cy="695034"/>
          </a:xfrm>
          <a:prstGeom prst="rect">
            <a:avLst/>
          </a:prstGeom>
          <a:noFill/>
          <a:ln w="9525">
            <a:noFill/>
            <a:miter lim="800000"/>
            <a:headEnd/>
            <a:tailEnd/>
          </a:ln>
        </p:spPr>
      </p:pic>
      <p:sp>
        <p:nvSpPr>
          <p:cNvPr id="6" name="Slide Number Placeholder 5"/>
          <p:cNvSpPr>
            <a:spLocks noGrp="1"/>
          </p:cNvSpPr>
          <p:nvPr>
            <p:ph type="sldNum" sz="quarter" idx="4"/>
          </p:nvPr>
        </p:nvSpPr>
        <p:spPr>
          <a:xfrm>
            <a:off x="7010400" y="62814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31BDC-FA16-417B-836D-1FFC5CB85E3B}"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UCF-Yelo.png"/>
          <p:cNvPicPr>
            <a:picLocks noChangeAspect="1"/>
          </p:cNvPicPr>
          <p:nvPr/>
        </p:nvPicPr>
        <p:blipFill>
          <a:blip r:embed="rId17" cstate="print"/>
          <a:stretch>
            <a:fillRect/>
          </a:stretch>
        </p:blipFill>
        <p:spPr>
          <a:xfrm>
            <a:off x="8450402" y="5986460"/>
            <a:ext cx="388798" cy="414340"/>
          </a:xfrm>
          <a:prstGeom prst="rect">
            <a:avLst/>
          </a:prstGeom>
        </p:spPr>
      </p:pic>
      <p:sp>
        <p:nvSpPr>
          <p:cNvPr id="10" name="Rectangle 9"/>
          <p:cNvSpPr/>
          <p:nvPr/>
        </p:nvSpPr>
        <p:spPr>
          <a:xfrm>
            <a:off x="0" y="0"/>
            <a:ext cx="9144000" cy="304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p:nvCxnSpPr>
        <p:spPr>
          <a:xfrm>
            <a:off x="0" y="304800"/>
            <a:ext cx="9144000" cy="0"/>
          </a:xfrm>
          <a:prstGeom prst="line">
            <a:avLst/>
          </a:prstGeom>
          <a:ln>
            <a:solidFill>
              <a:srgbClr val="FCDE04"/>
            </a:solidFill>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0" y="6553200"/>
            <a:ext cx="9144000" cy="304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 name="Straight Connector 14"/>
          <p:cNvCxnSpPr/>
          <p:nvPr/>
        </p:nvCxnSpPr>
        <p:spPr>
          <a:xfrm>
            <a:off x="0" y="6553200"/>
            <a:ext cx="9144000" cy="0"/>
          </a:xfrm>
          <a:prstGeom prst="line">
            <a:avLst/>
          </a:prstGeom>
          <a:ln>
            <a:solidFill>
              <a:srgbClr val="FCDE04"/>
            </a:solidFill>
          </a:ln>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457200" y="6581001"/>
            <a:ext cx="8229600" cy="276999"/>
          </a:xfrm>
          <a:prstGeom prst="rect">
            <a:avLst/>
          </a:prstGeom>
          <a:noFill/>
        </p:spPr>
        <p:txBody>
          <a:bodyPr wrap="square" rtlCol="0">
            <a:spAutoFit/>
          </a:bodyPr>
          <a:lstStyle/>
          <a:p>
            <a:pPr algn="ctr"/>
            <a:r>
              <a:rPr lang="en-US" sz="1200" dirty="0" smtClean="0">
                <a:solidFill>
                  <a:prstClr val="white">
                    <a:lumMod val="50000"/>
                  </a:prstClr>
                </a:solidFill>
              </a:rPr>
              <a:t>FLORIDA SOLAR ENERGY CENTER — A Research Institute of the University of Central Florida</a:t>
            </a:r>
            <a:endParaRPr lang="en-US" sz="1200" dirty="0">
              <a:solidFill>
                <a:prstClr val="white">
                  <a:lumMod val="50000"/>
                </a:prstClr>
              </a:solidFill>
            </a:endParaRPr>
          </a:p>
        </p:txBody>
      </p:sp>
    </p:spTree>
    <p:extLst>
      <p:ext uri="{BB962C8B-B14F-4D97-AF65-F5344CB8AC3E}">
        <p14:creationId xmlns:p14="http://schemas.microsoft.com/office/powerpoint/2010/main" val="401351628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73" r:id="rId12"/>
    <p:sldLayoutId id="2147483677" r:id="rId13"/>
    <p:sldLayoutId id="2147483680" r:id="rId14"/>
  </p:sldLayoutIdLst>
  <p:hf hdr="0" ftr="0" dt="0"/>
  <p:txStyles>
    <p:titleStyle>
      <a:lvl1pPr algn="ctr" defTabSz="914400" rtl="0" eaLnBrk="1" latinLnBrk="0" hangingPunct="1">
        <a:spcBef>
          <a:spcPct val="0"/>
        </a:spcBef>
        <a:buNone/>
        <a:defRPr sz="4400" b="1" kern="1200">
          <a:solidFill>
            <a:srgbClr val="000066"/>
          </a:solidFill>
          <a:latin typeface="+mj-lt"/>
          <a:ea typeface="+mj-ea"/>
          <a:cs typeface="+mj-cs"/>
        </a:defRPr>
      </a:lvl1pPr>
    </p:titleStyle>
    <p:bodyStyle>
      <a:lvl1pPr marL="342900" indent="-342900" algn="l" defTabSz="914400" rtl="0" eaLnBrk="1" latinLnBrk="0" hangingPunct="1">
        <a:spcBef>
          <a:spcPct val="20000"/>
        </a:spcBef>
        <a:buClr>
          <a:srgbClr val="FCDE0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CDE04"/>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thesolarfoundation.org/research/national-solar-jobs-census-201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kettles@fsec.ucf.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70025"/>
          </a:xfrm>
        </p:spPr>
        <p:txBody>
          <a:bodyPr>
            <a:normAutofit/>
          </a:bodyPr>
          <a:lstStyle/>
          <a:p>
            <a:r>
              <a:rPr lang="en-US" dirty="0" smtClean="0"/>
              <a:t>Training Opportunities for the</a:t>
            </a:r>
            <a:br>
              <a:rPr lang="en-US" dirty="0" smtClean="0"/>
            </a:br>
            <a:r>
              <a:rPr lang="en-US" dirty="0" smtClean="0"/>
              <a:t>Solar Workforce</a:t>
            </a:r>
            <a:endParaRPr lang="en-US" sz="3600" dirty="0"/>
          </a:p>
        </p:txBody>
      </p:sp>
      <p:sp>
        <p:nvSpPr>
          <p:cNvPr id="3" name="Subtitle 2"/>
          <p:cNvSpPr>
            <a:spLocks noGrp="1"/>
          </p:cNvSpPr>
          <p:nvPr>
            <p:ph type="subTitle" idx="1"/>
          </p:nvPr>
        </p:nvSpPr>
        <p:spPr>
          <a:xfrm>
            <a:off x="1219200" y="3886200"/>
            <a:ext cx="6400800" cy="2209800"/>
          </a:xfrm>
        </p:spPr>
        <p:txBody>
          <a:bodyPr>
            <a:noAutofit/>
          </a:bodyPr>
          <a:lstStyle/>
          <a:p>
            <a:r>
              <a:rPr lang="en-US" sz="2800" dirty="0" smtClean="0">
                <a:solidFill>
                  <a:schemeClr val="tx1"/>
                </a:solidFill>
              </a:rPr>
              <a:t>Colleen McCann Kettles</a:t>
            </a:r>
          </a:p>
          <a:p>
            <a:endParaRPr lang="en-US" sz="1800" dirty="0" smtClean="0">
              <a:solidFill>
                <a:schemeClr val="tx1"/>
              </a:solidFill>
            </a:endParaRPr>
          </a:p>
          <a:p>
            <a:pPr>
              <a:spcBef>
                <a:spcPts val="0"/>
              </a:spcBef>
            </a:pPr>
            <a:r>
              <a:rPr lang="en-US" sz="2000" b="1" dirty="0" smtClean="0">
                <a:solidFill>
                  <a:srgbClr val="002060"/>
                </a:solidFill>
              </a:rPr>
              <a:t>Go SOLAR Fest</a:t>
            </a:r>
          </a:p>
          <a:p>
            <a:pPr>
              <a:spcBef>
                <a:spcPts val="0"/>
              </a:spcBef>
            </a:pPr>
            <a:r>
              <a:rPr lang="en-US" sz="2000" b="1" dirty="0" smtClean="0">
                <a:solidFill>
                  <a:srgbClr val="002060"/>
                </a:solidFill>
              </a:rPr>
              <a:t>Fort Lauderdale, Florida</a:t>
            </a:r>
          </a:p>
          <a:p>
            <a:pPr>
              <a:spcBef>
                <a:spcPts val="0"/>
              </a:spcBef>
            </a:pPr>
            <a:r>
              <a:rPr lang="en-US" sz="2000" b="1" dirty="0" smtClean="0">
                <a:solidFill>
                  <a:srgbClr val="002060"/>
                </a:solidFill>
              </a:rPr>
              <a:t>June 7, 2014</a:t>
            </a:r>
          </a:p>
          <a:p>
            <a:pPr>
              <a:spcBef>
                <a:spcPts val="0"/>
              </a:spcBef>
              <a:spcAft>
                <a:spcPts val="1200"/>
              </a:spcAft>
            </a:pPr>
            <a:endParaRPr lang="en-US" dirty="0" smtClean="0"/>
          </a:p>
          <a:p>
            <a:endParaRPr lang="en-US" b="1" dirty="0" smtClean="0"/>
          </a:p>
        </p:txBody>
      </p:sp>
    </p:spTree>
    <p:extLst>
      <p:ext uri="{BB962C8B-B14F-4D97-AF65-F5344CB8AC3E}">
        <p14:creationId xmlns:p14="http://schemas.microsoft.com/office/powerpoint/2010/main" val="2030054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89038"/>
          </a:xfrm>
        </p:spPr>
        <p:txBody>
          <a:bodyPr>
            <a:normAutofit fontScale="90000"/>
          </a:bodyPr>
          <a:lstStyle/>
          <a:p>
            <a:r>
              <a:rPr lang="en-US" dirty="0" smtClean="0">
                <a:solidFill>
                  <a:schemeClr val="tx2"/>
                </a:solidFill>
              </a:rPr>
              <a:t>Clean Energy Banner Center</a:t>
            </a:r>
            <a:br>
              <a:rPr lang="en-US" dirty="0" smtClean="0">
                <a:solidFill>
                  <a:schemeClr val="tx2"/>
                </a:solidFill>
              </a:rPr>
            </a:br>
            <a:r>
              <a:rPr lang="en-US" dirty="0" smtClean="0">
                <a:solidFill>
                  <a:schemeClr val="tx2"/>
                </a:solidFill>
              </a:rPr>
              <a:t>Internship Program</a:t>
            </a:r>
            <a:endParaRPr lang="en-US" dirty="0">
              <a:solidFill>
                <a:schemeClr val="tx2"/>
              </a:solidFill>
            </a:endParaRPr>
          </a:p>
        </p:txBody>
      </p:sp>
      <p:pic>
        <p:nvPicPr>
          <p:cNvPr id="5" name="Content Placeholder 4" descr="Field Work Group Photo.jpg"/>
          <p:cNvPicPr>
            <a:picLocks noGrp="1" noChangeAspect="1"/>
          </p:cNvPicPr>
          <p:nvPr>
            <p:ph sz="half" idx="1"/>
          </p:nvPr>
        </p:nvPicPr>
        <p:blipFill>
          <a:blip r:embed="rId3" cstate="print"/>
          <a:stretch>
            <a:fillRect/>
          </a:stretch>
        </p:blipFill>
        <p:spPr>
          <a:xfrm>
            <a:off x="152400" y="2590800"/>
            <a:ext cx="4450725" cy="2209800"/>
          </a:xfrm>
        </p:spPr>
      </p:pic>
      <p:pic>
        <p:nvPicPr>
          <p:cNvPr id="6" name="Content Placeholder 5" descr="Field Work Control Box 2.jpg"/>
          <p:cNvPicPr>
            <a:picLocks noGrp="1" noChangeAspect="1"/>
          </p:cNvPicPr>
          <p:nvPr>
            <p:ph sz="half" idx="2"/>
          </p:nvPr>
        </p:nvPicPr>
        <p:blipFill>
          <a:blip r:embed="rId4" cstate="print"/>
          <a:stretch>
            <a:fillRect/>
          </a:stretch>
        </p:blipFill>
        <p:spPr>
          <a:xfrm>
            <a:off x="4606404" y="1890796"/>
            <a:ext cx="4385196" cy="2909804"/>
          </a:xfrm>
        </p:spPr>
      </p:pic>
    </p:spTree>
    <p:extLst>
      <p:ext uri="{BB962C8B-B14F-4D97-AF65-F5344CB8AC3E}">
        <p14:creationId xmlns:p14="http://schemas.microsoft.com/office/powerpoint/2010/main" val="734032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89038"/>
          </a:xfrm>
        </p:spPr>
        <p:txBody>
          <a:bodyPr>
            <a:normAutofit fontScale="90000"/>
          </a:bodyPr>
          <a:lstStyle/>
          <a:p>
            <a:r>
              <a:rPr lang="en-US" dirty="0" smtClean="0">
                <a:solidFill>
                  <a:schemeClr val="tx2"/>
                </a:solidFill>
              </a:rPr>
              <a:t>Clean Energy Banner Center</a:t>
            </a:r>
            <a:br>
              <a:rPr lang="en-US" dirty="0" smtClean="0">
                <a:solidFill>
                  <a:schemeClr val="tx2"/>
                </a:solidFill>
              </a:rPr>
            </a:br>
            <a:r>
              <a:rPr lang="en-US" dirty="0" smtClean="0">
                <a:solidFill>
                  <a:schemeClr val="tx2"/>
                </a:solidFill>
              </a:rPr>
              <a:t>Internship Program</a:t>
            </a:r>
            <a:endParaRPr lang="en-US" dirty="0">
              <a:solidFill>
                <a:schemeClr val="tx2"/>
              </a:solidFill>
            </a:endParaRPr>
          </a:p>
        </p:txBody>
      </p:sp>
      <p:pic>
        <p:nvPicPr>
          <p:cNvPr id="5" name="Content Placeholder 4" descr="Field Work Group Photo.jpg"/>
          <p:cNvPicPr>
            <a:picLocks noGrp="1" noChangeAspect="1"/>
          </p:cNvPicPr>
          <p:nvPr>
            <p:ph sz="half" idx="1"/>
          </p:nvPr>
        </p:nvPicPr>
        <p:blipFill>
          <a:blip r:embed="rId3" cstate="print"/>
          <a:stretch>
            <a:fillRect/>
          </a:stretch>
        </p:blipFill>
        <p:spPr>
          <a:xfrm>
            <a:off x="298252" y="2319318"/>
            <a:ext cx="4273748" cy="2405082"/>
          </a:xfrm>
        </p:spPr>
      </p:pic>
      <p:pic>
        <p:nvPicPr>
          <p:cNvPr id="6" name="Content Placeholder 5" descr="Field Work Control Box 2.jpg"/>
          <p:cNvPicPr>
            <a:picLocks noGrp="1" noChangeAspect="1"/>
          </p:cNvPicPr>
          <p:nvPr>
            <p:ph sz="half" idx="2"/>
          </p:nvPr>
        </p:nvPicPr>
        <p:blipFill>
          <a:blip r:embed="rId4" cstate="print"/>
          <a:stretch>
            <a:fillRect/>
          </a:stretch>
        </p:blipFill>
        <p:spPr>
          <a:xfrm>
            <a:off x="4572000" y="2319318"/>
            <a:ext cx="4273748" cy="2405082"/>
          </a:xfrm>
        </p:spPr>
      </p:pic>
    </p:spTree>
    <p:extLst>
      <p:ext uri="{BB962C8B-B14F-4D97-AF65-F5344CB8AC3E}">
        <p14:creationId xmlns:p14="http://schemas.microsoft.com/office/powerpoint/2010/main" val="1720303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Banner Center Internship Program</a:t>
            </a:r>
            <a:endParaRPr lang="en-US" dirty="0"/>
          </a:p>
        </p:txBody>
      </p:sp>
      <p:sp>
        <p:nvSpPr>
          <p:cNvPr id="3" name="Content Placeholder 2"/>
          <p:cNvSpPr>
            <a:spLocks noGrp="1"/>
          </p:cNvSpPr>
          <p:nvPr>
            <p:ph idx="1"/>
          </p:nvPr>
        </p:nvSpPr>
        <p:spPr/>
        <p:txBody>
          <a:bodyPr>
            <a:normAutofit/>
          </a:bodyPr>
          <a:lstStyle/>
          <a:p>
            <a:r>
              <a:rPr lang="en-US" sz="3000" dirty="0"/>
              <a:t>The goal </a:t>
            </a:r>
            <a:r>
              <a:rPr lang="en-US" sz="3000" dirty="0" smtClean="0"/>
              <a:t>was </a:t>
            </a:r>
            <a:r>
              <a:rPr lang="en-US" sz="3000" dirty="0"/>
              <a:t>to secure permanent employment for those successfully completing the </a:t>
            </a:r>
            <a:r>
              <a:rPr lang="en-US" sz="3000" dirty="0" smtClean="0"/>
              <a:t>internships</a:t>
            </a:r>
          </a:p>
          <a:p>
            <a:r>
              <a:rPr lang="en-US" sz="3000" dirty="0" smtClean="0"/>
              <a:t>The contractor hired two of the 18 workers to continue using OJT funds</a:t>
            </a:r>
          </a:p>
          <a:p>
            <a:r>
              <a:rPr lang="en-US" sz="3000" dirty="0" smtClean="0"/>
              <a:t>Two additional workers were hired by another solar contractor</a:t>
            </a:r>
          </a:p>
          <a:p>
            <a:r>
              <a:rPr lang="en-US" sz="3000" dirty="0" smtClean="0"/>
              <a:t>Five of the candidates found employment elsewhere, including one with a major IOU </a:t>
            </a:r>
            <a:endParaRPr lang="en-US" sz="3000" dirty="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666063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smtClean="0">
                <a:solidFill>
                  <a:schemeClr val="tx2"/>
                </a:solidFill>
              </a:rPr>
              <a:t>Lessons Learned</a:t>
            </a:r>
            <a:endParaRPr lang="en-US" dirty="0">
              <a:solidFill>
                <a:schemeClr val="tx2"/>
              </a:solidFill>
            </a:endParaRPr>
          </a:p>
        </p:txBody>
      </p:sp>
      <p:sp>
        <p:nvSpPr>
          <p:cNvPr id="3" name="Content Placeholder 2"/>
          <p:cNvSpPr>
            <a:spLocks noGrp="1"/>
          </p:cNvSpPr>
          <p:nvPr>
            <p:ph idx="1"/>
          </p:nvPr>
        </p:nvSpPr>
        <p:spPr>
          <a:xfrm>
            <a:off x="457200" y="1447800"/>
            <a:ext cx="8229600" cy="4343400"/>
          </a:xfrm>
        </p:spPr>
        <p:txBody>
          <a:bodyPr>
            <a:normAutofit fontScale="92500" lnSpcReduction="10000"/>
          </a:bodyPr>
          <a:lstStyle/>
          <a:p>
            <a:r>
              <a:rPr lang="en-US" dirty="0" smtClean="0"/>
              <a:t>Training programs should explore creative avenues for job placement</a:t>
            </a:r>
          </a:p>
          <a:p>
            <a:r>
              <a:rPr lang="en-US" dirty="0" smtClean="0"/>
              <a:t>Partnerships with local workforce agencies are mutually beneficial</a:t>
            </a:r>
          </a:p>
          <a:p>
            <a:r>
              <a:rPr lang="en-US" dirty="0"/>
              <a:t>Program provided additional revenue to training provider</a:t>
            </a:r>
          </a:p>
          <a:p>
            <a:pPr lvl="1"/>
            <a:r>
              <a:rPr lang="en-US" dirty="0" smtClean="0"/>
              <a:t>Training providers should confirm they are on the approved vendor list</a:t>
            </a:r>
          </a:p>
          <a:p>
            <a:pPr lvl="1"/>
            <a:r>
              <a:rPr lang="en-US" dirty="0" smtClean="0"/>
              <a:t>Training will need to be for jobs that are on the Targeted Occupational List</a:t>
            </a:r>
          </a:p>
          <a:p>
            <a:endParaRPr lang="en-US" dirty="0"/>
          </a:p>
        </p:txBody>
      </p:sp>
    </p:spTree>
    <p:extLst>
      <p:ext uri="{BB962C8B-B14F-4D97-AF65-F5344CB8AC3E}">
        <p14:creationId xmlns:p14="http://schemas.microsoft.com/office/powerpoint/2010/main" val="747515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457200" y="1524000"/>
            <a:ext cx="8229600" cy="4525963"/>
          </a:xfrm>
        </p:spPr>
        <p:txBody>
          <a:bodyPr>
            <a:normAutofit lnSpcReduction="10000"/>
          </a:bodyPr>
          <a:lstStyle/>
          <a:p>
            <a:r>
              <a:rPr lang="en-US" sz="3000" dirty="0" smtClean="0"/>
              <a:t>OJT experience is mutually beneficial for the employer and employee</a:t>
            </a:r>
          </a:p>
          <a:p>
            <a:r>
              <a:rPr lang="en-US" sz="3000" dirty="0" smtClean="0"/>
              <a:t>Serves as a proving ground and reality check</a:t>
            </a:r>
          </a:p>
          <a:p>
            <a:r>
              <a:rPr lang="en-US" sz="3000" dirty="0" smtClean="0"/>
              <a:t>For the unemployed, even a brief opportunity to be back in the job market improves self esteem</a:t>
            </a:r>
          </a:p>
          <a:p>
            <a:r>
              <a:rPr lang="en-US" sz="3000" dirty="0" smtClean="0"/>
              <a:t>Workers trained were equipped to pursue parallel career opportunities</a:t>
            </a:r>
          </a:p>
          <a:p>
            <a:r>
              <a:rPr lang="en-US" sz="3000" dirty="0" smtClean="0"/>
              <a:t>Solar industry business models could benefit from a consolidated staffing approach</a:t>
            </a:r>
          </a:p>
        </p:txBody>
      </p:sp>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4222961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Florida’s Solar Energy Potential</a:t>
            </a:r>
            <a:endParaRPr lang="en-US" sz="4000" dirty="0"/>
          </a:p>
        </p:txBody>
      </p:sp>
      <p:sp>
        <p:nvSpPr>
          <p:cNvPr id="3" name="Content Placeholder 2"/>
          <p:cNvSpPr>
            <a:spLocks noGrp="1"/>
          </p:cNvSpPr>
          <p:nvPr>
            <p:ph idx="1"/>
          </p:nvPr>
        </p:nvSpPr>
        <p:spPr/>
        <p:txBody>
          <a:bodyPr>
            <a:normAutofit/>
          </a:bodyPr>
          <a:lstStyle/>
          <a:p>
            <a:r>
              <a:rPr lang="en-US" dirty="0" smtClean="0"/>
              <a:t>Florida</a:t>
            </a:r>
            <a:r>
              <a:rPr lang="en-US" dirty="0"/>
              <a:t>, “the sunshine state,” ranks third in the nation for solar </a:t>
            </a:r>
            <a:r>
              <a:rPr lang="en-US" dirty="0" smtClean="0"/>
              <a:t>potential</a:t>
            </a:r>
          </a:p>
          <a:p>
            <a:r>
              <a:rPr lang="en-US" dirty="0" smtClean="0"/>
              <a:t>Florida’s </a:t>
            </a:r>
            <a:r>
              <a:rPr lang="en-US" dirty="0"/>
              <a:t>solar policies lag behind many other states in the nation: it has no renewable portfolio standard and does not allow power purchase agreements, two policies that have driven investments in solar in other states</a:t>
            </a:r>
            <a:r>
              <a:rPr lang="en-US" dirty="0" smtClean="0"/>
              <a:t>.</a:t>
            </a:r>
          </a:p>
          <a:p>
            <a:pPr lvl="1"/>
            <a:r>
              <a:rPr lang="en-US" sz="1600" dirty="0" smtClean="0"/>
              <a:t>Reference: www.seia.org</a:t>
            </a:r>
            <a:endParaRPr lang="en-US" sz="1600" dirty="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4237676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sz="4000" dirty="0"/>
              <a:t>Facts on the Florida Solar </a:t>
            </a:r>
            <a:r>
              <a:rPr lang="en-US" sz="4000" dirty="0" smtClean="0"/>
              <a:t>Industry</a:t>
            </a:r>
            <a:endParaRPr lang="en-US" sz="4000" dirty="0"/>
          </a:p>
        </p:txBody>
      </p:sp>
      <p:sp>
        <p:nvSpPr>
          <p:cNvPr id="3" name="Content Placeholder 2"/>
          <p:cNvSpPr>
            <a:spLocks noGrp="1"/>
          </p:cNvSpPr>
          <p:nvPr>
            <p:ph idx="1"/>
          </p:nvPr>
        </p:nvSpPr>
        <p:spPr>
          <a:xfrm>
            <a:off x="457200" y="1371600"/>
            <a:ext cx="8229600" cy="4754563"/>
          </a:xfrm>
        </p:spPr>
        <p:txBody>
          <a:bodyPr>
            <a:normAutofit/>
          </a:bodyPr>
          <a:lstStyle/>
          <a:p>
            <a:r>
              <a:rPr lang="en-US" sz="2400" dirty="0" smtClean="0"/>
              <a:t>There </a:t>
            </a:r>
            <a:r>
              <a:rPr lang="en-US" sz="2400" dirty="0"/>
              <a:t>are currently more than </a:t>
            </a:r>
            <a:r>
              <a:rPr lang="en-US" sz="2400" b="1" dirty="0"/>
              <a:t>306 solar companies</a:t>
            </a:r>
            <a:r>
              <a:rPr lang="en-US" sz="2400" dirty="0"/>
              <a:t> at work throughout the value chain in Florida, </a:t>
            </a:r>
            <a:r>
              <a:rPr lang="en-US" sz="2400" b="1" dirty="0"/>
              <a:t>employing 4,000</a:t>
            </a:r>
            <a:r>
              <a:rPr lang="en-US" sz="2400" dirty="0"/>
              <a:t>.</a:t>
            </a:r>
          </a:p>
          <a:p>
            <a:r>
              <a:rPr lang="en-US" sz="2400" dirty="0"/>
              <a:t>In 2013, Florida </a:t>
            </a:r>
            <a:r>
              <a:rPr lang="en-US" sz="2400" b="1" dirty="0"/>
              <a:t>installed 26 MW of solar electric capacity</a:t>
            </a:r>
            <a:r>
              <a:rPr lang="en-US" sz="2400" dirty="0"/>
              <a:t>, ranking it 18th nationally.</a:t>
            </a:r>
          </a:p>
          <a:p>
            <a:r>
              <a:rPr lang="en-US" sz="2400" dirty="0"/>
              <a:t>The </a:t>
            </a:r>
            <a:r>
              <a:rPr lang="en-US" sz="2400" b="1" dirty="0"/>
              <a:t>218 MW of solar energy currently installed</a:t>
            </a:r>
            <a:r>
              <a:rPr lang="en-US" sz="2400" dirty="0"/>
              <a:t> in Florida ranks the state 12th in the country in installed solar capacity. There is enough solar energy installed in the state to power 25,100 homes.</a:t>
            </a:r>
          </a:p>
          <a:p>
            <a:r>
              <a:rPr lang="en-US" sz="2400" dirty="0"/>
              <a:t>In 2013, </a:t>
            </a:r>
            <a:r>
              <a:rPr lang="en-US" sz="2400" b="1" dirty="0"/>
              <a:t>$81 million was invested in Florida</a:t>
            </a:r>
            <a:r>
              <a:rPr lang="en-US" sz="2400" dirty="0"/>
              <a:t> to install solar for home, business and utility use. </a:t>
            </a:r>
            <a:endParaRPr lang="en-US" sz="2400" dirty="0" smtClean="0"/>
          </a:p>
          <a:p>
            <a:pPr lvl="1"/>
            <a:r>
              <a:rPr lang="en-US" sz="2000" dirty="0"/>
              <a:t>Reference: www.seia.org</a:t>
            </a:r>
          </a:p>
          <a:p>
            <a:pPr lvl="1"/>
            <a:endParaRPr lang="en-US" sz="2000" dirty="0" smtClean="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225990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Solar Jobs Census </a:t>
            </a:r>
            <a:r>
              <a:rPr lang="en-US" dirty="0" smtClean="0"/>
              <a:t>2013</a:t>
            </a:r>
            <a:endParaRPr lang="en-US" dirty="0"/>
          </a:p>
        </p:txBody>
      </p:sp>
      <p:sp>
        <p:nvSpPr>
          <p:cNvPr id="3" name="Content Placeholder 2"/>
          <p:cNvSpPr>
            <a:spLocks noGrp="1"/>
          </p:cNvSpPr>
          <p:nvPr>
            <p:ph idx="1"/>
          </p:nvPr>
        </p:nvSpPr>
        <p:spPr/>
        <p:txBody>
          <a:bodyPr/>
          <a:lstStyle/>
          <a:p>
            <a:endParaRPr lang="en-US" dirty="0" smtClean="0"/>
          </a:p>
          <a:p>
            <a:r>
              <a:rPr lang="en-US" dirty="0" smtClean="0"/>
              <a:t>Prepared by The Solar Foundation</a:t>
            </a:r>
          </a:p>
          <a:p>
            <a:r>
              <a:rPr lang="en-US" dirty="0" smtClean="0"/>
              <a:t>Available </a:t>
            </a:r>
            <a:r>
              <a:rPr lang="en-US" dirty="0"/>
              <a:t>at: </a:t>
            </a:r>
            <a:r>
              <a:rPr lang="en-US" dirty="0" smtClean="0">
                <a:hlinkClick r:id="rId2"/>
              </a:rPr>
              <a:t>www.thesolarfoundation.org/research/national-solar-jobs-census-2013</a:t>
            </a:r>
            <a:endParaRPr lang="en-US" dirty="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451950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Solar Jobs Census 2013</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8620" y="1600200"/>
            <a:ext cx="6026759" cy="4525963"/>
          </a:xfrm>
        </p:spPr>
      </p:pic>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051165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Solar Jobs 2013</a:t>
            </a:r>
            <a:br>
              <a:rPr lang="en-US" dirty="0" smtClean="0"/>
            </a:br>
            <a:r>
              <a:rPr lang="en-US" dirty="0" smtClean="0"/>
              <a:t>Florida</a:t>
            </a:r>
            <a:endParaRPr lang="en-US" dirty="0"/>
          </a:p>
        </p:txBody>
      </p:sp>
      <p:sp>
        <p:nvSpPr>
          <p:cNvPr id="3" name="Content Placeholder 2"/>
          <p:cNvSpPr>
            <a:spLocks noGrp="1"/>
          </p:cNvSpPr>
          <p:nvPr>
            <p:ph sz="half" idx="1"/>
          </p:nvPr>
        </p:nvSpPr>
        <p:spPr>
          <a:xfrm>
            <a:off x="457200" y="1447800"/>
            <a:ext cx="4038600" cy="4343400"/>
          </a:xfrm>
        </p:spPr>
        <p:txBody>
          <a:bodyPr>
            <a:noAutofit/>
          </a:bodyPr>
          <a:lstStyle/>
          <a:p>
            <a:pPr>
              <a:spcBef>
                <a:spcPts val="0"/>
              </a:spcBef>
            </a:pPr>
            <a:r>
              <a:rPr lang="en-US" sz="2000" dirty="0" smtClean="0"/>
              <a:t>4,000 Solar Jobs</a:t>
            </a:r>
          </a:p>
          <a:p>
            <a:pPr>
              <a:spcBef>
                <a:spcPts val="0"/>
              </a:spcBef>
            </a:pPr>
            <a:r>
              <a:rPr lang="en-US" sz="2000" dirty="0" smtClean="0"/>
              <a:t>Top 3 Solar Sectors By Employment</a:t>
            </a:r>
          </a:p>
          <a:p>
            <a:pPr lvl="1">
              <a:spcBef>
                <a:spcPts val="0"/>
              </a:spcBef>
            </a:pPr>
            <a:r>
              <a:rPr lang="en-US" sz="2000" dirty="0" smtClean="0"/>
              <a:t>Installation</a:t>
            </a:r>
          </a:p>
          <a:p>
            <a:pPr lvl="1">
              <a:spcBef>
                <a:spcPts val="0"/>
              </a:spcBef>
            </a:pPr>
            <a:r>
              <a:rPr lang="en-US" sz="2000" dirty="0" smtClean="0"/>
              <a:t>Manufacturing</a:t>
            </a:r>
          </a:p>
          <a:p>
            <a:pPr lvl="1">
              <a:spcBef>
                <a:spcPts val="0"/>
              </a:spcBef>
            </a:pPr>
            <a:r>
              <a:rPr lang="en-US" sz="2000" dirty="0" smtClean="0"/>
              <a:t>Sales &amp; Distribution</a:t>
            </a:r>
          </a:p>
          <a:p>
            <a:pPr>
              <a:spcBef>
                <a:spcPts val="0"/>
              </a:spcBef>
            </a:pPr>
            <a:r>
              <a:rPr lang="en-US" sz="2000" dirty="0" smtClean="0"/>
              <a:t>Solar Jobs Rank (Change Since 2012): </a:t>
            </a:r>
            <a:r>
              <a:rPr lang="en-US" sz="2000" b="1" dirty="0" smtClean="0"/>
              <a:t>7 (+5)</a:t>
            </a:r>
            <a:endParaRPr lang="en-US" sz="2000" dirty="0" smtClean="0"/>
          </a:p>
          <a:p>
            <a:pPr>
              <a:spcBef>
                <a:spcPts val="0"/>
              </a:spcBef>
            </a:pPr>
            <a:r>
              <a:rPr lang="en-US" sz="2000" dirty="0" smtClean="0"/>
              <a:t>Change In Solar Jobs Since 2012: </a:t>
            </a:r>
            <a:r>
              <a:rPr lang="en-US" sz="2000" b="1" dirty="0" smtClean="0"/>
              <a:t>+1500</a:t>
            </a:r>
            <a:endParaRPr lang="en-US" sz="2000" dirty="0" smtClean="0"/>
          </a:p>
          <a:p>
            <a:pPr>
              <a:spcBef>
                <a:spcPts val="0"/>
              </a:spcBef>
            </a:pPr>
            <a:r>
              <a:rPr lang="en-US" sz="2000" dirty="0" smtClean="0"/>
              <a:t>Solar Jobs Per Capita Rank (Change Since 2012): </a:t>
            </a:r>
            <a:r>
              <a:rPr lang="en-US" sz="2000" b="1" dirty="0" smtClean="0"/>
              <a:t>39 (-11)</a:t>
            </a:r>
            <a:endParaRPr lang="en-US" sz="2000" dirty="0" smtClean="0"/>
          </a:p>
          <a:p>
            <a:pPr>
              <a:spcBef>
                <a:spcPts val="0"/>
              </a:spcBef>
            </a:pPr>
            <a:r>
              <a:rPr lang="en-US" sz="2000" dirty="0" smtClean="0"/>
              <a:t>Total Solar Companies: </a:t>
            </a:r>
            <a:r>
              <a:rPr lang="en-US" sz="2000" b="1" dirty="0" smtClean="0"/>
              <a:t>309</a:t>
            </a:r>
            <a:endParaRPr lang="en-US" sz="2000" dirty="0"/>
          </a:p>
        </p:txBody>
      </p:sp>
      <p:sp>
        <p:nvSpPr>
          <p:cNvPr id="5" name="Content Placeholder 4"/>
          <p:cNvSpPr>
            <a:spLocks noGrp="1"/>
          </p:cNvSpPr>
          <p:nvPr>
            <p:ph sz="half" idx="2"/>
          </p:nvPr>
        </p:nvSpPr>
        <p:spPr>
          <a:xfrm>
            <a:off x="4495800" y="1447800"/>
            <a:ext cx="4191000" cy="4648201"/>
          </a:xfrm>
        </p:spPr>
        <p:txBody>
          <a:bodyPr>
            <a:normAutofit fontScale="55000" lnSpcReduction="20000"/>
          </a:bodyPr>
          <a:lstStyle/>
          <a:p>
            <a:pPr>
              <a:lnSpc>
                <a:spcPct val="120000"/>
              </a:lnSpc>
              <a:spcBef>
                <a:spcPts val="0"/>
              </a:spcBef>
            </a:pPr>
            <a:r>
              <a:rPr lang="en-US" sz="3600" dirty="0" smtClean="0"/>
              <a:t>Maximum Solar Resource Rank: </a:t>
            </a:r>
            <a:r>
              <a:rPr lang="en-US" sz="3600" b="1" dirty="0" smtClean="0"/>
              <a:t>14 (5.49 Kwh/M</a:t>
            </a:r>
            <a:r>
              <a:rPr lang="en-US" sz="3600" b="1" baseline="30000" dirty="0" smtClean="0"/>
              <a:t>2</a:t>
            </a:r>
            <a:r>
              <a:rPr lang="en-US" sz="3600" b="1" dirty="0" smtClean="0"/>
              <a:t>/Day)</a:t>
            </a:r>
            <a:endParaRPr lang="en-US" sz="3600" dirty="0" smtClean="0"/>
          </a:p>
          <a:p>
            <a:pPr>
              <a:lnSpc>
                <a:spcPct val="120000"/>
              </a:lnSpc>
              <a:spcBef>
                <a:spcPts val="0"/>
              </a:spcBef>
            </a:pPr>
            <a:r>
              <a:rPr lang="en-US" sz="3600" dirty="0" smtClean="0"/>
              <a:t>Number Of Homes Powered By Solar Rank: </a:t>
            </a:r>
            <a:r>
              <a:rPr lang="en-US" sz="3600" b="1" dirty="0" smtClean="0"/>
              <a:t>11 (~20299 Homes)</a:t>
            </a:r>
            <a:endParaRPr lang="en-US" sz="3600" dirty="0" smtClean="0"/>
          </a:p>
          <a:p>
            <a:pPr>
              <a:lnSpc>
                <a:spcPct val="120000"/>
              </a:lnSpc>
              <a:spcBef>
                <a:spcPts val="0"/>
              </a:spcBef>
            </a:pPr>
            <a:r>
              <a:rPr lang="en-US" sz="3600" dirty="0" smtClean="0"/>
              <a:t>Electricity Price Rank (Most Expensive): </a:t>
            </a:r>
            <a:r>
              <a:rPr lang="en-US" sz="3600" b="1" dirty="0" smtClean="0"/>
              <a:t>17</a:t>
            </a:r>
            <a:endParaRPr lang="en-US" sz="3600" dirty="0" smtClean="0"/>
          </a:p>
          <a:p>
            <a:pPr>
              <a:lnSpc>
                <a:spcPct val="120000"/>
              </a:lnSpc>
              <a:spcBef>
                <a:spcPts val="0"/>
              </a:spcBef>
            </a:pPr>
            <a:r>
              <a:rPr lang="en-US" sz="3600" dirty="0" smtClean="0"/>
              <a:t>Legal Status Of Third-party Ownership: </a:t>
            </a:r>
            <a:r>
              <a:rPr lang="en-US" sz="3600" b="1" dirty="0" smtClean="0"/>
              <a:t>Not Allowed</a:t>
            </a:r>
            <a:endParaRPr lang="en-US" sz="3600" dirty="0" smtClean="0"/>
          </a:p>
          <a:p>
            <a:pPr>
              <a:lnSpc>
                <a:spcPct val="120000"/>
              </a:lnSpc>
              <a:spcBef>
                <a:spcPts val="0"/>
              </a:spcBef>
            </a:pPr>
            <a:r>
              <a:rPr lang="en-US" sz="3600" dirty="0" smtClean="0"/>
              <a:t>Net Metering Policy Grade: </a:t>
            </a:r>
            <a:r>
              <a:rPr lang="en-US" sz="3600" b="1" dirty="0" smtClean="0"/>
              <a:t>B</a:t>
            </a:r>
            <a:endParaRPr lang="en-US" sz="3600" dirty="0" smtClean="0"/>
          </a:p>
          <a:p>
            <a:pPr>
              <a:lnSpc>
                <a:spcPct val="120000"/>
              </a:lnSpc>
              <a:spcBef>
                <a:spcPts val="0"/>
              </a:spcBef>
            </a:pPr>
            <a:r>
              <a:rPr lang="en-US" sz="3600" dirty="0" smtClean="0"/>
              <a:t>Interconnection Policy Grade: </a:t>
            </a:r>
            <a:r>
              <a:rPr lang="en-US" sz="3600" b="1" dirty="0" smtClean="0"/>
              <a:t>D</a:t>
            </a:r>
            <a:endParaRPr lang="en-US" sz="3600" dirty="0" smtClean="0"/>
          </a:p>
          <a:p>
            <a:pPr>
              <a:lnSpc>
                <a:spcPct val="120000"/>
              </a:lnSpc>
              <a:spcBef>
                <a:spcPts val="0"/>
              </a:spcBef>
            </a:pPr>
            <a:r>
              <a:rPr lang="en-US" sz="3600" dirty="0" smtClean="0"/>
              <a:t>Renewable Portfolio Standard (RPS) Target: </a:t>
            </a:r>
            <a:r>
              <a:rPr lang="en-US" sz="3600" b="1" dirty="0" smtClean="0"/>
              <a:t>N/A</a:t>
            </a:r>
            <a:endParaRPr lang="en-US" sz="3600" dirty="0" smtClean="0"/>
          </a:p>
          <a:p>
            <a:pPr>
              <a:lnSpc>
                <a:spcPct val="120000"/>
              </a:lnSpc>
              <a:spcBef>
                <a:spcPts val="0"/>
              </a:spcBef>
            </a:pPr>
            <a:r>
              <a:rPr lang="en-US" sz="3600" dirty="0" smtClean="0"/>
              <a:t>RPS Solar Carve-out Target: </a:t>
            </a:r>
            <a:r>
              <a:rPr lang="en-US" sz="3600" b="1" dirty="0" smtClean="0"/>
              <a:t>N/A</a:t>
            </a:r>
          </a:p>
          <a:p>
            <a:endParaRPr lang="en-US" b="1" dirty="0" smtClean="0"/>
          </a:p>
          <a:p>
            <a:pPr marL="338138" lvl="1"/>
            <a:r>
              <a:rPr lang="en-US" sz="2200" dirty="0" smtClean="0"/>
              <a:t>http</a:t>
            </a:r>
            <a:r>
              <a:rPr lang="en-US" sz="2200" dirty="0"/>
              <a:t>://thesolarfoundation.org/solarstates</a:t>
            </a:r>
          </a:p>
          <a:p>
            <a:endParaRPr lang="en-US" dirty="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819851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SunShot Soft Cost Reductions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994" y="1524000"/>
            <a:ext cx="5905806" cy="4589304"/>
          </a:xfrm>
        </p:spPr>
      </p:pic>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65397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Recommendations</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a:t>Invest in solar workforce development</a:t>
            </a:r>
          </a:p>
          <a:p>
            <a:r>
              <a:rPr lang="en-US" sz="2800" dirty="0"/>
              <a:t>T</a:t>
            </a:r>
            <a:r>
              <a:rPr lang="en-US" sz="2800" dirty="0" smtClean="0"/>
              <a:t>he </a:t>
            </a:r>
            <a:r>
              <a:rPr lang="en-US" sz="2800" dirty="0"/>
              <a:t>majority of employers have some trouble </a:t>
            </a:r>
            <a:r>
              <a:rPr lang="en-US" sz="2800" dirty="0" smtClean="0"/>
              <a:t>finding qualified </a:t>
            </a:r>
            <a:r>
              <a:rPr lang="en-US" sz="2800" dirty="0"/>
              <a:t>applicants to fill their </a:t>
            </a:r>
            <a:r>
              <a:rPr lang="en-US" sz="2800" dirty="0" smtClean="0"/>
              <a:t>positions. Most often to blame for these difficulties:</a:t>
            </a:r>
          </a:p>
          <a:p>
            <a:pPr lvl="1"/>
            <a:r>
              <a:rPr lang="en-US" dirty="0" smtClean="0"/>
              <a:t>Lack </a:t>
            </a:r>
            <a:r>
              <a:rPr lang="en-US" dirty="0"/>
              <a:t>of technical </a:t>
            </a:r>
            <a:r>
              <a:rPr lang="en-US" dirty="0" smtClean="0"/>
              <a:t>experience</a:t>
            </a:r>
          </a:p>
          <a:p>
            <a:pPr lvl="1"/>
            <a:r>
              <a:rPr lang="en-US" dirty="0" smtClean="0"/>
              <a:t>Deficiencies </a:t>
            </a:r>
            <a:r>
              <a:rPr lang="en-US" dirty="0"/>
              <a:t>in communication, problem solving and </a:t>
            </a:r>
            <a:r>
              <a:rPr lang="en-US" dirty="0" smtClean="0"/>
              <a:t>analytical skills</a:t>
            </a:r>
            <a:r>
              <a:rPr lang="en-US" dirty="0"/>
              <a:t>, and </a:t>
            </a:r>
            <a:r>
              <a:rPr lang="en-US" dirty="0" smtClean="0"/>
              <a:t>education</a:t>
            </a:r>
          </a:p>
        </p:txBody>
      </p:sp>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4092728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Workforce Recommendations</a:t>
            </a:r>
            <a:endParaRPr lang="en-US" dirty="0"/>
          </a:p>
        </p:txBody>
      </p:sp>
      <p:sp>
        <p:nvSpPr>
          <p:cNvPr id="3" name="Content Placeholder 2"/>
          <p:cNvSpPr>
            <a:spLocks noGrp="1"/>
          </p:cNvSpPr>
          <p:nvPr>
            <p:ph idx="1"/>
          </p:nvPr>
        </p:nvSpPr>
        <p:spPr>
          <a:xfrm>
            <a:off x="457200" y="1600201"/>
            <a:ext cx="8229600" cy="4191000"/>
          </a:xfrm>
        </p:spPr>
        <p:txBody>
          <a:bodyPr>
            <a:normAutofit lnSpcReduction="10000"/>
          </a:bodyPr>
          <a:lstStyle/>
          <a:p>
            <a:r>
              <a:rPr lang="en-US" dirty="0"/>
              <a:t>While solar energy creates jobs across a wide variety of occupations and </a:t>
            </a:r>
            <a:r>
              <a:rPr lang="en-US" dirty="0" smtClean="0"/>
              <a:t>technologies, the </a:t>
            </a:r>
            <a:r>
              <a:rPr lang="en-US" dirty="0"/>
              <a:t>majority of these jobs are for </a:t>
            </a:r>
            <a:r>
              <a:rPr lang="en-US" i="1" dirty="0"/>
              <a:t>highly-skilled and </a:t>
            </a:r>
            <a:r>
              <a:rPr lang="en-US" i="1" dirty="0" smtClean="0"/>
              <a:t>highly trained workers.</a:t>
            </a:r>
          </a:p>
          <a:p>
            <a:pPr lvl="1"/>
            <a:r>
              <a:rPr lang="en-US" dirty="0" smtClean="0"/>
              <a:t>50</a:t>
            </a:r>
            <a:r>
              <a:rPr lang="en-US" dirty="0"/>
              <a:t>% of solar jobs </a:t>
            </a:r>
            <a:r>
              <a:rPr lang="en-US" dirty="0" smtClean="0"/>
              <a:t>require workers </a:t>
            </a:r>
            <a:r>
              <a:rPr lang="en-US" dirty="0"/>
              <a:t>with previous </a:t>
            </a:r>
            <a:r>
              <a:rPr lang="en-US" dirty="0" smtClean="0"/>
              <a:t>experience</a:t>
            </a:r>
          </a:p>
          <a:p>
            <a:pPr lvl="1"/>
            <a:r>
              <a:rPr lang="en-US" dirty="0" smtClean="0"/>
              <a:t>25% require </a:t>
            </a:r>
            <a:r>
              <a:rPr lang="en-US" dirty="0"/>
              <a:t>at least a bachelor’s </a:t>
            </a:r>
            <a:r>
              <a:rPr lang="en-US" dirty="0" smtClean="0"/>
              <a:t>degree</a:t>
            </a:r>
          </a:p>
          <a:p>
            <a:pPr lvl="1"/>
            <a:r>
              <a:rPr lang="en-US" dirty="0" smtClean="0"/>
              <a:t>13</a:t>
            </a:r>
            <a:r>
              <a:rPr lang="en-US" dirty="0"/>
              <a:t>% require an associate’s degree or other certification from an accredited college.</a:t>
            </a:r>
          </a:p>
        </p:txBody>
      </p:sp>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565399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Recommendations</a:t>
            </a:r>
            <a:endParaRPr lang="en-US" dirty="0"/>
          </a:p>
        </p:txBody>
      </p:sp>
      <p:sp>
        <p:nvSpPr>
          <p:cNvPr id="3" name="Content Placeholder 2"/>
          <p:cNvSpPr>
            <a:spLocks noGrp="1"/>
          </p:cNvSpPr>
          <p:nvPr>
            <p:ph idx="1"/>
          </p:nvPr>
        </p:nvSpPr>
        <p:spPr>
          <a:xfrm>
            <a:off x="457200" y="1600201"/>
            <a:ext cx="8229600" cy="4191000"/>
          </a:xfrm>
        </p:spPr>
        <p:txBody>
          <a:bodyPr>
            <a:normAutofit fontScale="92500" lnSpcReduction="20000"/>
          </a:bodyPr>
          <a:lstStyle/>
          <a:p>
            <a:pPr>
              <a:lnSpc>
                <a:spcPct val="120000"/>
              </a:lnSpc>
            </a:pPr>
            <a:r>
              <a:rPr lang="en-US" dirty="0"/>
              <a:t>P</a:t>
            </a:r>
            <a:r>
              <a:rPr lang="en-US" dirty="0" smtClean="0"/>
              <a:t>rograms </a:t>
            </a:r>
            <a:r>
              <a:rPr lang="en-US" dirty="0"/>
              <a:t>that stand to make the greatest impact on solar workforce development are: </a:t>
            </a:r>
            <a:endParaRPr lang="en-US" dirty="0" smtClean="0"/>
          </a:p>
          <a:p>
            <a:pPr lvl="1">
              <a:lnSpc>
                <a:spcPct val="120000"/>
              </a:lnSpc>
            </a:pPr>
            <a:r>
              <a:rPr lang="en-US" dirty="0" smtClean="0"/>
              <a:t>Those </a:t>
            </a:r>
            <a:r>
              <a:rPr lang="en-US" dirty="0"/>
              <a:t>that provide high-skilled workers with new or updated skills or experience, and</a:t>
            </a:r>
            <a:r>
              <a:rPr lang="en-US" dirty="0" smtClean="0"/>
              <a:t>;</a:t>
            </a:r>
          </a:p>
          <a:p>
            <a:pPr lvl="1">
              <a:lnSpc>
                <a:spcPct val="120000"/>
              </a:lnSpc>
            </a:pPr>
            <a:r>
              <a:rPr lang="en-US" dirty="0" smtClean="0"/>
              <a:t>Comprehensive </a:t>
            </a:r>
            <a:r>
              <a:rPr lang="en-US" dirty="0"/>
              <a:t>entry-level programs (typically offered through technical high schools</a:t>
            </a:r>
            <a:r>
              <a:rPr lang="en-US" dirty="0" smtClean="0"/>
              <a:t>, community-based </a:t>
            </a:r>
            <a:r>
              <a:rPr lang="en-US" dirty="0"/>
              <a:t>organizations, and community colleges) that prepare lower-skilled workers </a:t>
            </a:r>
            <a:r>
              <a:rPr lang="en-US" dirty="0" smtClean="0"/>
              <a:t>to move </a:t>
            </a:r>
            <a:r>
              <a:rPr lang="en-US" dirty="0"/>
              <a:t>into more highly-skilled occupations. </a:t>
            </a:r>
            <a:endParaRPr lang="en-US" dirty="0" smtClean="0"/>
          </a:p>
        </p:txBody>
      </p:sp>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3080630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Recommendations</a:t>
            </a:r>
            <a:endParaRPr lang="en-US" dirty="0"/>
          </a:p>
        </p:txBody>
      </p:sp>
      <p:sp>
        <p:nvSpPr>
          <p:cNvPr id="3" name="Content Placeholder 2"/>
          <p:cNvSpPr>
            <a:spLocks noGrp="1"/>
          </p:cNvSpPr>
          <p:nvPr>
            <p:ph idx="1"/>
          </p:nvPr>
        </p:nvSpPr>
        <p:spPr/>
        <p:txBody>
          <a:bodyPr>
            <a:normAutofit/>
          </a:bodyPr>
          <a:lstStyle/>
          <a:p>
            <a:pPr>
              <a:spcBef>
                <a:spcPts val="0"/>
              </a:spcBef>
            </a:pPr>
            <a:r>
              <a:rPr lang="en-US" sz="2800" dirty="0"/>
              <a:t>I</a:t>
            </a:r>
            <a:r>
              <a:rPr lang="en-US" sz="2800" dirty="0" smtClean="0"/>
              <a:t>ntegrate </a:t>
            </a:r>
            <a:r>
              <a:rPr lang="en-US" sz="2800" dirty="0"/>
              <a:t>solar curricula into </a:t>
            </a:r>
            <a:r>
              <a:rPr lang="en-US" sz="2800" dirty="0" smtClean="0"/>
              <a:t>more traditional </a:t>
            </a:r>
            <a:r>
              <a:rPr lang="en-US" sz="2800" dirty="0"/>
              <a:t>or mainstream </a:t>
            </a:r>
            <a:r>
              <a:rPr lang="en-US" sz="2800" dirty="0" smtClean="0"/>
              <a:t>coursework</a:t>
            </a:r>
          </a:p>
          <a:p>
            <a:pPr>
              <a:spcBef>
                <a:spcPts val="0"/>
              </a:spcBef>
            </a:pPr>
            <a:r>
              <a:rPr lang="en-US" sz="2800" dirty="0" smtClean="0"/>
              <a:t>Cultivate </a:t>
            </a:r>
            <a:r>
              <a:rPr lang="en-US" sz="2800" dirty="0"/>
              <a:t>a workforce with a set of solar skills </a:t>
            </a:r>
            <a:r>
              <a:rPr lang="en-US" sz="2800" dirty="0" smtClean="0"/>
              <a:t>that enhance </a:t>
            </a:r>
            <a:r>
              <a:rPr lang="en-US" sz="2800" dirty="0"/>
              <a:t>a more broadly applicable set of core trade (e.g., roofing or electrical) or </a:t>
            </a:r>
            <a:r>
              <a:rPr lang="en-US" sz="2800" dirty="0" smtClean="0"/>
              <a:t>professional (</a:t>
            </a:r>
            <a:r>
              <a:rPr lang="en-US" sz="2800" dirty="0"/>
              <a:t>e.g., legal or finance) </a:t>
            </a:r>
            <a:r>
              <a:rPr lang="en-US" sz="2800" dirty="0" smtClean="0"/>
              <a:t>skills</a:t>
            </a:r>
          </a:p>
          <a:p>
            <a:pPr>
              <a:spcBef>
                <a:spcPts val="0"/>
              </a:spcBef>
            </a:pPr>
            <a:r>
              <a:rPr lang="en-US" sz="2800" dirty="0" smtClean="0"/>
              <a:t>This </a:t>
            </a:r>
            <a:r>
              <a:rPr lang="en-US" sz="2800" dirty="0"/>
              <a:t>will </a:t>
            </a:r>
            <a:r>
              <a:rPr lang="en-US" sz="2800" dirty="0" smtClean="0"/>
              <a:t>help ensure </a:t>
            </a:r>
            <a:r>
              <a:rPr lang="en-US" sz="2800" dirty="0"/>
              <a:t>that program graduates are diverse enough to be successful, despite fluctuations </a:t>
            </a:r>
            <a:r>
              <a:rPr lang="en-US" sz="2800" dirty="0" smtClean="0"/>
              <a:t>in demand </a:t>
            </a:r>
            <a:r>
              <a:rPr lang="en-US" sz="2800" dirty="0"/>
              <a:t>for some of their </a:t>
            </a:r>
            <a:r>
              <a:rPr lang="en-US" sz="2800" dirty="0" smtClean="0"/>
              <a:t>skills</a:t>
            </a:r>
            <a:endParaRPr lang="en-US" sz="2800" dirty="0"/>
          </a:p>
        </p:txBody>
      </p:sp>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761024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Recommendations</a:t>
            </a:r>
            <a:endParaRPr lang="en-US" dirty="0"/>
          </a:p>
        </p:txBody>
      </p:sp>
      <p:sp>
        <p:nvSpPr>
          <p:cNvPr id="3" name="Content Placeholder 2"/>
          <p:cNvSpPr>
            <a:spLocks noGrp="1"/>
          </p:cNvSpPr>
          <p:nvPr>
            <p:ph idx="1"/>
          </p:nvPr>
        </p:nvSpPr>
        <p:spPr/>
        <p:txBody>
          <a:bodyPr>
            <a:normAutofit/>
          </a:bodyPr>
          <a:lstStyle/>
          <a:p>
            <a:pPr marL="0" indent="0" algn="ctr">
              <a:buNone/>
            </a:pPr>
            <a:r>
              <a:rPr lang="en-US" sz="4500" b="1" dirty="0"/>
              <a:t>Support high-quality training</a:t>
            </a:r>
          </a:p>
          <a:p>
            <a:pPr marL="0" indent="0">
              <a:spcBef>
                <a:spcPts val="0"/>
              </a:spcBef>
              <a:buNone/>
            </a:pPr>
            <a:r>
              <a:rPr lang="en-US" dirty="0"/>
              <a:t>T</a:t>
            </a:r>
            <a:r>
              <a:rPr lang="en-US" dirty="0" smtClean="0"/>
              <a:t>here </a:t>
            </a:r>
            <a:r>
              <a:rPr lang="en-US" dirty="0"/>
              <a:t>a direct connection between installed capacity and number of solar jobs</a:t>
            </a:r>
            <a:r>
              <a:rPr lang="en-US" dirty="0" smtClean="0"/>
              <a:t>, but </a:t>
            </a:r>
            <a:r>
              <a:rPr lang="en-US" dirty="0"/>
              <a:t>there is also a direct connection between training and quality. Shoddy workmanship </a:t>
            </a:r>
            <a:r>
              <a:rPr lang="en-US" dirty="0" smtClean="0"/>
              <a:t>often results </a:t>
            </a:r>
            <a:r>
              <a:rPr lang="en-US" dirty="0"/>
              <a:t>in high call-back frequency, which can narrow profit margins for companies</a:t>
            </a:r>
            <a:r>
              <a:rPr lang="en-US" dirty="0" smtClean="0"/>
              <a:t>.</a:t>
            </a:r>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070454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Get On Board!</a:t>
            </a:r>
            <a:endParaRPr lang="en-US" sz="5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981200"/>
            <a:ext cx="5257800" cy="1743589"/>
          </a:xfrm>
        </p:spPr>
      </p:pic>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rPr>
              <a:pPr/>
              <a:t>25</a:t>
            </a:fld>
            <a:endParaRPr lang="en-US" dirty="0">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896942"/>
            <a:ext cx="2057400" cy="1800225"/>
          </a:xfrm>
          <a:prstGeom prst="rect">
            <a:avLst/>
          </a:prstGeom>
        </p:spPr>
      </p:pic>
    </p:spTree>
    <p:extLst>
      <p:ext uri="{BB962C8B-B14F-4D97-AF65-F5344CB8AC3E}">
        <p14:creationId xmlns:p14="http://schemas.microsoft.com/office/powerpoint/2010/main" val="2608469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solidFill>
                  <a:schemeClr val="tx2"/>
                </a:solidFill>
              </a:rPr>
              <a:t>Contact Information</a:t>
            </a:r>
            <a:endParaRPr lang="en-US" dirty="0">
              <a:solidFill>
                <a:schemeClr val="tx2"/>
              </a:solidFill>
            </a:endParaRPr>
          </a:p>
        </p:txBody>
      </p:sp>
      <p:sp>
        <p:nvSpPr>
          <p:cNvPr id="3" name="Content Placeholder 2"/>
          <p:cNvSpPr>
            <a:spLocks noGrp="1"/>
          </p:cNvSpPr>
          <p:nvPr>
            <p:ph idx="1"/>
          </p:nvPr>
        </p:nvSpPr>
        <p:spPr>
          <a:xfrm>
            <a:off x="457200" y="2057400"/>
            <a:ext cx="8229600" cy="4068763"/>
          </a:xfrm>
        </p:spPr>
        <p:txBody>
          <a:bodyPr>
            <a:normAutofit/>
          </a:bodyPr>
          <a:lstStyle/>
          <a:p>
            <a:pPr algn="ctr">
              <a:buFont typeface="Arial" charset="0"/>
              <a:buNone/>
            </a:pPr>
            <a:r>
              <a:rPr lang="en-US" dirty="0" smtClean="0"/>
              <a:t>Colleen McCann Kettles, JD</a:t>
            </a:r>
          </a:p>
          <a:p>
            <a:pPr algn="ctr">
              <a:buFont typeface="Arial" charset="0"/>
              <a:buNone/>
            </a:pPr>
            <a:r>
              <a:rPr lang="en-US" dirty="0" smtClean="0"/>
              <a:t>Florida Solar Energy Center</a:t>
            </a:r>
          </a:p>
          <a:p>
            <a:pPr algn="ctr">
              <a:buFont typeface="Arial" charset="0"/>
              <a:buNone/>
            </a:pPr>
            <a:r>
              <a:rPr lang="en-US" dirty="0" smtClean="0"/>
              <a:t>1679 Clearlake Road</a:t>
            </a:r>
          </a:p>
          <a:p>
            <a:pPr algn="ctr">
              <a:buFont typeface="Arial" charset="0"/>
              <a:buNone/>
            </a:pPr>
            <a:r>
              <a:rPr lang="en-US" dirty="0" smtClean="0"/>
              <a:t>Cocoa, FL 32922</a:t>
            </a:r>
          </a:p>
          <a:p>
            <a:pPr algn="ctr">
              <a:buFont typeface="Arial" charset="0"/>
              <a:buNone/>
            </a:pPr>
            <a:r>
              <a:rPr lang="en-US" dirty="0" smtClean="0"/>
              <a:t>321-638-1004</a:t>
            </a:r>
          </a:p>
          <a:p>
            <a:pPr algn="ctr">
              <a:buFont typeface="Arial" charset="0"/>
              <a:buNone/>
            </a:pPr>
            <a:r>
              <a:rPr lang="en-US" dirty="0" smtClean="0">
                <a:hlinkClick r:id="rId3"/>
              </a:rPr>
              <a:t>ckettles@fsec.ucf.edu</a:t>
            </a:r>
            <a:endParaRPr lang="en-US" dirty="0"/>
          </a:p>
        </p:txBody>
      </p:sp>
      <p:sp>
        <p:nvSpPr>
          <p:cNvPr id="4" name="Slide Number Placeholder 3"/>
          <p:cNvSpPr>
            <a:spLocks noGrp="1"/>
          </p:cNvSpPr>
          <p:nvPr>
            <p:ph type="sldNum" sz="quarter" idx="12"/>
          </p:nvPr>
        </p:nvSpPr>
        <p:spPr>
          <a:xfrm>
            <a:off x="7010400" y="6281738"/>
            <a:ext cx="2133600" cy="365125"/>
          </a:xfrm>
          <a:prstGeom prst="rect">
            <a:avLst/>
          </a:prstGeom>
        </p:spPr>
        <p:txBody>
          <a:bodyPr/>
          <a:lstStyle/>
          <a:p>
            <a:fld id="{67E31BDC-FA16-417B-836D-1FFC5CB85E3B}" type="slidenum">
              <a:rPr lang="en-US" smtClean="0">
                <a:solidFill>
                  <a:prstClr val="black">
                    <a:tint val="75000"/>
                  </a:prstClr>
                </a:solidFill>
              </a:rPr>
              <a:pPr/>
              <a:t>26</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solidFill>
                  <a:schemeClr val="tx2"/>
                </a:solidFill>
              </a:rPr>
              <a:t>US DOE Solar Instructor</a:t>
            </a:r>
            <a:br>
              <a:rPr lang="en-US" dirty="0" smtClean="0">
                <a:solidFill>
                  <a:schemeClr val="tx2"/>
                </a:solidFill>
              </a:rPr>
            </a:br>
            <a:r>
              <a:rPr lang="en-US" dirty="0" smtClean="0">
                <a:solidFill>
                  <a:schemeClr val="tx2"/>
                </a:solidFill>
              </a:rPr>
              <a:t>Training Network</a:t>
            </a:r>
            <a:endParaRPr lang="en-US" dirty="0">
              <a:solidFill>
                <a:schemeClr val="tx2"/>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8265" y="1744826"/>
            <a:ext cx="5921731" cy="412257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r>
              <a:rPr lang="en-US" sz="3600" dirty="0" smtClean="0">
                <a:solidFill>
                  <a:schemeClr val="tx2"/>
                </a:solidFill>
              </a:rPr>
              <a:t>Florida Solar Energy Training Providers</a:t>
            </a:r>
            <a:endParaRPr lang="en-US" sz="3600" dirty="0">
              <a:solidFill>
                <a:schemeClr val="tx2"/>
              </a:solidFill>
            </a:endParaRPr>
          </a:p>
        </p:txBody>
      </p:sp>
      <p:pic>
        <p:nvPicPr>
          <p:cNvPr id="7" name="Content Placeholder 6" descr="training provider map.jpg"/>
          <p:cNvPicPr>
            <a:picLocks noGrp="1" noChangeAspect="1"/>
          </p:cNvPicPr>
          <p:nvPr>
            <p:ph idx="1"/>
          </p:nvPr>
        </p:nvPicPr>
        <p:blipFill>
          <a:blip r:embed="rId3" cstate="print"/>
          <a:stretch>
            <a:fillRect/>
          </a:stretch>
        </p:blipFill>
        <p:spPr>
          <a:xfrm>
            <a:off x="1520041" y="2028444"/>
            <a:ext cx="6103917" cy="3669475"/>
          </a:xfrm>
        </p:spPr>
      </p:pic>
      <p:sp>
        <p:nvSpPr>
          <p:cNvPr id="4" name="Slide Number Placeholder 3"/>
          <p:cNvSpPr>
            <a:spLocks noGrp="1"/>
          </p:cNvSpPr>
          <p:nvPr>
            <p:ph type="sldNum" sz="quarter" idx="12"/>
          </p:nvPr>
        </p:nvSpPr>
        <p:spPr>
          <a:xfrm>
            <a:off x="7010400" y="6281738"/>
            <a:ext cx="2133600" cy="365125"/>
          </a:xfrm>
          <a:prstGeom prst="rect">
            <a:avLst/>
          </a:prstGeom>
        </p:spPr>
        <p:txBody>
          <a:bodyPr/>
          <a:lstStyle/>
          <a:p>
            <a:fld id="{67E31BDC-FA16-417B-836D-1FFC5CB85E3B}" type="slidenum">
              <a:rPr lang="en-US" smtClean="0">
                <a:solidFill>
                  <a:prstClr val="black">
                    <a:tint val="75000"/>
                  </a:prstClr>
                </a:solidFill>
              </a:rPr>
              <a:pPr/>
              <a:t>4</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FSEC Solar Training Programs</a:t>
            </a:r>
            <a:endParaRPr lang="en-US" dirty="0"/>
          </a:p>
        </p:txBody>
      </p:sp>
      <p:sp>
        <p:nvSpPr>
          <p:cNvPr id="3" name="Content Placeholder 2"/>
          <p:cNvSpPr>
            <a:spLocks noGrp="1"/>
          </p:cNvSpPr>
          <p:nvPr>
            <p:ph idx="1"/>
          </p:nvPr>
        </p:nvSpPr>
        <p:spPr>
          <a:xfrm>
            <a:off x="152400" y="1371600"/>
            <a:ext cx="4953000" cy="4932501"/>
          </a:xfrm>
        </p:spPr>
        <p:txBody>
          <a:bodyPr>
            <a:normAutofit/>
          </a:bodyPr>
          <a:lstStyle/>
          <a:p>
            <a:r>
              <a:rPr lang="en-US" sz="2000" b="1" dirty="0" smtClean="0"/>
              <a:t>Train-the-Trainer Workshops</a:t>
            </a:r>
          </a:p>
          <a:p>
            <a:pPr lvl="1"/>
            <a:r>
              <a:rPr lang="en-US" sz="2000" dirty="0" smtClean="0"/>
              <a:t>Southeast Solar Training Program</a:t>
            </a:r>
          </a:p>
          <a:p>
            <a:pPr lvl="2"/>
            <a:r>
              <a:rPr lang="en-US" sz="2000" dirty="0"/>
              <a:t>5 year, $2 million DOE funded program</a:t>
            </a:r>
            <a:endParaRPr lang="en-US" sz="2000" dirty="0" smtClean="0"/>
          </a:p>
          <a:p>
            <a:pPr lvl="2"/>
            <a:r>
              <a:rPr lang="en-US" sz="2000" dirty="0" smtClean="0"/>
              <a:t>Trained 176 faculty from 67</a:t>
            </a:r>
            <a:br>
              <a:rPr lang="en-US" sz="2000" dirty="0" smtClean="0"/>
            </a:br>
            <a:r>
              <a:rPr lang="en-US" sz="2000" dirty="0" smtClean="0"/>
              <a:t>SE institutions</a:t>
            </a:r>
          </a:p>
          <a:p>
            <a:pPr lvl="2"/>
            <a:r>
              <a:rPr lang="en-US" sz="2000" dirty="0" smtClean="0"/>
              <a:t>Current emphasis is on quality control: </a:t>
            </a:r>
          </a:p>
          <a:p>
            <a:pPr lvl="3"/>
            <a:r>
              <a:rPr lang="en-US" dirty="0" smtClean="0"/>
              <a:t>Training of building officials</a:t>
            </a:r>
          </a:p>
          <a:p>
            <a:pPr lvl="3"/>
            <a:r>
              <a:rPr lang="en-US" dirty="0" smtClean="0"/>
              <a:t>NABCEP certification of instructors and providers</a:t>
            </a:r>
          </a:p>
          <a:p>
            <a:pPr lvl="2"/>
            <a:r>
              <a:rPr lang="en-US" sz="2000" dirty="0" smtClean="0">
                <a:solidFill>
                  <a:prstClr val="black"/>
                </a:solidFill>
              </a:rPr>
              <a:t>Efforts will integrate solar into other relevant curriculum</a:t>
            </a:r>
            <a:endParaRPr lang="en-US" sz="2000" dirty="0">
              <a:solidFill>
                <a:prstClr val="black"/>
              </a:solidFill>
            </a:endParaRPr>
          </a:p>
          <a:p>
            <a:pPr marL="1371600" lvl="3" indent="0">
              <a:buNone/>
            </a:pPr>
            <a:endParaRPr lang="en-US" sz="14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447800"/>
            <a:ext cx="3701470" cy="1371600"/>
          </a:xfrm>
          <a:prstGeom prst="rect">
            <a:avLst/>
          </a:prstGeom>
        </p:spPr>
      </p:pic>
      <p:sp>
        <p:nvSpPr>
          <p:cNvPr id="5" name="TextBox 4"/>
          <p:cNvSpPr txBox="1"/>
          <p:nvPr/>
        </p:nvSpPr>
        <p:spPr>
          <a:xfrm>
            <a:off x="5257801" y="4495800"/>
            <a:ext cx="1828800" cy="938719"/>
          </a:xfrm>
          <a:prstGeom prst="rect">
            <a:avLst/>
          </a:prstGeom>
          <a:noFill/>
        </p:spPr>
        <p:txBody>
          <a:bodyPr wrap="square" rtlCol="0">
            <a:spAutoFit/>
          </a:bodyPr>
          <a:lstStyle/>
          <a:p>
            <a:pPr algn="ctr"/>
            <a:r>
              <a:rPr lang="en-US" sz="1100" dirty="0">
                <a:solidFill>
                  <a:prstClr val="black"/>
                </a:solidFill>
              </a:rPr>
              <a:t>Training for faculty from  Alabama, Arkansas, Florida, Georgia, Kentucky, Tennessee, Puerto Rico and the US Virgin Islands.</a:t>
            </a:r>
          </a:p>
        </p:txBody>
      </p:sp>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2819400"/>
            <a:ext cx="2032000" cy="1524000"/>
          </a:xfrm>
          <a:prstGeom prst="rect">
            <a:avLst/>
          </a:prstGeom>
        </p:spPr>
      </p:pic>
      <p:pic>
        <p:nvPicPr>
          <p:cNvPr id="8" name="Content Placeholder 3" descr="C:\Users\lsibilly\Pictures\Ms. Adams\Ms. Adams 304.JPG"/>
          <p:cNvPicPr>
            <a:picLocks/>
          </p:cNvPicPr>
          <p:nvPr/>
        </p:nvPicPr>
        <p:blipFill>
          <a:blip r:embed="rId5" cstate="print"/>
          <a:srcRect/>
          <a:stretch>
            <a:fillRect/>
          </a:stretch>
        </p:blipFill>
        <p:spPr bwMode="auto">
          <a:xfrm>
            <a:off x="5257800" y="2819400"/>
            <a:ext cx="1697904" cy="1524000"/>
          </a:xfrm>
          <a:prstGeom prst="rect">
            <a:avLst/>
          </a:prstGeom>
          <a:noFill/>
          <a:ln w="9525">
            <a:noFill/>
            <a:miter lim="800000"/>
            <a:headEnd/>
            <a:tailEnd/>
          </a:ln>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3342" y="4343400"/>
            <a:ext cx="1752600" cy="117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239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FSEC Solar Training Programs</a:t>
            </a:r>
            <a:endParaRPr lang="en-US" dirty="0"/>
          </a:p>
        </p:txBody>
      </p:sp>
      <p:sp>
        <p:nvSpPr>
          <p:cNvPr id="3" name="Content Placeholder 2"/>
          <p:cNvSpPr>
            <a:spLocks noGrp="1"/>
          </p:cNvSpPr>
          <p:nvPr>
            <p:ph idx="1"/>
          </p:nvPr>
        </p:nvSpPr>
        <p:spPr>
          <a:xfrm>
            <a:off x="152400" y="1371601"/>
            <a:ext cx="4953000" cy="3429000"/>
          </a:xfrm>
        </p:spPr>
        <p:txBody>
          <a:bodyPr>
            <a:normAutofit lnSpcReduction="10000"/>
          </a:bodyPr>
          <a:lstStyle/>
          <a:p>
            <a:r>
              <a:rPr lang="en-US" sz="2800" b="1" dirty="0"/>
              <a:t>FSEC </a:t>
            </a:r>
            <a:r>
              <a:rPr lang="en-US" sz="2800" b="1" dirty="0" smtClean="0"/>
              <a:t>Continuing Education </a:t>
            </a:r>
            <a:r>
              <a:rPr lang="en-US" sz="2800" b="1" dirty="0"/>
              <a:t>Workshops</a:t>
            </a:r>
          </a:p>
          <a:p>
            <a:pPr lvl="1"/>
            <a:r>
              <a:rPr lang="en-US" dirty="0" smtClean="0"/>
              <a:t>PV Systems</a:t>
            </a:r>
            <a:br>
              <a:rPr lang="en-US" dirty="0" smtClean="0"/>
            </a:br>
            <a:r>
              <a:rPr lang="en-US" dirty="0" smtClean="0"/>
              <a:t>(2,400 students since 2003)</a:t>
            </a:r>
          </a:p>
          <a:p>
            <a:pPr lvl="1"/>
            <a:r>
              <a:rPr lang="en-US" dirty="0" smtClean="0"/>
              <a:t>Solar Water Heating Systems</a:t>
            </a:r>
            <a:br>
              <a:rPr lang="en-US" dirty="0" smtClean="0"/>
            </a:br>
            <a:r>
              <a:rPr lang="en-US" dirty="0" smtClean="0"/>
              <a:t>(400 students since 2008)</a:t>
            </a:r>
            <a:br>
              <a:rPr lang="en-US" dirty="0" smtClean="0"/>
            </a:b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599" y="1524000"/>
            <a:ext cx="1617499" cy="215666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2098" y="3698594"/>
            <a:ext cx="2540000" cy="1905000"/>
          </a:xfrm>
          <a:prstGeom prst="rect">
            <a:avLst/>
          </a:prstGeom>
        </p:spPr>
      </p:pic>
      <p:sp>
        <p:nvSpPr>
          <p:cNvPr id="12" name="TextBox 11"/>
          <p:cNvSpPr txBox="1"/>
          <p:nvPr/>
        </p:nvSpPr>
        <p:spPr>
          <a:xfrm>
            <a:off x="1371600" y="4955675"/>
            <a:ext cx="3733800" cy="646331"/>
          </a:xfrm>
          <a:prstGeom prst="rect">
            <a:avLst/>
          </a:prstGeom>
          <a:noFill/>
        </p:spPr>
        <p:txBody>
          <a:bodyPr wrap="square" rtlCol="0">
            <a:spAutoFit/>
          </a:bodyPr>
          <a:lstStyle/>
          <a:p>
            <a:r>
              <a:rPr lang="en-US" dirty="0" smtClean="0"/>
              <a:t>Workshop students engaged in hands-on laboratory experiences.</a:t>
            </a:r>
            <a:endParaRPr lang="en-US" dirty="0"/>
          </a:p>
        </p:txBody>
      </p:sp>
    </p:spTree>
    <p:extLst>
      <p:ext uri="{BB962C8B-B14F-4D97-AF65-F5344CB8AC3E}">
        <p14:creationId xmlns:p14="http://schemas.microsoft.com/office/powerpoint/2010/main" val="1876288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solidFill>
                  <a:schemeClr val="tx2"/>
                </a:solidFill>
              </a:rPr>
              <a:t>Let’s Get To Work!</a:t>
            </a:r>
            <a:endParaRPr lang="en-US" dirty="0">
              <a:solidFill>
                <a:schemeClr val="tx2"/>
              </a:solidFill>
            </a:endParaRPr>
          </a:p>
        </p:txBody>
      </p:sp>
      <p:pic>
        <p:nvPicPr>
          <p:cNvPr id="5" name="Content Placeholder 11" descr="OJT Workers.jpg"/>
          <p:cNvPicPr>
            <a:picLocks noGrp="1" noChangeAspect="1"/>
          </p:cNvPicPr>
          <p:nvPr>
            <p:ph idx="1"/>
          </p:nvPr>
        </p:nvPicPr>
        <p:blipFill>
          <a:blip r:embed="rId3" cstate="print"/>
          <a:stretch>
            <a:fillRect/>
          </a:stretch>
        </p:blipFill>
        <p:spPr>
          <a:xfrm>
            <a:off x="2209800" y="2280507"/>
            <a:ext cx="4724400" cy="3165348"/>
          </a:xfrm>
        </p:spPr>
      </p:pic>
      <p:sp>
        <p:nvSpPr>
          <p:cNvPr id="4" name="Slide Number Placeholder 3"/>
          <p:cNvSpPr>
            <a:spLocks noGrp="1"/>
          </p:cNvSpPr>
          <p:nvPr>
            <p:ph type="sldNum" sz="quarter" idx="12"/>
          </p:nvPr>
        </p:nvSpPr>
        <p:spPr>
          <a:xfrm>
            <a:off x="7010400" y="6281738"/>
            <a:ext cx="2133600" cy="365125"/>
          </a:xfrm>
          <a:prstGeom prst="rect">
            <a:avLst/>
          </a:prstGeom>
        </p:spPr>
        <p:txBody>
          <a:bodyPr/>
          <a:lstStyle/>
          <a:p>
            <a:fld id="{67E31BDC-FA16-417B-836D-1FFC5CB85E3B}" type="slidenum">
              <a:rPr lang="en-US" smtClean="0">
                <a:solidFill>
                  <a:prstClr val="black">
                    <a:tint val="75000"/>
                  </a:prstClr>
                </a:solidFill>
              </a:rPr>
              <a:pPr/>
              <a:t>7</a:t>
            </a:fld>
            <a:endParaRPr lang="en-US" dirty="0">
              <a:solidFill>
                <a:prstClr val="black">
                  <a:tint val="75000"/>
                </a:prstClr>
              </a:solidFill>
            </a:endParaRPr>
          </a:p>
        </p:txBody>
      </p:sp>
      <p:sp>
        <p:nvSpPr>
          <p:cNvPr id="6" name="Rectangle 5"/>
          <p:cNvSpPr/>
          <p:nvPr/>
        </p:nvSpPr>
        <p:spPr>
          <a:xfrm>
            <a:off x="3352800" y="5758190"/>
            <a:ext cx="4343400" cy="523220"/>
          </a:xfrm>
          <a:prstGeom prst="rect">
            <a:avLst/>
          </a:prstGeom>
        </p:spPr>
        <p:txBody>
          <a:bodyPr wrap="square">
            <a:spAutoFit/>
          </a:bodyPr>
          <a:lstStyle/>
          <a:p>
            <a:pPr algn="r"/>
            <a:r>
              <a:rPr lang="en-US" sz="2800" b="1" i="1" dirty="0" smtClean="0"/>
              <a:t>Not so fast…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solidFill>
                  <a:schemeClr val="tx2"/>
                </a:solidFill>
              </a:rPr>
              <a:t>Banner Center Internship Program</a:t>
            </a:r>
            <a:endParaRPr lang="en-US" dirty="0">
              <a:solidFill>
                <a:schemeClr val="tx2"/>
              </a:solidFill>
            </a:endParaRPr>
          </a:p>
        </p:txBody>
      </p:sp>
      <p:sp>
        <p:nvSpPr>
          <p:cNvPr id="3" name="Content Placeholder 2"/>
          <p:cNvSpPr>
            <a:spLocks noGrp="1"/>
          </p:cNvSpPr>
          <p:nvPr>
            <p:ph idx="1"/>
          </p:nvPr>
        </p:nvSpPr>
        <p:spPr>
          <a:xfrm>
            <a:off x="457200" y="1600200"/>
            <a:ext cx="8229600" cy="3763963"/>
          </a:xfrm>
        </p:spPr>
        <p:txBody>
          <a:bodyPr>
            <a:normAutofit lnSpcReduction="10000"/>
          </a:bodyPr>
          <a:lstStyle/>
          <a:p>
            <a:r>
              <a:rPr lang="en-US" dirty="0" smtClean="0"/>
              <a:t>Partnership between the Banner Center for Clean Energy, Brevard Workforce, Florida solar industry</a:t>
            </a:r>
          </a:p>
          <a:p>
            <a:r>
              <a:rPr lang="en-US" dirty="0" smtClean="0"/>
              <a:t>Identified highly skilled displaced aerospace workers who expressed an interest in pursuing energy careers or who had received training previously from the Banner Center or its partners</a:t>
            </a:r>
          </a:p>
        </p:txBody>
      </p:sp>
    </p:spTree>
    <p:extLst>
      <p:ext uri="{BB962C8B-B14F-4D97-AF65-F5344CB8AC3E}">
        <p14:creationId xmlns:p14="http://schemas.microsoft.com/office/powerpoint/2010/main" val="910964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solidFill>
                  <a:schemeClr val="tx2"/>
                </a:solidFill>
              </a:rPr>
              <a:t>Banner Center Internship Program</a:t>
            </a:r>
            <a:endParaRPr lang="en-US" dirty="0">
              <a:solidFill>
                <a:schemeClr val="tx2"/>
              </a:solidFill>
            </a:endParaRPr>
          </a:p>
        </p:txBody>
      </p:sp>
      <p:sp>
        <p:nvSpPr>
          <p:cNvPr id="3" name="Content Placeholder 2"/>
          <p:cNvSpPr>
            <a:spLocks noGrp="1"/>
          </p:cNvSpPr>
          <p:nvPr>
            <p:ph idx="1"/>
          </p:nvPr>
        </p:nvSpPr>
        <p:spPr>
          <a:xfrm>
            <a:off x="304800" y="1524000"/>
            <a:ext cx="8534400" cy="4038600"/>
          </a:xfrm>
        </p:spPr>
        <p:txBody>
          <a:bodyPr>
            <a:normAutofit fontScale="77500" lnSpcReduction="20000"/>
          </a:bodyPr>
          <a:lstStyle/>
          <a:p>
            <a:r>
              <a:rPr lang="en-US" sz="4000" dirty="0"/>
              <a:t>Applicants were screened and evaluated and put through a two day intensive PV workshop</a:t>
            </a:r>
          </a:p>
          <a:p>
            <a:r>
              <a:rPr lang="en-US" sz="3900" dirty="0" smtClean="0"/>
              <a:t>Went to work with a local solar contractor using Adult Workforce Experience (AWE) program funds.</a:t>
            </a:r>
          </a:p>
          <a:p>
            <a:r>
              <a:rPr lang="en-US" sz="3900" dirty="0" smtClean="0"/>
              <a:t>Installed 10 kW PV systems on schools throughout the East Coast and Central Florida</a:t>
            </a:r>
          </a:p>
          <a:p>
            <a:r>
              <a:rPr lang="en-US" sz="3900" dirty="0" smtClean="0"/>
              <a:t>Provided an opportunity for employer and employees to gauge their skills and abilities and continued interest in this career path</a:t>
            </a:r>
          </a:p>
        </p:txBody>
      </p:sp>
    </p:spTree>
    <p:extLst>
      <p:ext uri="{BB962C8B-B14F-4D97-AF65-F5344CB8AC3E}">
        <p14:creationId xmlns:p14="http://schemas.microsoft.com/office/powerpoint/2010/main" val="1368342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0_FSEC_Template_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F74A54D9D6764FB2A3052C414ABE2F" ma:contentTypeVersion="1" ma:contentTypeDescription="Create a new document." ma:contentTypeScope="" ma:versionID="5607289cb71b40debd49d7f5ba63c9a4">
  <xsd:schema xmlns:xsd="http://www.w3.org/2001/XMLSchema" xmlns:xs="http://www.w3.org/2001/XMLSchema" xmlns:p="http://schemas.microsoft.com/office/2006/metadata/properties" xmlns:ns1="http://schemas.microsoft.com/sharepoint/v3" targetNamespace="http://schemas.microsoft.com/office/2006/metadata/properties" ma:root="true" ma:fieldsID="7eb741f30fcdd1d6053161891e0904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A2DAA2-7232-4EB2-ABD6-A03A906BB9C7}"/>
</file>

<file path=customXml/itemProps2.xml><?xml version="1.0" encoding="utf-8"?>
<ds:datastoreItem xmlns:ds="http://schemas.openxmlformats.org/officeDocument/2006/customXml" ds:itemID="{70F04CA2-2213-4DE3-A2E4-19D5F40CBEE7}"/>
</file>

<file path=customXml/itemProps3.xml><?xml version="1.0" encoding="utf-8"?>
<ds:datastoreItem xmlns:ds="http://schemas.openxmlformats.org/officeDocument/2006/customXml" ds:itemID="{04F06C90-93CA-42A5-86D8-CA41EDE77664}"/>
</file>

<file path=docProps/app.xml><?xml version="1.0" encoding="utf-8"?>
<Properties xmlns="http://schemas.openxmlformats.org/officeDocument/2006/extended-properties" xmlns:vt="http://schemas.openxmlformats.org/officeDocument/2006/docPropsVTypes">
  <Template/>
  <TotalTime>2507</TotalTime>
  <Words>1213</Words>
  <Application>Microsoft Office PowerPoint</Application>
  <PresentationFormat>On-screen Show (4:3)</PresentationFormat>
  <Paragraphs>155</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2010_FSEC_Template_W</vt:lpstr>
      <vt:lpstr>Training Opportunities for the Solar Workforce</vt:lpstr>
      <vt:lpstr>SunShot Soft Cost Reductions</vt:lpstr>
      <vt:lpstr>US DOE Solar Instructor Training Network</vt:lpstr>
      <vt:lpstr>Florida Solar Energy Training Providers</vt:lpstr>
      <vt:lpstr>FSEC Solar Training Programs</vt:lpstr>
      <vt:lpstr>FSEC Solar Training Programs</vt:lpstr>
      <vt:lpstr>Let’s Get To Work!</vt:lpstr>
      <vt:lpstr>Banner Center Internship Program</vt:lpstr>
      <vt:lpstr>Banner Center Internship Program</vt:lpstr>
      <vt:lpstr>Clean Energy Banner Center Internship Program</vt:lpstr>
      <vt:lpstr>Clean Energy Banner Center Internship Program</vt:lpstr>
      <vt:lpstr>Banner Center Internship Program</vt:lpstr>
      <vt:lpstr>Lessons Learned</vt:lpstr>
      <vt:lpstr>Lessons Learned</vt:lpstr>
      <vt:lpstr>Florida’s Solar Energy Potential</vt:lpstr>
      <vt:lpstr>Facts on the Florida Solar Industry</vt:lpstr>
      <vt:lpstr>National Solar Jobs Census 2013</vt:lpstr>
      <vt:lpstr>National Solar Jobs Census 2013</vt:lpstr>
      <vt:lpstr>State Solar Jobs 2013 Florida</vt:lpstr>
      <vt:lpstr>Workforce Recommendations</vt:lpstr>
      <vt:lpstr>Workforce Recommendations</vt:lpstr>
      <vt:lpstr>Workforce Recommendations</vt:lpstr>
      <vt:lpstr>Workforce Recommendations</vt:lpstr>
      <vt:lpstr>Workforce Recommendations</vt:lpstr>
      <vt:lpstr>Get On Board!</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Shelli Keisling</dc:creator>
  <cp:lastModifiedBy>sstrauss</cp:lastModifiedBy>
  <cp:revision>168</cp:revision>
  <dcterms:created xsi:type="dcterms:W3CDTF">2010-12-10T13:20:33Z</dcterms:created>
  <dcterms:modified xsi:type="dcterms:W3CDTF">2014-06-03T13:50:42Z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0x010100CBF74A54D9D6764FB2A3052C414ABE2F</vt:lpwstr>
  </property>
</Properties>
</file>