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61" r:id="rId2"/>
    <p:sldId id="259" r:id="rId3"/>
    <p:sldId id="270" r:id="rId4"/>
    <p:sldId id="271" r:id="rId5"/>
    <p:sldId id="272" r:id="rId6"/>
    <p:sldId id="307" r:id="rId7"/>
    <p:sldId id="273" r:id="rId8"/>
    <p:sldId id="274" r:id="rId9"/>
    <p:sldId id="308" r:id="rId10"/>
    <p:sldId id="296" r:id="rId11"/>
    <p:sldId id="290" r:id="rId12"/>
    <p:sldId id="293" r:id="rId13"/>
    <p:sldId id="291" r:id="rId14"/>
    <p:sldId id="292" r:id="rId15"/>
    <p:sldId id="309" r:id="rId16"/>
    <p:sldId id="303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17" autoAdjust="0"/>
  </p:normalViewPr>
  <p:slideViewPr>
    <p:cSldViewPr snapToGrid="0" snapToObjects="1"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62B84-C226-E64D-8CA4-BD727D394BD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587B-5E63-D94F-B8CA-B0080AD93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77BF-96BC-8848-A9A4-2B55AA2AEB2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832F3-1F85-3B49-99F7-C9576D6A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5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E984D-D0F2-944F-832C-E40547AF35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3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were only two companies working in DC.  They told</a:t>
            </a:r>
            <a:r>
              <a:rPr lang="en-US" baseline="0" dirty="0"/>
              <a:t> us totally different things about how to install PV on our roof,  and then there were the issues of  </a:t>
            </a:r>
            <a:r>
              <a:rPr lang="en-US" dirty="0"/>
              <a:t>Cost, equipment,</a:t>
            </a:r>
            <a:r>
              <a:rPr lang="en-US" baseline="0" dirty="0"/>
              <a:t> taxes, regulations, rules, permits, meters, billing, historic association, SRECs, PSC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FA56-5315-4421-9FA0-3058BC84E95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409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dirty="0"/>
              <a:t>Emphasize</a:t>
            </a:r>
            <a:r>
              <a:rPr lang="en-US" baseline="0" dirty="0"/>
              <a:t> participants direct involvement &amp; collaborative decision making/selection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Online sign-up process is non-binding but essential to build group size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Roof assessment process</a:t>
            </a:r>
          </a:p>
          <a:p>
            <a:pPr marL="628650" lvl="1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to protect homeowners</a:t>
            </a:r>
          </a:p>
          <a:p>
            <a:pPr marL="628650" lvl="1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avoid wasting people’s time</a:t>
            </a:r>
          </a:p>
          <a:p>
            <a:pPr marL="628650" lvl="1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Yes / No / Maybe response</a:t>
            </a:r>
          </a:p>
          <a:p>
            <a:pPr marL="628650" lvl="1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Satellite imagery sometimes out of date</a:t>
            </a:r>
          </a:p>
          <a:p>
            <a:pPr marL="171450" lvl="0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20 to 30 signups w/ good roofs</a:t>
            </a:r>
          </a:p>
          <a:p>
            <a:pPr marL="171450" lvl="0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Each RFP reflects interest of the group collectively</a:t>
            </a:r>
          </a:p>
          <a:p>
            <a:pPr marL="171450" lvl="0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Selection process</a:t>
            </a:r>
          </a:p>
          <a:p>
            <a:pPr marL="628650" lvl="1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Committee of volunteers</a:t>
            </a:r>
          </a:p>
          <a:p>
            <a:pPr marL="171450" lvl="0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Group stays open after selection</a:t>
            </a:r>
          </a:p>
          <a:p>
            <a:pPr marL="171450" lvl="0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Proposal &amp; installation phase</a:t>
            </a:r>
          </a:p>
          <a:p>
            <a:pPr marL="628650" lvl="1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Bi-lateral contracts between homeowner &amp; installer</a:t>
            </a:r>
          </a:p>
          <a:p>
            <a:pPr marL="628650" lvl="1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We’re an interested 3</a:t>
            </a:r>
            <a:r>
              <a:rPr lang="en-US" baseline="30000" dirty="0"/>
              <a:t>rd</a:t>
            </a:r>
            <a:r>
              <a:rPr lang="en-US" baseline="0" dirty="0"/>
              <a:t> party that follows along to make sure things go smoothly</a:t>
            </a:r>
          </a:p>
          <a:p>
            <a:pPr marL="628650" lvl="1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If you sign a contract we get $500 from installer</a:t>
            </a:r>
          </a:p>
          <a:p>
            <a:pPr marL="628650" lvl="1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Contract sign to completed system time. Set expectations for your area and key milestones</a:t>
            </a:r>
          </a:p>
          <a:p>
            <a:pPr marL="171450" lvl="0" indent="-171450">
              <a:spcBef>
                <a:spcPts val="0"/>
              </a:spcBef>
              <a:buFont typeface="Arial"/>
              <a:buChar char="•"/>
            </a:pPr>
            <a:r>
              <a:rPr lang="en-US" baseline="0" dirty="0"/>
              <a:t>Party! &amp; connecting to larger network via listserv, newsletter, etc.</a:t>
            </a:r>
          </a:p>
          <a:p>
            <a:pPr marL="628650" lvl="1" indent="-171450">
              <a:spcBef>
                <a:spcPts val="0"/>
              </a:spcBef>
              <a:buFont typeface="Arial"/>
              <a:buChar char="•"/>
            </a:pPr>
            <a:endParaRPr lang="en-US" baseline="0" dirty="0"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539" y="6379147"/>
            <a:ext cx="5138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D1AB25-08E9-874C-9D3D-BA6ED8204D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3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66700"/>
            <a:ext cx="8269288" cy="6969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Header Text Here</a:t>
            </a:r>
          </a:p>
        </p:txBody>
      </p:sp>
      <p:pic>
        <p:nvPicPr>
          <p:cNvPr id="5" name="Picture 4" descr="AdobeStock_65254880.jpe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5227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539" y="6379147"/>
            <a:ext cx="5138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D1AB25-08E9-874C-9D3D-BA6ED8204D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6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0" y="266700"/>
            <a:ext cx="8269288" cy="6969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Header Text Here</a:t>
            </a:r>
          </a:p>
        </p:txBody>
      </p:sp>
      <p:pic>
        <p:nvPicPr>
          <p:cNvPr id="6" name="Picture 5" descr="CPN_Logo_Horizontal_Colo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800" y="6220907"/>
            <a:ext cx="2374038" cy="534675"/>
          </a:xfrm>
          <a:prstGeom prst="rect">
            <a:avLst/>
          </a:prstGeom>
        </p:spPr>
      </p:pic>
      <p:pic>
        <p:nvPicPr>
          <p:cNvPr id="8" name="Picture 7" descr="AdobeStock_65254880.jpe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52275"/>
          </a:xfrm>
          <a:prstGeom prst="rect">
            <a:avLst/>
          </a:prstGeom>
        </p:spPr>
      </p:pic>
      <p:pic>
        <p:nvPicPr>
          <p:cNvPr id="9" name="Picture 8" descr="CPN_Logo_Horizontal_Colo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800" y="6220907"/>
            <a:ext cx="2374038" cy="534675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539" y="6379147"/>
            <a:ext cx="5138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D1AB25-08E9-874C-9D3D-BA6ED8204D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obeStock_65254880.jpeg"/>
          <p:cNvPicPr>
            <a:picLocks noChangeAspect="1"/>
          </p:cNvPicPr>
          <p:nvPr userDrawn="1"/>
        </p:nvPicPr>
        <p:blipFill>
          <a:blip r:embed="rId2" cstate="screen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878" y="3490429"/>
            <a:ext cx="3522276" cy="3399721"/>
          </a:xfrm>
          <a:prstGeom prst="rect">
            <a:avLst/>
          </a:prstGeom>
        </p:spPr>
      </p:pic>
      <p:pic>
        <p:nvPicPr>
          <p:cNvPr id="4" name="Picture 3" descr="AdobeStock_65254880.jpe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52275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539" y="6379147"/>
            <a:ext cx="5138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D1AB25-08E9-874C-9D3D-BA6ED8204D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6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obeStock_65254880.jpe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7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1" r:id="rId3"/>
    <p:sldLayoutId id="2147483694" r:id="rId4"/>
    <p:sldLayoutId id="2147483693" r:id="rId5"/>
  </p:sldLayoutIdLst>
  <p:hf sldNum="0" hdr="0" dt="0"/>
  <p:txStyles>
    <p:titleStyle>
      <a:lvl1pPr algn="ctr" defTabSz="45539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3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3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3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3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21440" algn="ctr" defTabSz="45649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42882" algn="ctr" defTabSz="45649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964323" algn="ctr" defTabSz="45649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285763" algn="ctr" defTabSz="45649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548" indent="-341548" algn="l" defTabSz="45539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138" indent="-283507" algn="l" defTabSz="45539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0727" indent="-226583" algn="l" defTabSz="45539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357" indent="-226583" algn="l" defTabSz="45539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987" indent="-226583" algn="l" defTabSz="45539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343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sun.org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25" y="292815"/>
            <a:ext cx="4506050" cy="1697746"/>
          </a:xfrm>
          <a:prstGeom prst="rect">
            <a:avLst/>
          </a:prstGeom>
        </p:spPr>
      </p:pic>
      <p:pic>
        <p:nvPicPr>
          <p:cNvPr id="7" name="Picture 6" descr="american flag grou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1055"/>
            <a:ext cx="9144000" cy="3849645"/>
          </a:xfrm>
          <a:prstGeom prst="rect">
            <a:avLst/>
          </a:prstGeom>
        </p:spPr>
      </p:pic>
      <p:pic>
        <p:nvPicPr>
          <p:cNvPr id="8" name="Picture 7" descr="AdobeStock_65254880.jpe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41428"/>
            <a:ext cx="9144000" cy="1479192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0" y="2443163"/>
            <a:ext cx="8674100" cy="876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Go Solar Day</a:t>
            </a:r>
          </a:p>
        </p:txBody>
      </p:sp>
    </p:spTree>
    <p:extLst>
      <p:ext uri="{BB962C8B-B14F-4D97-AF65-F5344CB8AC3E}">
        <p14:creationId xmlns:p14="http://schemas.microsoft.com/office/powerpoint/2010/main" val="23367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0308" y="1921843"/>
            <a:ext cx="3576101" cy="4148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454950" y="304616"/>
            <a:ext cx="8269288" cy="696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800" b="1" dirty="0">
                <a:solidFill>
                  <a:schemeClr val="bg1"/>
                </a:solidFill>
                <a:cs typeface="Calibri"/>
              </a:rPr>
              <a:t>Solar economics</a:t>
            </a:r>
            <a:endParaRPr lang="en-US" sz="4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63606" y="1145288"/>
            <a:ext cx="7973652" cy="733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Solar in increasingly affordable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0127" y="1921843"/>
            <a:ext cx="4246758" cy="411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3000" dirty="0"/>
              <a:t>Costs have come down 90% since the 1970s</a:t>
            </a:r>
          </a:p>
          <a:p>
            <a:pPr marL="457200" indent="-457200" algn="l">
              <a:buFont typeface="Arial"/>
              <a:buChar char="•"/>
            </a:pPr>
            <a:r>
              <a:rPr lang="en-US" sz="3000" dirty="0"/>
              <a:t>Solar is no longer a specialty, expensive or boutique project for a homeowner</a:t>
            </a:r>
          </a:p>
          <a:p>
            <a:pPr marL="457200" indent="-457200" algn="l">
              <a:buFont typeface="Arial"/>
              <a:buChar char="•"/>
            </a:pPr>
            <a:r>
              <a:rPr lang="en-US" sz="3000" dirty="0"/>
              <a:t>But, can still be a daunting to tackle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931289" y="2158730"/>
            <a:ext cx="2575120" cy="650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1970’s	2013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378467" y="2704355"/>
            <a:ext cx="717175" cy="567764"/>
          </a:xfrm>
          <a:prstGeom prst="line">
            <a:avLst/>
          </a:prstGeom>
          <a:ln w="7620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098118" y="2808942"/>
            <a:ext cx="1" cy="2629646"/>
          </a:xfrm>
          <a:prstGeom prst="line">
            <a:avLst/>
          </a:prstGeom>
          <a:ln w="76200" cmpd="sng">
            <a:solidFill>
              <a:srgbClr val="008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59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35993" y="2787725"/>
            <a:ext cx="8483600" cy="898525"/>
          </a:xfrm>
          <a:prstGeom prst="rect">
            <a:avLst/>
          </a:prstGeom>
        </p:spPr>
        <p:txBody>
          <a:bodyPr>
            <a:noAutofit/>
          </a:bodyPr>
          <a:lstStyle>
            <a:lvl1pPr marL="341548" indent="-341548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138" indent="-283507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0727" indent="-226583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357" indent="-226583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987" indent="-226583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343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How solar co-ops work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81257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8" r="13996" b="4896"/>
          <a:stretch/>
        </p:blipFill>
        <p:spPr>
          <a:xfrm>
            <a:off x="5199528" y="1878609"/>
            <a:ext cx="3287059" cy="4120922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454950" y="304616"/>
            <a:ext cx="8269288" cy="696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800" b="1" dirty="0">
                <a:solidFill>
                  <a:schemeClr val="bg1"/>
                </a:solidFill>
                <a:cs typeface="Calibri"/>
              </a:rPr>
              <a:t>Co-op process</a:t>
            </a:r>
            <a:endParaRPr lang="en-US" sz="4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63606" y="1145288"/>
            <a:ext cx="7973652" cy="733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Benefits of co-ops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53210" y="1761472"/>
            <a:ext cx="4946319" cy="411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3000" dirty="0"/>
              <a:t>Save on cost of system (10-20%)</a:t>
            </a:r>
          </a:p>
          <a:p>
            <a:pPr marL="457200" indent="-457200" algn="l">
              <a:buFont typeface="Arial"/>
              <a:buChar char="•"/>
            </a:pPr>
            <a:r>
              <a:rPr lang="en-US" sz="3000" dirty="0"/>
              <a:t>Get support of the group through the process </a:t>
            </a:r>
          </a:p>
          <a:p>
            <a:pPr marL="457200" indent="-457200" algn="l">
              <a:buFont typeface="Arial"/>
              <a:buChar char="•"/>
            </a:pPr>
            <a:r>
              <a:rPr lang="en-US" sz="3000" dirty="0"/>
              <a:t>Connect with fellow solar enthusiasts</a:t>
            </a:r>
          </a:p>
          <a:p>
            <a:pPr marL="457200" indent="-457200" algn="l">
              <a:buFont typeface="Arial"/>
              <a:buChar char="•"/>
            </a:pPr>
            <a:r>
              <a:rPr lang="en-US" sz="3000" dirty="0"/>
              <a:t>Become part of a growing solar movement</a:t>
            </a:r>
          </a:p>
          <a:p>
            <a:pPr marL="457200" indent="-457200" algn="l">
              <a:buFont typeface="Arial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254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 idx="4294967295"/>
          </p:nvPr>
        </p:nvSpPr>
        <p:spPr>
          <a:xfrm>
            <a:off x="3108325" y="5308600"/>
            <a:ext cx="6035675" cy="484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900" dirty="0">
                <a:solidFill>
                  <a:schemeClr val="bg1"/>
                </a:solidFill>
              </a:rPr>
              <a:t>Solar Co-op Information Session</a:t>
            </a:r>
            <a:endParaRPr lang="en-US" sz="2900" b="0" i="0" u="none" strike="noStrike" cap="small" baseline="0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3" name="Picture 2" descr="co-op timelin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64" y="1229296"/>
            <a:ext cx="8082828" cy="496146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454950" y="304616"/>
            <a:ext cx="8269288" cy="696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800" b="1" dirty="0">
                <a:solidFill>
                  <a:schemeClr val="bg1"/>
                </a:solidFill>
                <a:cs typeface="Calibri"/>
              </a:rPr>
              <a:t>Co-op process</a:t>
            </a:r>
            <a:endParaRPr lang="en-US" sz="4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473220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808" y="3815988"/>
            <a:ext cx="3249450" cy="2182112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454950" y="304616"/>
            <a:ext cx="8269288" cy="696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800" b="1" dirty="0">
                <a:solidFill>
                  <a:schemeClr val="bg1"/>
                </a:solidFill>
                <a:cs typeface="Calibri"/>
              </a:rPr>
              <a:t>Co-op process</a:t>
            </a:r>
            <a:endParaRPr lang="en-US" sz="4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63606" y="1190111"/>
            <a:ext cx="7973652" cy="733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Who picks the installer? – Co-op members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7652" y="1908996"/>
            <a:ext cx="8329606" cy="411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/>
              <a:t>When someone joins a co-op, they select specific installer criteria from some or all of the following: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600" dirty="0"/>
              <a:t>Offer the best price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600" dirty="0"/>
              <a:t>Use higher quality equipment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600" dirty="0"/>
              <a:t>Have more experience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600" dirty="0"/>
              <a:t>Offer stronger warranties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600" dirty="0"/>
              <a:t>Are a local company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600" dirty="0"/>
              <a:t>Other - Please describe</a:t>
            </a:r>
          </a:p>
        </p:txBody>
      </p:sp>
    </p:spTree>
    <p:extLst>
      <p:ext uri="{BB962C8B-B14F-4D97-AF65-F5344CB8AC3E}">
        <p14:creationId xmlns:p14="http://schemas.microsoft.com/office/powerpoint/2010/main" val="200238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69" y="212278"/>
            <a:ext cx="7285703" cy="5464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90" y="5768567"/>
            <a:ext cx="1710815" cy="963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349" y="758495"/>
            <a:ext cx="1224116" cy="2185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685" y="3561734"/>
            <a:ext cx="1192780" cy="1781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890" y="5869529"/>
            <a:ext cx="320040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454950" y="304616"/>
            <a:ext cx="8269288" cy="696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000" dirty="0">
                <a:solidFill>
                  <a:schemeClr val="bg1"/>
                </a:solidFill>
                <a:cs typeface="Calibri"/>
              </a:rPr>
              <a:t>Our Goals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1612780"/>
            <a:ext cx="4026310" cy="4343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n-US" dirty="0"/>
              <a:t>Expand solar in Florida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Grow a solar movement in 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Newsletter sign-up on FLSUN.org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 the Listserv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Tell your friends and neighbors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081" y="1886578"/>
            <a:ext cx="4115157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67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obeStock_65254880.jpe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8471" y="2914184"/>
            <a:ext cx="8483600" cy="9555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Calibri"/>
                <a:cs typeface="Calibri"/>
              </a:rPr>
              <a:t>Thank You!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 algn="r">
              <a:buNone/>
            </a:pPr>
            <a:r>
              <a:rPr lang="en-US" sz="3000" b="1" dirty="0">
                <a:solidFill>
                  <a:schemeClr val="bg1"/>
                </a:solidFill>
                <a:latin typeface="Calibri"/>
                <a:cs typeface="Calibri"/>
              </a:rPr>
              <a:t>Angela DeMonbreun</a:t>
            </a:r>
          </a:p>
          <a:p>
            <a:pPr marL="0" indent="0" algn="r">
              <a:buNone/>
            </a:pPr>
            <a:r>
              <a:rPr lang="en-US" sz="3000" b="1" dirty="0">
                <a:solidFill>
                  <a:schemeClr val="bg1"/>
                </a:solidFill>
                <a:latin typeface="Calibri"/>
                <a:cs typeface="Calibri"/>
              </a:rPr>
              <a:t>FL Sun Program Director</a:t>
            </a:r>
          </a:p>
        </p:txBody>
      </p:sp>
    </p:spTree>
    <p:extLst>
      <p:ext uri="{BB962C8B-B14F-4D97-AF65-F5344CB8AC3E}">
        <p14:creationId xmlns:p14="http://schemas.microsoft.com/office/powerpoint/2010/main" val="300872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72142" y="545690"/>
            <a:ext cx="8483600" cy="781665"/>
          </a:xfrm>
          <a:prstGeom prst="rect">
            <a:avLst/>
          </a:prstGeom>
        </p:spPr>
        <p:txBody>
          <a:bodyPr>
            <a:noAutofit/>
          </a:bodyPr>
          <a:lstStyle>
            <a:lvl1pPr marL="341548" indent="-341548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138" indent="-283507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0727" indent="-226583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357" indent="-226583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987" indent="-226583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343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5200" b="1" dirty="0">
                <a:solidFill>
                  <a:schemeClr val="bg1"/>
                </a:solidFill>
                <a:latin typeface="Calibri"/>
                <a:cs typeface="Calibri"/>
              </a:rPr>
              <a:t>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6237" y="1657607"/>
            <a:ext cx="6115410" cy="4777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/>
                </a:solidFill>
                <a:latin typeface="Book Antiqua" panose="02040602050305030304" pitchFamily="18" charset="0"/>
              </a:rPr>
              <a:t>Who we are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/>
                </a:solidFill>
                <a:latin typeface="Book Antiqua" panose="02040602050305030304" pitchFamily="18" charset="0"/>
              </a:rPr>
              <a:t>How we got started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/>
                </a:solidFill>
                <a:latin typeface="Book Antiqua" panose="02040602050305030304" pitchFamily="18" charset="0"/>
              </a:rPr>
              <a:t>What we do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/>
                </a:solidFill>
                <a:latin typeface="Book Antiqua" panose="02040602050305030304" pitchFamily="18" charset="0"/>
              </a:rPr>
              <a:t>What are solar co-ops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/>
                </a:solidFill>
                <a:latin typeface="Book Antiqua" panose="02040602050305030304" pitchFamily="18" charset="0"/>
              </a:rPr>
              <a:t>FL Partners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/>
                </a:solidFill>
                <a:latin typeface="Book Antiqua" panose="02040602050305030304" pitchFamily="18" charset="0"/>
              </a:rPr>
              <a:t>Our end goals</a:t>
            </a:r>
            <a:endParaRPr lang="en-US" sz="4400" dirty="0">
              <a:solidFill>
                <a:schemeClr val="bg1"/>
              </a:solidFill>
              <a:cs typeface="Calibri"/>
            </a:endParaRPr>
          </a:p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chemeClr val="bg1"/>
                </a:solidFill>
                <a:cs typeface="Calibri"/>
                <a:hlinkClick r:id="rId2"/>
              </a:rPr>
              <a:t>www.flsun.org</a:t>
            </a:r>
            <a:r>
              <a:rPr lang="en-US" sz="4400" dirty="0">
                <a:solidFill>
                  <a:schemeClr val="bg1"/>
                </a:solidFill>
                <a:cs typeface="Calibri"/>
              </a:rPr>
              <a:t> </a:t>
            </a: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450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akoma Silver Spring Solar Co-op Group Shot-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3" b="3161"/>
          <a:stretch/>
        </p:blipFill>
        <p:spPr>
          <a:xfrm>
            <a:off x="0" y="1088574"/>
            <a:ext cx="9144000" cy="5769426"/>
          </a:xfrm>
          <a:prstGeom prst="rect">
            <a:avLst/>
          </a:prstGeom>
        </p:spPr>
      </p:pic>
      <p:pic>
        <p:nvPicPr>
          <p:cNvPr id="10" name="Picture 9" descr="AdobeStock_65254880.jpeg"/>
          <p:cNvPicPr>
            <a:picLocks noChangeAspect="1"/>
          </p:cNvPicPr>
          <p:nvPr/>
        </p:nvPicPr>
        <p:blipFill>
          <a:blip r:embed="rId3" cstate="screen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724" y="3472749"/>
            <a:ext cx="3522276" cy="33997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4294967295"/>
          </p:nvPr>
        </p:nvSpPr>
        <p:spPr>
          <a:xfrm>
            <a:off x="272142" y="190276"/>
            <a:ext cx="8483600" cy="8982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Who we are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909775" y="3911984"/>
            <a:ext cx="3018996" cy="2457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</a:rPr>
              <a:t>We are a network of people taking control of our energy by installing solar and generating our own electricity.</a:t>
            </a:r>
            <a:endParaRPr lang="en-US" sz="2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21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C-SU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905" y="1674135"/>
            <a:ext cx="2796226" cy="955378"/>
          </a:xfrm>
          <a:prstGeom prst="rect">
            <a:avLst/>
          </a:prstGeom>
        </p:spPr>
      </p:pic>
      <p:pic>
        <p:nvPicPr>
          <p:cNvPr id="5" name="Content Placeholder 5" descr="roof photos and crazy cakes 02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8359" y="3216326"/>
            <a:ext cx="4475341" cy="2701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272142" y="209234"/>
            <a:ext cx="8483600" cy="8982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How we got started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8653" y="1639231"/>
            <a:ext cx="3747099" cy="1577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Started in 2007</a:t>
            </a:r>
          </a:p>
          <a:p>
            <a:pPr marL="342900" indent="-342900" algn="l">
              <a:buFont typeface="Arial"/>
              <a:buChar char="•"/>
            </a:pPr>
            <a:r>
              <a:rPr lang="en-US" sz="3000" dirty="0"/>
              <a:t>It wasn’t easy!</a:t>
            </a:r>
          </a:p>
        </p:txBody>
      </p:sp>
    </p:spTree>
    <p:extLst>
      <p:ext uri="{BB962C8B-B14F-4D97-AF65-F5344CB8AC3E}">
        <p14:creationId xmlns:p14="http://schemas.microsoft.com/office/powerpoint/2010/main" val="16794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391" y="1279710"/>
            <a:ext cx="2354702" cy="188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5907675" y="1236079"/>
            <a:ext cx="3112319" cy="29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Thin Film Instal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943" y="1213864"/>
            <a:ext cx="3518434" cy="3449765"/>
          </a:xfrm>
          <a:prstGeom prst="rect">
            <a:avLst/>
          </a:prstGeom>
        </p:spPr>
      </p:pic>
      <p:pic>
        <p:nvPicPr>
          <p:cNvPr id="6" name="Content Placeholder 3" descr="tom kelly's house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4269" y="4269516"/>
            <a:ext cx="2945726" cy="2501399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528" y="5638186"/>
            <a:ext cx="1998469" cy="95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28533">
            <a:off x="2513448" y="3716373"/>
            <a:ext cx="4391257" cy="189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9140000">
            <a:off x="0" y="3479800"/>
            <a:ext cx="3557588" cy="8921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lstStyle/>
          <a:p>
            <a:pPr algn="ctr"/>
            <a:r>
              <a:rPr lang="en-US" sz="2600" dirty="0">
                <a:latin typeface="Book Antiqua" panose="02040602050305030304" pitchFamily="18" charset="0"/>
              </a:rPr>
              <a:t>It was harder than</a:t>
            </a:r>
            <a:br>
              <a:rPr lang="en-US" sz="2600" dirty="0">
                <a:latin typeface="Book Antiqua" panose="02040602050305030304" pitchFamily="18" charset="0"/>
              </a:rPr>
            </a:br>
            <a:r>
              <a:rPr lang="en-US" sz="2600" dirty="0">
                <a:latin typeface="Book Antiqua" panose="02040602050305030304" pitchFamily="18" charset="0"/>
              </a:rPr>
              <a:t> we thought!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5426" y="5187658"/>
            <a:ext cx="2048843" cy="167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2"/>
          <p:cNvSpPr>
            <a:spLocks noGrp="1"/>
          </p:cNvSpPr>
          <p:nvPr>
            <p:ph type="subTitle" idx="4294967295"/>
          </p:nvPr>
        </p:nvSpPr>
        <p:spPr>
          <a:xfrm>
            <a:off x="272142" y="190276"/>
            <a:ext cx="8483600" cy="8982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How we got started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26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5" y="195416"/>
            <a:ext cx="8539317" cy="64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8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454950" y="266700"/>
            <a:ext cx="8269288" cy="696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Helping communities go solar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2" name="Picture 11" descr="DC_SUN_Logo_Stacked_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6" y="1976528"/>
            <a:ext cx="1553083" cy="1502926"/>
          </a:xfrm>
          <a:prstGeom prst="rect">
            <a:avLst/>
          </a:prstGeom>
        </p:spPr>
      </p:pic>
      <p:pic>
        <p:nvPicPr>
          <p:cNvPr id="13" name="Picture 12" descr="FL_SUN_Logo_Stacked_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29" y="1262065"/>
            <a:ext cx="1650708" cy="1514548"/>
          </a:xfrm>
          <a:prstGeom prst="rect">
            <a:avLst/>
          </a:prstGeom>
        </p:spPr>
      </p:pic>
      <p:pic>
        <p:nvPicPr>
          <p:cNvPr id="14" name="Picture 13" descr="MD_SUN_Logo_Stacked_Col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21" y="1917201"/>
            <a:ext cx="1982564" cy="1562253"/>
          </a:xfrm>
          <a:prstGeom prst="rect">
            <a:avLst/>
          </a:prstGeom>
        </p:spPr>
      </p:pic>
      <p:pic>
        <p:nvPicPr>
          <p:cNvPr id="15" name="Picture 14" descr="OH_SUN_Logo_Stacked_Col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4" y="4405286"/>
            <a:ext cx="1518014" cy="1427386"/>
          </a:xfrm>
          <a:prstGeom prst="rect">
            <a:avLst/>
          </a:prstGeom>
        </p:spPr>
      </p:pic>
      <p:pic>
        <p:nvPicPr>
          <p:cNvPr id="16" name="Picture 15" descr="VA_SUN_Logo_Stacked_Colo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74" y="4822360"/>
            <a:ext cx="1706663" cy="1481768"/>
          </a:xfrm>
          <a:prstGeom prst="rect">
            <a:avLst/>
          </a:prstGeom>
        </p:spPr>
      </p:pic>
      <p:pic>
        <p:nvPicPr>
          <p:cNvPr id="17" name="Picture 16" descr="WV_SUN_Logo_Stacked_Colo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22" y="4443202"/>
            <a:ext cx="2002221" cy="1514548"/>
          </a:xfrm>
          <a:prstGeom prst="rect">
            <a:avLst/>
          </a:prstGeom>
        </p:spPr>
      </p:pic>
      <p:pic>
        <p:nvPicPr>
          <p:cNvPr id="11" name="Picture 10" descr="CPN_Logo_Stacked_Colo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62" y="2929634"/>
            <a:ext cx="4284896" cy="16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4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17987" y="0"/>
            <a:ext cx="8748252" cy="1215055"/>
          </a:xfrm>
          <a:prstGeom prst="rect">
            <a:avLst/>
          </a:prstGeom>
        </p:spPr>
        <p:txBody>
          <a:bodyPr>
            <a:noAutofit/>
          </a:bodyPr>
          <a:lstStyle>
            <a:lvl1pPr marL="341548" indent="-341548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138" indent="-283507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0727" indent="-226583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98357" indent="-226583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987" indent="-226583" algn="l" defTabSz="4553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343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Co-op’s To Date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4000" b="1" dirty="0">
                <a:solidFill>
                  <a:schemeClr val="bg1"/>
                </a:solidFill>
                <a:latin typeface="Calibri"/>
                <a:cs typeface="Calibri"/>
              </a:rPr>
              <a:t>CPN and Florida</a:t>
            </a:r>
          </a:p>
          <a:p>
            <a:pPr algn="ctr">
              <a:lnSpc>
                <a:spcPct val="80000"/>
              </a:lnSpc>
            </a:pPr>
            <a:endParaRPr lang="en-US" sz="4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9" y="1342103"/>
            <a:ext cx="4162779" cy="443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984" y="1346948"/>
            <a:ext cx="4155255" cy="44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02855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Number of Co-op Participants 		11,656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8" y="1556456"/>
            <a:ext cx="4195917" cy="1710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805" y="1320219"/>
            <a:ext cx="3185652" cy="2183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28" y="3626730"/>
            <a:ext cx="7506929" cy="30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866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C10FC1FF45CA4BB9120BCFCA5CBBE3" ma:contentTypeVersion="1" ma:contentTypeDescription="Create a new document." ma:contentTypeScope="" ma:versionID="bd33c3c77592b2c02e9e4d9ba8959e5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eb741f30fcdd1d6053161891e0904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6F403F-E2B4-49D5-A257-A7A6010ADBB4}"/>
</file>

<file path=customXml/itemProps2.xml><?xml version="1.0" encoding="utf-8"?>
<ds:datastoreItem xmlns:ds="http://schemas.openxmlformats.org/officeDocument/2006/customXml" ds:itemID="{B560FCF9-8F34-4FBE-A067-926EEA705759}"/>
</file>

<file path=customXml/itemProps3.xml><?xml version="1.0" encoding="utf-8"?>
<ds:datastoreItem xmlns:ds="http://schemas.openxmlformats.org/officeDocument/2006/customXml" ds:itemID="{03CAA7BB-83D0-49AF-B13C-B016A0D3B75E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4826</TotalTime>
  <Words>440</Words>
  <Application>Microsoft Office PowerPoint</Application>
  <PresentationFormat>On-screen Show (4:3)</PresentationFormat>
  <Paragraphs>76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Book Antiqua</vt:lpstr>
      <vt:lpstr>Calibri</vt:lpstr>
      <vt:lpstr>Times New Roman</vt:lpstr>
      <vt:lpstr>Default Theme</vt:lpstr>
      <vt:lpstr>PowerPoint Presentation</vt:lpstr>
      <vt:lpstr>PowerPoint Presentation</vt:lpstr>
      <vt:lpstr>PowerPoint Presentation</vt:lpstr>
      <vt:lpstr>PowerPoint Presentation</vt:lpstr>
      <vt:lpstr>It was harder than  we thought!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Solar Co-op Information Session</vt:lpstr>
      <vt:lpstr>PowerPoint Presentation</vt:lpstr>
      <vt:lpstr>PowerPoint Presentation</vt:lpstr>
      <vt:lpstr>PowerPoint Presentation</vt:lpstr>
      <vt:lpstr>PowerPoint Presentation</vt:lpstr>
    </vt:vector>
  </TitlesOfParts>
  <Company>TGG Brand Marketing +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Munchmeyer</dc:creator>
  <cp:lastModifiedBy>Angela DeMonbreun</cp:lastModifiedBy>
  <cp:revision>130</cp:revision>
  <dcterms:created xsi:type="dcterms:W3CDTF">2016-10-14T17:05:10Z</dcterms:created>
  <dcterms:modified xsi:type="dcterms:W3CDTF">2017-03-28T21:17:09Z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0x0101006AC10FC1FF45CA4BB9120BCFCA5CBBE3</vt:lpwstr>
  </property>
</Properties>
</file>