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gif" ContentType="image/gif"/>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jpg" ContentType="image/jpeg"/>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Lst>
  <p:notesMasterIdLst>
    <p:notesMasterId r:id="rId36"/>
  </p:notesMasterIdLst>
  <p:sldIdLst>
    <p:sldId id="256" r:id="rId5"/>
    <p:sldId id="257" r:id="rId6"/>
    <p:sldId id="258"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59" r:id="rId24"/>
    <p:sldId id="289" r:id="rId25"/>
    <p:sldId id="290" r:id="rId26"/>
    <p:sldId id="291" r:id="rId27"/>
    <p:sldId id="292" r:id="rId28"/>
    <p:sldId id="260" r:id="rId29"/>
    <p:sldId id="293" r:id="rId30"/>
    <p:sldId id="294" r:id="rId31"/>
    <p:sldId id="295" r:id="rId32"/>
    <p:sldId id="296" r:id="rId33"/>
    <p:sldId id="297" r:id="rId34"/>
    <p:sldId id="29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ustomXml" Target="../customXml/item2.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ustomXml" Target="../customXml/item3.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D64F2E-677D-42B0-8892-CDD3B529304C}" type="datetimeFigureOut">
              <a:rPr lang="en-US" smtClean="0"/>
              <a:t>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2E9ED5-C83C-43F0-B81A-A43A77E1C984}" type="slidenum">
              <a:rPr lang="en-US" smtClean="0"/>
              <a:t>‹#›</a:t>
            </a:fld>
            <a:endParaRPr lang="en-US"/>
          </a:p>
        </p:txBody>
      </p:sp>
    </p:spTree>
    <p:extLst>
      <p:ext uri="{BB962C8B-B14F-4D97-AF65-F5344CB8AC3E}">
        <p14:creationId xmlns:p14="http://schemas.microsoft.com/office/powerpoint/2010/main" val="66804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FCE1AC-F85B-4ADE-8914-C9D64773F3FF}"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523590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FCE1AC-F85B-4ADE-8914-C9D64773F3FF}" type="slidenum">
              <a:rPr lang="en-US" smtClean="0">
                <a:solidFill>
                  <a:prstClr val="black"/>
                </a:solidFill>
              </a:rPr>
              <a:pPr>
                <a:defRPr/>
              </a:pPr>
              <a:t>13</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FCE1AC-F85B-4ADE-8914-C9D64773F3FF}"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2FCE1AC-F85B-4ADE-8914-C9D64773F3FF}"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FCE1AC-F85B-4ADE-8914-C9D64773F3FF}"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FCE1AC-F85B-4ADE-8914-C9D64773F3FF}"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FCE1AC-F85B-4ADE-8914-C9D64773F3FF}"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6B5DD4-0FF2-4454-B604-E4A750ACDA94}"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260EE1F3-8BB2-4DC9-8857-726E2F4E3BC1}" type="slidenum">
              <a:rPr lang="en-US">
                <a:solidFill>
                  <a:prstClr val="black"/>
                </a:solidFill>
              </a:rPr>
              <a:pPr eaLnBrk="1" hangingPunct="1"/>
              <a:t>21</a:t>
            </a:fld>
            <a:endParaRPr lang="en-US">
              <a:solidFill>
                <a:prstClr val="black"/>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256E25DE-999D-4F94-8CEF-6E7192DA7A21}" type="slidenum">
              <a:rPr lang="en-US">
                <a:solidFill>
                  <a:prstClr val="black"/>
                </a:solidFill>
              </a:rPr>
              <a:pPr eaLnBrk="1" hangingPunct="1"/>
              <a:t>22</a:t>
            </a:fld>
            <a:endParaRPr lang="en-US">
              <a:solidFill>
                <a:prstClr val="black"/>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A644D0B0-134B-4A7A-9D72-FD6A7928E1D5}" type="slidenum">
              <a:rPr lang="en-US">
                <a:solidFill>
                  <a:prstClr val="black"/>
                </a:solidFill>
              </a:rPr>
              <a:pPr eaLnBrk="1" hangingPunct="1"/>
              <a:t>23</a:t>
            </a:fld>
            <a:endParaRPr lang="en-US">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77CC226-D2D1-41B5-925B-ABAF9FD84ED4}" type="slidenum">
              <a:rPr lang="en-US">
                <a:solidFill>
                  <a:prstClr val="black"/>
                </a:solidFill>
              </a:rPr>
              <a:pPr/>
              <a:t>5</a:t>
            </a:fld>
            <a:endParaRPr lang="en-US">
              <a:solidFill>
                <a:prstClr val="black"/>
              </a:solidFill>
            </a:endParaRPr>
          </a:p>
        </p:txBody>
      </p:sp>
      <p:sp>
        <p:nvSpPr>
          <p:cNvPr id="914434" name="Rectangle 2"/>
          <p:cNvSpPr>
            <a:spLocks noGrp="1" noRot="1" noChangeAspect="1" noChangeArrowheads="1" noTextEdit="1"/>
          </p:cNvSpPr>
          <p:nvPr>
            <p:ph type="sldImg"/>
          </p:nvPr>
        </p:nvSpPr>
        <p:spPr>
          <a:ln/>
        </p:spPr>
      </p:sp>
      <p:sp>
        <p:nvSpPr>
          <p:cNvPr id="914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89E88BDA-825A-4B83-A8F5-814B2B563DEC}" type="slidenum">
              <a:rPr lang="en-US">
                <a:solidFill>
                  <a:prstClr val="black"/>
                </a:solidFill>
              </a:rPr>
              <a:pPr eaLnBrk="1" hangingPunct="1"/>
              <a:t>24</a:t>
            </a:fld>
            <a:endParaRPr lang="en-US">
              <a:solidFill>
                <a:prstClr val="black"/>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FCE1AC-F85B-4ADE-8914-C9D64773F3FF}" type="slidenum">
              <a:rPr lang="en-US" smtClean="0">
                <a:solidFill>
                  <a:prstClr val="black"/>
                </a:solidFill>
              </a:rPr>
              <a:pPr>
                <a:defRPr/>
              </a:pPr>
              <a:t>6</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186B3B1-C994-4254-952D-502A1187DE5A}" type="slidenum">
              <a:rPr lang="en-US">
                <a:solidFill>
                  <a:prstClr val="black"/>
                </a:solidFill>
              </a:rPr>
              <a:pPr/>
              <a:t>7</a:t>
            </a:fld>
            <a:endParaRPr lang="en-US">
              <a:solidFill>
                <a:prstClr val="black"/>
              </a:solidFill>
            </a:endParaRPr>
          </a:p>
        </p:txBody>
      </p:sp>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a:buFontTx/>
              <a:buNone/>
            </a:pPr>
            <a:endParaRPr lang="en-US" dirty="0" smtClean="0"/>
          </a:p>
        </p:txBody>
      </p:sp>
      <p:sp>
        <p:nvSpPr>
          <p:cNvPr id="52228" name="Slide Number Placeholder 3"/>
          <p:cNvSpPr>
            <a:spLocks noGrp="1"/>
          </p:cNvSpPr>
          <p:nvPr>
            <p:ph type="sldNum" sz="quarter" idx="5"/>
          </p:nvPr>
        </p:nvSpPr>
        <p:spPr>
          <a:ln>
            <a:miter lim="800000"/>
            <a:headEnd/>
            <a:tailEnd/>
          </a:ln>
        </p:spPr>
        <p:txBody>
          <a:bodyPr/>
          <a:lstStyle/>
          <a:p>
            <a:pPr>
              <a:defRPr/>
            </a:pPr>
            <a:fld id="{7039182B-A762-4032-BC1C-572572907E1F}" type="slidenum">
              <a:rPr lang="en-US" smtClean="0">
                <a:solidFill>
                  <a:prstClr val="black"/>
                </a:solidFill>
              </a:rPr>
              <a:pPr>
                <a:defRPr/>
              </a:pPr>
              <a:t>8</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pPr>
              <a:lnSpc>
                <a:spcPct val="80000"/>
              </a:lnSpc>
            </a:pPr>
            <a:endParaRPr lang="en-US" sz="800" dirty="0" smtClean="0"/>
          </a:p>
        </p:txBody>
      </p:sp>
      <p:sp>
        <p:nvSpPr>
          <p:cNvPr id="72708" name="Slide Number Placeholder 3"/>
          <p:cNvSpPr>
            <a:spLocks noGrp="1"/>
          </p:cNvSpPr>
          <p:nvPr>
            <p:ph type="sldNum" sz="quarter" idx="5"/>
          </p:nvPr>
        </p:nvSpPr>
        <p:spPr>
          <a:ln>
            <a:miter lim="800000"/>
            <a:headEnd/>
            <a:tailEnd/>
          </a:ln>
        </p:spPr>
        <p:txBody>
          <a:bodyPr/>
          <a:lstStyle/>
          <a:p>
            <a:pPr>
              <a:defRPr/>
            </a:pPr>
            <a:fld id="{30D2D418-6A6A-4ACC-8984-38A386BC0F06}" type="slidenum">
              <a:rPr lang="en-US" smtClean="0">
                <a:solidFill>
                  <a:prstClr val="black"/>
                </a:solidFill>
              </a:rPr>
              <a:pPr>
                <a:defRPr/>
              </a:pPr>
              <a:t>9</a:t>
            </a:fld>
            <a:endParaRPr 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FCE1AC-F85B-4ADE-8914-C9D64773F3FF}" type="slidenum">
              <a:rPr lang="en-US" smtClean="0">
                <a:solidFill>
                  <a:prstClr val="black"/>
                </a:solidFill>
              </a:rPr>
              <a:pPr>
                <a:defRPr/>
              </a:pPr>
              <a:t>10</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FCE1AC-F85B-4ADE-8914-C9D64773F3FF}" type="slidenum">
              <a:rPr lang="en-US" smtClean="0">
                <a:solidFill>
                  <a:prstClr val="black"/>
                </a:solidFill>
              </a:rPr>
              <a:pPr>
                <a:defRPr/>
              </a:pPr>
              <a:t>11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FCE1AC-F85B-4ADE-8914-C9D64773F3FF}" type="slidenum">
              <a:rPr lang="en-US" smtClean="0">
                <a:solidFill>
                  <a:prstClr val="black"/>
                </a:solidFill>
              </a:rPr>
              <a:pPr>
                <a:defRPr/>
              </a:pPr>
              <a:t>12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6623F9-1441-40FB-934B-8CB7B3B124C4}"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23150693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623F9-1441-40FB-934B-8CB7B3B124C4}"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376450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623F9-1441-40FB-934B-8CB7B3B124C4}"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1593750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gray">
          <a:xfrm>
            <a:off x="0" y="0"/>
            <a:ext cx="9144000" cy="5157788"/>
          </a:xfrm>
          <a:prstGeom prst="rect">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a:solidFill>
                <a:srgbClr val="1A1A70"/>
              </a:solidFill>
            </a:endParaRPr>
          </a:p>
        </p:txBody>
      </p:sp>
      <p:sp>
        <p:nvSpPr>
          <p:cNvPr id="5" name="Rectangle 3"/>
          <p:cNvSpPr>
            <a:spLocks noChangeArrowheads="1"/>
          </p:cNvSpPr>
          <p:nvPr/>
        </p:nvSpPr>
        <p:spPr bwMode="gray">
          <a:xfrm>
            <a:off x="1262063" y="0"/>
            <a:ext cx="2362200" cy="4953000"/>
          </a:xfrm>
          <a:prstGeom prst="rect">
            <a:avLst/>
          </a:prstGeom>
          <a:gradFill rotWithShape="1">
            <a:gsLst>
              <a:gs pos="0">
                <a:schemeClr val="accent1"/>
              </a:gs>
              <a:gs pos="100000">
                <a:schemeClr val="accent1">
                  <a:gamma/>
                  <a:shade val="72549"/>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1A1A70"/>
              </a:solidFill>
            </a:endParaRPr>
          </a:p>
        </p:txBody>
      </p:sp>
      <p:sp>
        <p:nvSpPr>
          <p:cNvPr id="6" name="Rectangle 4"/>
          <p:cNvSpPr>
            <a:spLocks noChangeArrowheads="1"/>
          </p:cNvSpPr>
          <p:nvPr/>
        </p:nvSpPr>
        <p:spPr bwMode="gray">
          <a:xfrm>
            <a:off x="304800" y="2400300"/>
            <a:ext cx="8458200" cy="1104900"/>
          </a:xfrm>
          <a:prstGeom prst="rect">
            <a:avLst/>
          </a:prstGeom>
          <a:gradFill rotWithShape="1">
            <a:gsLst>
              <a:gs pos="0">
                <a:schemeClr val="tx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1A1A70"/>
              </a:solidFill>
            </a:endParaRPr>
          </a:p>
        </p:txBody>
      </p:sp>
      <p:sp>
        <p:nvSpPr>
          <p:cNvPr id="7" name="Rectangle 12"/>
          <p:cNvSpPr>
            <a:spLocks noChangeArrowheads="1"/>
          </p:cNvSpPr>
          <p:nvPr/>
        </p:nvSpPr>
        <p:spPr bwMode="gray">
          <a:xfrm>
            <a:off x="1276350" y="4941888"/>
            <a:ext cx="7867650" cy="21748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1A1A70"/>
              </a:solidFill>
            </a:endParaRPr>
          </a:p>
        </p:txBody>
      </p:sp>
      <p:sp>
        <p:nvSpPr>
          <p:cNvPr id="8" name="Rectangle 14"/>
          <p:cNvSpPr>
            <a:spLocks noChangeArrowheads="1"/>
          </p:cNvSpPr>
          <p:nvPr/>
        </p:nvSpPr>
        <p:spPr bwMode="gray">
          <a:xfrm>
            <a:off x="304800" y="304800"/>
            <a:ext cx="8534400" cy="43434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1A1A70"/>
              </a:solidFill>
            </a:endParaRPr>
          </a:p>
        </p:txBody>
      </p:sp>
      <p:sp>
        <p:nvSpPr>
          <p:cNvPr id="9" name="Rectangle 15"/>
          <p:cNvSpPr>
            <a:spLocks noChangeArrowheads="1"/>
          </p:cNvSpPr>
          <p:nvPr/>
        </p:nvSpPr>
        <p:spPr bwMode="gray">
          <a:xfrm>
            <a:off x="7391400" y="914400"/>
            <a:ext cx="1600200" cy="14478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1A1A70"/>
              </a:solidFill>
            </a:endParaRPr>
          </a:p>
        </p:txBody>
      </p:sp>
      <p:sp>
        <p:nvSpPr>
          <p:cNvPr id="10" name="Rectangle 16"/>
          <p:cNvSpPr>
            <a:spLocks noChangeArrowheads="1"/>
          </p:cNvSpPr>
          <p:nvPr/>
        </p:nvSpPr>
        <p:spPr bwMode="gray">
          <a:xfrm>
            <a:off x="8153400" y="0"/>
            <a:ext cx="76200" cy="17526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1A1A70"/>
              </a:solidFill>
            </a:endParaRPr>
          </a:p>
        </p:txBody>
      </p:sp>
      <p:pic>
        <p:nvPicPr>
          <p:cNvPr id="11" name="Picture 18" descr="epa_seal_large_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990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Grp="1" noChangeArrowheads="1"/>
          </p:cNvSpPr>
          <p:nvPr>
            <p:ph type="ctrTitle"/>
          </p:nvPr>
        </p:nvSpPr>
        <p:spPr>
          <a:xfrm>
            <a:off x="457200" y="2590800"/>
            <a:ext cx="8229600" cy="685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defRPr sz="4800"/>
            </a:lvl1pPr>
          </a:lstStyle>
          <a:p>
            <a:pPr lvl="0"/>
            <a:r>
              <a:rPr lang="en-US" noProof="0" smtClean="0"/>
              <a:t>Click to edit Master title style</a:t>
            </a:r>
          </a:p>
        </p:txBody>
      </p:sp>
      <p:sp>
        <p:nvSpPr>
          <p:cNvPr id="5126" name="Rectangle 6"/>
          <p:cNvSpPr>
            <a:spLocks noGrp="1" noChangeArrowheads="1"/>
          </p:cNvSpPr>
          <p:nvPr>
            <p:ph type="subTitle" idx="1"/>
          </p:nvPr>
        </p:nvSpPr>
        <p:spPr>
          <a:xfrm>
            <a:off x="1828800" y="3733800"/>
            <a:ext cx="5867400" cy="457200"/>
          </a:xfrm>
        </p:spPr>
        <p:txBody>
          <a:bodyPr/>
          <a:lstStyle>
            <a:lvl1pPr marL="0" indent="0" algn="ctr">
              <a:buFont typeface="Wingdings" pitchFamily="2" charset="2"/>
              <a:buNone/>
              <a:defRPr b="1">
                <a:solidFill>
                  <a:schemeClr val="bg1"/>
                </a:solidFill>
              </a:defRPr>
            </a:lvl1pPr>
          </a:lstStyle>
          <a:p>
            <a:pPr lvl="0"/>
            <a:r>
              <a:rPr lang="en-US" noProof="0" smtClean="0"/>
              <a:t>Click to edit Master subtitle style</a:t>
            </a:r>
          </a:p>
        </p:txBody>
      </p:sp>
      <p:sp>
        <p:nvSpPr>
          <p:cNvPr id="13" name="Rectangle 7"/>
          <p:cNvSpPr>
            <a:spLocks noGrp="1" noChangeArrowheads="1"/>
          </p:cNvSpPr>
          <p:nvPr>
            <p:ph type="dt" sz="half" idx="10"/>
          </p:nvPr>
        </p:nvSpPr>
        <p:spPr bwMode="auto">
          <a:xfrm>
            <a:off x="457200" y="6400800"/>
            <a:ext cx="2133600" cy="320675"/>
          </a:xfrm>
        </p:spPr>
        <p:txBody>
          <a:bodyPr/>
          <a:lstStyle>
            <a:lvl1pPr>
              <a:defRPr smtClean="0">
                <a:solidFill>
                  <a:schemeClr val="tx1"/>
                </a:solidFill>
              </a:defRPr>
            </a:lvl1pPr>
          </a:lstStyle>
          <a:p>
            <a:pPr>
              <a:defRPr/>
            </a:pPr>
            <a:endParaRPr lang="en-US">
              <a:solidFill>
                <a:srgbClr val="1A1A70"/>
              </a:solidFill>
            </a:endParaRPr>
          </a:p>
        </p:txBody>
      </p:sp>
      <p:sp>
        <p:nvSpPr>
          <p:cNvPr id="14" name="Rectangle 8"/>
          <p:cNvSpPr>
            <a:spLocks noGrp="1" noChangeArrowheads="1"/>
          </p:cNvSpPr>
          <p:nvPr>
            <p:ph type="ftr" sz="quarter" idx="11"/>
          </p:nvPr>
        </p:nvSpPr>
        <p:spPr bwMode="auto">
          <a:xfrm>
            <a:off x="3124200" y="6400800"/>
            <a:ext cx="2895600" cy="320675"/>
          </a:xfrm>
        </p:spPr>
        <p:txBody>
          <a:bodyPr/>
          <a:lstStyle>
            <a:lvl1pPr>
              <a:defRPr smtClean="0">
                <a:solidFill>
                  <a:schemeClr val="tx1"/>
                </a:solidFill>
              </a:defRPr>
            </a:lvl1pPr>
          </a:lstStyle>
          <a:p>
            <a:pPr>
              <a:defRPr/>
            </a:pPr>
            <a:endParaRPr lang="en-US">
              <a:solidFill>
                <a:srgbClr val="1A1A70"/>
              </a:solidFill>
            </a:endParaRPr>
          </a:p>
        </p:txBody>
      </p:sp>
      <p:sp>
        <p:nvSpPr>
          <p:cNvPr id="15" name="Rectangle 9"/>
          <p:cNvSpPr>
            <a:spLocks noGrp="1" noChangeArrowheads="1"/>
          </p:cNvSpPr>
          <p:nvPr>
            <p:ph type="sldNum" sz="quarter" idx="12"/>
          </p:nvPr>
        </p:nvSpPr>
        <p:spPr bwMode="auto">
          <a:xfrm>
            <a:off x="6553200" y="6400800"/>
            <a:ext cx="2133600" cy="320675"/>
          </a:xfrm>
        </p:spPr>
        <p:txBody>
          <a:bodyPr/>
          <a:lstStyle>
            <a:lvl1pPr>
              <a:defRPr smtClean="0">
                <a:solidFill>
                  <a:schemeClr val="tx1"/>
                </a:solidFill>
              </a:defRPr>
            </a:lvl1pPr>
          </a:lstStyle>
          <a:p>
            <a:pPr>
              <a:defRPr/>
            </a:pPr>
            <a:r>
              <a:rPr lang="en-US">
                <a:solidFill>
                  <a:srgbClr val="1A1A70"/>
                </a:solidFill>
              </a:rPr>
              <a:t>1</a:t>
            </a:r>
          </a:p>
        </p:txBody>
      </p:sp>
    </p:spTree>
    <p:extLst>
      <p:ext uri="{BB962C8B-B14F-4D97-AF65-F5344CB8AC3E}">
        <p14:creationId xmlns:p14="http://schemas.microsoft.com/office/powerpoint/2010/main" val="35057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3167D3"/>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3167D3"/>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r>
              <a:rPr lang="en-US">
                <a:solidFill>
                  <a:srgbClr val="3167D3"/>
                </a:solidFill>
              </a:rPr>
              <a:t>1</a:t>
            </a:r>
          </a:p>
        </p:txBody>
      </p:sp>
    </p:spTree>
    <p:extLst>
      <p:ext uri="{BB962C8B-B14F-4D97-AF65-F5344CB8AC3E}">
        <p14:creationId xmlns:p14="http://schemas.microsoft.com/office/powerpoint/2010/main" val="617534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3167D3"/>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3167D3"/>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r>
              <a:rPr lang="en-US">
                <a:solidFill>
                  <a:srgbClr val="3167D3"/>
                </a:solidFill>
              </a:rPr>
              <a:t>1</a:t>
            </a:r>
          </a:p>
        </p:txBody>
      </p:sp>
    </p:spTree>
    <p:extLst>
      <p:ext uri="{BB962C8B-B14F-4D97-AF65-F5344CB8AC3E}">
        <p14:creationId xmlns:p14="http://schemas.microsoft.com/office/powerpoint/2010/main" val="2499383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3167D3"/>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3167D3"/>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r>
              <a:rPr lang="en-US">
                <a:solidFill>
                  <a:srgbClr val="3167D3"/>
                </a:solidFill>
              </a:rPr>
              <a:t>1</a:t>
            </a:r>
          </a:p>
        </p:txBody>
      </p:sp>
    </p:spTree>
    <p:extLst>
      <p:ext uri="{BB962C8B-B14F-4D97-AF65-F5344CB8AC3E}">
        <p14:creationId xmlns:p14="http://schemas.microsoft.com/office/powerpoint/2010/main" val="3092137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3167D3"/>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3167D3"/>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r>
              <a:rPr lang="en-US">
                <a:solidFill>
                  <a:srgbClr val="3167D3"/>
                </a:solidFill>
              </a:rPr>
              <a:t>1</a:t>
            </a:r>
          </a:p>
        </p:txBody>
      </p:sp>
    </p:spTree>
    <p:extLst>
      <p:ext uri="{BB962C8B-B14F-4D97-AF65-F5344CB8AC3E}">
        <p14:creationId xmlns:p14="http://schemas.microsoft.com/office/powerpoint/2010/main" val="4075957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3167D3"/>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3167D3"/>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r>
              <a:rPr lang="en-US">
                <a:solidFill>
                  <a:srgbClr val="3167D3"/>
                </a:solidFill>
              </a:rPr>
              <a:t>1</a:t>
            </a:r>
          </a:p>
        </p:txBody>
      </p:sp>
    </p:spTree>
    <p:extLst>
      <p:ext uri="{BB962C8B-B14F-4D97-AF65-F5344CB8AC3E}">
        <p14:creationId xmlns:p14="http://schemas.microsoft.com/office/powerpoint/2010/main" val="1060225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3167D3"/>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3167D3"/>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r>
              <a:rPr lang="en-US">
                <a:solidFill>
                  <a:srgbClr val="3167D3"/>
                </a:solidFill>
              </a:rPr>
              <a:t>1</a:t>
            </a:r>
          </a:p>
        </p:txBody>
      </p:sp>
    </p:spTree>
    <p:extLst>
      <p:ext uri="{BB962C8B-B14F-4D97-AF65-F5344CB8AC3E}">
        <p14:creationId xmlns:p14="http://schemas.microsoft.com/office/powerpoint/2010/main" val="511898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3167D3"/>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3167D3"/>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r>
              <a:rPr lang="en-US">
                <a:solidFill>
                  <a:srgbClr val="3167D3"/>
                </a:solidFill>
              </a:rPr>
              <a:t>1</a:t>
            </a:r>
          </a:p>
        </p:txBody>
      </p:sp>
    </p:spTree>
    <p:extLst>
      <p:ext uri="{BB962C8B-B14F-4D97-AF65-F5344CB8AC3E}">
        <p14:creationId xmlns:p14="http://schemas.microsoft.com/office/powerpoint/2010/main" val="32417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06623F9-1441-40FB-934B-8CB7B3B124C4}"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EC4E9-21F7-4C81-B3AF-D1F2F86821C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2149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3167D3"/>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3167D3"/>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r>
              <a:rPr lang="en-US">
                <a:solidFill>
                  <a:srgbClr val="3167D3"/>
                </a:solidFill>
              </a:rPr>
              <a:t>1</a:t>
            </a:r>
          </a:p>
        </p:txBody>
      </p:sp>
    </p:spTree>
    <p:extLst>
      <p:ext uri="{BB962C8B-B14F-4D97-AF65-F5344CB8AC3E}">
        <p14:creationId xmlns:p14="http://schemas.microsoft.com/office/powerpoint/2010/main" val="2403906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3167D3"/>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3167D3"/>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r>
              <a:rPr lang="en-US">
                <a:solidFill>
                  <a:srgbClr val="3167D3"/>
                </a:solidFill>
              </a:rPr>
              <a:t>1</a:t>
            </a:r>
          </a:p>
        </p:txBody>
      </p:sp>
    </p:spTree>
    <p:extLst>
      <p:ext uri="{BB962C8B-B14F-4D97-AF65-F5344CB8AC3E}">
        <p14:creationId xmlns:p14="http://schemas.microsoft.com/office/powerpoint/2010/main" val="2595282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6191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6191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3167D3"/>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3167D3"/>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r>
              <a:rPr lang="en-US">
                <a:solidFill>
                  <a:srgbClr val="3167D3"/>
                </a:solidFill>
              </a:rPr>
              <a:t>1</a:t>
            </a:r>
          </a:p>
        </p:txBody>
      </p:sp>
    </p:spTree>
    <p:extLst>
      <p:ext uri="{BB962C8B-B14F-4D97-AF65-F5344CB8AC3E}">
        <p14:creationId xmlns:p14="http://schemas.microsoft.com/office/powerpoint/2010/main" val="3828859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68580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5026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2436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0813"/>
            <a:ext cx="4038600" cy="2436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a:solidFill>
                <a:srgbClr val="3167D3"/>
              </a:solidFill>
            </a:endParaRPr>
          </a:p>
        </p:txBody>
      </p:sp>
      <p:sp>
        <p:nvSpPr>
          <p:cNvPr id="7" name="Rectangle 9"/>
          <p:cNvSpPr>
            <a:spLocks noGrp="1" noChangeArrowheads="1"/>
          </p:cNvSpPr>
          <p:nvPr>
            <p:ph type="ftr" sz="quarter" idx="11"/>
          </p:nvPr>
        </p:nvSpPr>
        <p:spPr>
          <a:ln/>
        </p:spPr>
        <p:txBody>
          <a:bodyPr/>
          <a:lstStyle>
            <a:lvl1pPr>
              <a:defRPr/>
            </a:lvl1pPr>
          </a:lstStyle>
          <a:p>
            <a:pPr>
              <a:defRPr/>
            </a:pPr>
            <a:endParaRPr lang="en-US">
              <a:solidFill>
                <a:srgbClr val="3167D3"/>
              </a:solidFill>
            </a:endParaRPr>
          </a:p>
        </p:txBody>
      </p:sp>
      <p:sp>
        <p:nvSpPr>
          <p:cNvPr id="8" name="Rectangle 10"/>
          <p:cNvSpPr>
            <a:spLocks noGrp="1" noChangeArrowheads="1"/>
          </p:cNvSpPr>
          <p:nvPr>
            <p:ph type="sldNum" sz="quarter" idx="12"/>
          </p:nvPr>
        </p:nvSpPr>
        <p:spPr>
          <a:ln/>
        </p:spPr>
        <p:txBody>
          <a:bodyPr/>
          <a:lstStyle>
            <a:lvl1pPr>
              <a:defRPr/>
            </a:lvl1pPr>
          </a:lstStyle>
          <a:p>
            <a:pPr>
              <a:defRPr/>
            </a:pPr>
            <a:r>
              <a:rPr lang="en-US">
                <a:solidFill>
                  <a:srgbClr val="3167D3"/>
                </a:solidFill>
              </a:rPr>
              <a:t>1</a:t>
            </a:r>
          </a:p>
        </p:txBody>
      </p:sp>
    </p:spTree>
    <p:extLst>
      <p:ext uri="{BB962C8B-B14F-4D97-AF65-F5344CB8AC3E}">
        <p14:creationId xmlns:p14="http://schemas.microsoft.com/office/powerpoint/2010/main" val="2256349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68580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5026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026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p:txBody>
          <a:bodyPr/>
          <a:lstStyle>
            <a:lvl1pPr>
              <a:defRPr/>
            </a:lvl1pPr>
          </a:lstStyle>
          <a:p>
            <a:pPr>
              <a:defRPr/>
            </a:pPr>
            <a:endParaRPr lang="en-US">
              <a:solidFill>
                <a:srgbClr val="3167D3"/>
              </a:solidFill>
            </a:endParaRPr>
          </a:p>
        </p:txBody>
      </p:sp>
      <p:sp>
        <p:nvSpPr>
          <p:cNvPr id="6" name="Rectangle 9"/>
          <p:cNvSpPr>
            <a:spLocks noGrp="1" noChangeArrowheads="1"/>
          </p:cNvSpPr>
          <p:nvPr>
            <p:ph type="ftr" sz="quarter" idx="11"/>
          </p:nvPr>
        </p:nvSpPr>
        <p:spPr/>
        <p:txBody>
          <a:bodyPr/>
          <a:lstStyle>
            <a:lvl1pPr>
              <a:defRPr/>
            </a:lvl1pPr>
          </a:lstStyle>
          <a:p>
            <a:pPr>
              <a:defRPr/>
            </a:pPr>
            <a:endParaRPr lang="en-US">
              <a:solidFill>
                <a:srgbClr val="3167D3"/>
              </a:solidFill>
            </a:endParaRPr>
          </a:p>
        </p:txBody>
      </p:sp>
      <p:sp>
        <p:nvSpPr>
          <p:cNvPr id="7" name="Rectangle 10"/>
          <p:cNvSpPr>
            <a:spLocks noGrp="1" noChangeArrowheads="1"/>
          </p:cNvSpPr>
          <p:nvPr>
            <p:ph type="sldNum" sz="quarter" idx="12"/>
          </p:nvPr>
        </p:nvSpPr>
        <p:spPr/>
        <p:txBody>
          <a:bodyPr/>
          <a:lstStyle>
            <a:lvl1pPr>
              <a:defRPr/>
            </a:lvl1pPr>
          </a:lstStyle>
          <a:p>
            <a:pPr>
              <a:defRPr/>
            </a:pPr>
            <a:fld id="{FA4D1E8C-4D50-464B-AC86-37F27985AA15}" type="slidenum">
              <a:rPr lang="en-US">
                <a:solidFill>
                  <a:srgbClr val="3167D3"/>
                </a:solidFill>
              </a:rPr>
              <a:pPr>
                <a:defRPr/>
              </a:pPr>
              <a:t>‹#›</a:t>
            </a:fld>
            <a:endParaRPr lang="en-US">
              <a:solidFill>
                <a:srgbClr val="3167D3"/>
              </a:solidFill>
            </a:endParaRPr>
          </a:p>
        </p:txBody>
      </p:sp>
    </p:spTree>
    <p:extLst>
      <p:ext uri="{BB962C8B-B14F-4D97-AF65-F5344CB8AC3E}">
        <p14:creationId xmlns:p14="http://schemas.microsoft.com/office/powerpoint/2010/main" val="1208657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3"/>
          <p:cNvSpPr>
            <a:spLocks noChangeShapeType="1"/>
          </p:cNvSpPr>
          <p:nvPr/>
        </p:nvSpPr>
        <p:spPr bwMode="auto">
          <a:xfrm>
            <a:off x="3484563" y="4953000"/>
            <a:ext cx="2174875"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cs typeface="Arial" charset="0"/>
            </a:endParaRPr>
          </a:p>
        </p:txBody>
      </p:sp>
      <p:pic>
        <p:nvPicPr>
          <p:cNvPr id="6"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86000" y="1447800"/>
            <a:ext cx="4608513"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ctrTitle" sz="quarter"/>
          </p:nvPr>
        </p:nvSpPr>
        <p:spPr>
          <a:xfrm>
            <a:off x="392113" y="3429000"/>
            <a:ext cx="8359775" cy="1228725"/>
          </a:xfrm>
        </p:spPr>
        <p:txBody>
          <a:bodyPr anchor="b"/>
          <a:lstStyle>
            <a:lvl1pPr algn="ctr">
              <a:lnSpc>
                <a:spcPct val="90000"/>
              </a:lnSpc>
              <a:defRPr sz="3600"/>
            </a:lvl1pPr>
          </a:lstStyle>
          <a:p>
            <a:pPr lvl="0"/>
            <a:r>
              <a:rPr lang="en-US" noProof="0" smtClean="0"/>
              <a:t>Click to edit Master title style</a:t>
            </a:r>
          </a:p>
        </p:txBody>
      </p:sp>
      <p:sp>
        <p:nvSpPr>
          <p:cNvPr id="4101" name="Rectangle 5"/>
          <p:cNvSpPr>
            <a:spLocks noGrp="1" noChangeArrowheads="1"/>
          </p:cNvSpPr>
          <p:nvPr>
            <p:ph type="subTitle" sz="quarter" idx="1"/>
          </p:nvPr>
        </p:nvSpPr>
        <p:spPr>
          <a:xfrm>
            <a:off x="458788" y="5270500"/>
            <a:ext cx="8226425" cy="1001713"/>
          </a:xfrm>
        </p:spPr>
        <p:txBody>
          <a:bodyPr/>
          <a:lstStyle>
            <a:lvl1pPr marL="0" indent="0" algn="ctr">
              <a:spcBef>
                <a:spcPct val="0"/>
              </a:spcBef>
              <a:buFont typeface="Wingdings" pitchFamily="2" charset="2"/>
              <a:buNone/>
              <a:defRPr>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073367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25FAD131-386F-4525-A81F-F92DE3D1766F}" type="slidenum">
              <a:rPr lang="en-US">
                <a:solidFill>
                  <a:srgbClr val="6A737B"/>
                </a:solidFill>
              </a:rPr>
              <a:pPr>
                <a:defRPr/>
              </a:pPr>
              <a:t>‹#›</a:t>
            </a:fld>
            <a:endParaRPr lang="en-US">
              <a:solidFill>
                <a:srgbClr val="6A737B"/>
              </a:solidFill>
            </a:endParaRPr>
          </a:p>
        </p:txBody>
      </p:sp>
    </p:spTree>
    <p:extLst>
      <p:ext uri="{BB962C8B-B14F-4D97-AF65-F5344CB8AC3E}">
        <p14:creationId xmlns:p14="http://schemas.microsoft.com/office/powerpoint/2010/main" val="1750462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6FA7B9C3-2E0C-4134-9956-B74A76DAC92D}" type="slidenum">
              <a:rPr lang="en-US">
                <a:solidFill>
                  <a:srgbClr val="6A737B"/>
                </a:solidFill>
              </a:rPr>
              <a:pPr>
                <a:defRPr/>
              </a:pPr>
              <a:t>‹#›</a:t>
            </a:fld>
            <a:endParaRPr lang="en-US">
              <a:solidFill>
                <a:srgbClr val="6A737B"/>
              </a:solidFill>
            </a:endParaRPr>
          </a:p>
        </p:txBody>
      </p:sp>
    </p:spTree>
    <p:extLst>
      <p:ext uri="{BB962C8B-B14F-4D97-AF65-F5344CB8AC3E}">
        <p14:creationId xmlns:p14="http://schemas.microsoft.com/office/powerpoint/2010/main" val="3383200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152525"/>
            <a:ext cx="4222750" cy="5273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52525"/>
            <a:ext cx="4222750" cy="5273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BFA04C29-A79A-42DD-8B41-BFF760D64395}" type="slidenum">
              <a:rPr lang="en-US">
                <a:solidFill>
                  <a:srgbClr val="6A737B"/>
                </a:solidFill>
              </a:rPr>
              <a:pPr>
                <a:defRPr/>
              </a:pPr>
              <a:t>‹#›</a:t>
            </a:fld>
            <a:endParaRPr lang="en-US">
              <a:solidFill>
                <a:srgbClr val="6A737B"/>
              </a:solidFill>
            </a:endParaRPr>
          </a:p>
        </p:txBody>
      </p:sp>
    </p:spTree>
    <p:extLst>
      <p:ext uri="{BB962C8B-B14F-4D97-AF65-F5344CB8AC3E}">
        <p14:creationId xmlns:p14="http://schemas.microsoft.com/office/powerpoint/2010/main" val="1086390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A3EE0462-03BD-451A-AF7B-003C835D1E0B}" type="slidenum">
              <a:rPr lang="en-US">
                <a:solidFill>
                  <a:srgbClr val="6A737B"/>
                </a:solidFill>
              </a:rPr>
              <a:pPr>
                <a:defRPr/>
              </a:pPr>
              <a:t>‹#›</a:t>
            </a:fld>
            <a:endParaRPr lang="en-US">
              <a:solidFill>
                <a:srgbClr val="6A737B"/>
              </a:solidFill>
            </a:endParaRPr>
          </a:p>
        </p:txBody>
      </p:sp>
    </p:spTree>
    <p:extLst>
      <p:ext uri="{BB962C8B-B14F-4D97-AF65-F5344CB8AC3E}">
        <p14:creationId xmlns:p14="http://schemas.microsoft.com/office/powerpoint/2010/main" val="271584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623F9-1441-40FB-934B-8CB7B3B124C4}"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115542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57220DA6-3E88-4FFF-9CDC-3ABDF8B55AC2}" type="slidenum">
              <a:rPr lang="en-US">
                <a:solidFill>
                  <a:srgbClr val="6A737B"/>
                </a:solidFill>
              </a:rPr>
              <a:pPr>
                <a:defRPr/>
              </a:pPr>
              <a:t>‹#›</a:t>
            </a:fld>
            <a:endParaRPr lang="en-US">
              <a:solidFill>
                <a:srgbClr val="6A737B"/>
              </a:solidFill>
            </a:endParaRPr>
          </a:p>
        </p:txBody>
      </p:sp>
    </p:spTree>
    <p:extLst>
      <p:ext uri="{BB962C8B-B14F-4D97-AF65-F5344CB8AC3E}">
        <p14:creationId xmlns:p14="http://schemas.microsoft.com/office/powerpoint/2010/main" val="1835672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B9605989-FF67-41C3-A693-E4B599F7ED3C}" type="slidenum">
              <a:rPr lang="en-US">
                <a:solidFill>
                  <a:srgbClr val="6A737B"/>
                </a:solidFill>
              </a:rPr>
              <a:pPr>
                <a:defRPr/>
              </a:pPr>
              <a:t>‹#›</a:t>
            </a:fld>
            <a:endParaRPr lang="en-US">
              <a:solidFill>
                <a:srgbClr val="6A737B"/>
              </a:solidFill>
            </a:endParaRPr>
          </a:p>
        </p:txBody>
      </p:sp>
    </p:spTree>
    <p:extLst>
      <p:ext uri="{BB962C8B-B14F-4D97-AF65-F5344CB8AC3E}">
        <p14:creationId xmlns:p14="http://schemas.microsoft.com/office/powerpoint/2010/main" val="904894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8D0129D6-6CB7-4A2B-8057-80FD7E11DC1B}" type="slidenum">
              <a:rPr lang="en-US">
                <a:solidFill>
                  <a:srgbClr val="6A737B"/>
                </a:solidFill>
              </a:rPr>
              <a:pPr>
                <a:defRPr/>
              </a:pPr>
              <a:t>‹#›</a:t>
            </a:fld>
            <a:endParaRPr lang="en-US">
              <a:solidFill>
                <a:srgbClr val="6A737B"/>
              </a:solidFill>
            </a:endParaRPr>
          </a:p>
        </p:txBody>
      </p:sp>
    </p:spTree>
    <p:extLst>
      <p:ext uri="{BB962C8B-B14F-4D97-AF65-F5344CB8AC3E}">
        <p14:creationId xmlns:p14="http://schemas.microsoft.com/office/powerpoint/2010/main" val="3131807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03B89B57-4B02-47E5-BF28-D4FCEA83F2CB}" type="slidenum">
              <a:rPr lang="en-US">
                <a:solidFill>
                  <a:srgbClr val="6A737B"/>
                </a:solidFill>
              </a:rPr>
              <a:pPr>
                <a:defRPr/>
              </a:pPr>
              <a:t>‹#›</a:t>
            </a:fld>
            <a:endParaRPr lang="en-US">
              <a:solidFill>
                <a:srgbClr val="6A737B"/>
              </a:solidFill>
            </a:endParaRPr>
          </a:p>
        </p:txBody>
      </p:sp>
    </p:spTree>
    <p:extLst>
      <p:ext uri="{BB962C8B-B14F-4D97-AF65-F5344CB8AC3E}">
        <p14:creationId xmlns:p14="http://schemas.microsoft.com/office/powerpoint/2010/main" val="3611700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CA7DA563-EBB3-4136-B4B6-EFC12573FD3C}" type="slidenum">
              <a:rPr lang="en-US">
                <a:solidFill>
                  <a:srgbClr val="6A737B"/>
                </a:solidFill>
              </a:rPr>
              <a:pPr>
                <a:defRPr/>
              </a:pPr>
              <a:t>‹#›</a:t>
            </a:fld>
            <a:endParaRPr lang="en-US">
              <a:solidFill>
                <a:srgbClr val="6A737B"/>
              </a:solidFill>
            </a:endParaRPr>
          </a:p>
        </p:txBody>
      </p:sp>
    </p:spTree>
    <p:extLst>
      <p:ext uri="{BB962C8B-B14F-4D97-AF65-F5344CB8AC3E}">
        <p14:creationId xmlns:p14="http://schemas.microsoft.com/office/powerpoint/2010/main" val="1040534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69850"/>
            <a:ext cx="2149475" cy="6356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69850"/>
            <a:ext cx="6296025" cy="6356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D7E77018-F806-43FA-9D7A-B10C8064DBAD}" type="slidenum">
              <a:rPr lang="en-US">
                <a:solidFill>
                  <a:srgbClr val="6A737B"/>
                </a:solidFill>
              </a:rPr>
              <a:pPr>
                <a:defRPr/>
              </a:pPr>
              <a:t>‹#›</a:t>
            </a:fld>
            <a:endParaRPr lang="en-US">
              <a:solidFill>
                <a:srgbClr val="6A737B"/>
              </a:solidFill>
            </a:endParaRPr>
          </a:p>
        </p:txBody>
      </p:sp>
    </p:spTree>
    <p:extLst>
      <p:ext uri="{BB962C8B-B14F-4D97-AF65-F5344CB8AC3E}">
        <p14:creationId xmlns:p14="http://schemas.microsoft.com/office/powerpoint/2010/main" val="1102346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25E59BD-2EDC-4F4C-9A7C-55C451F24D7D}" type="datetimeFigureOut">
              <a:rPr lang="en-US" smtClean="0">
                <a:solidFill>
                  <a:srgbClr val="575F6D"/>
                </a:solidFill>
              </a:rPr>
              <a:pPr/>
              <a:t>2/1/2013</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E307844A-9D7B-4EA7-ADC7-63EBD3671B27}" type="slidenum">
              <a:rPr lang="en-US" smtClean="0"/>
              <a:pPr/>
              <a:t>‹#›</a:t>
            </a:fld>
            <a:endParaRPr lang="en-US"/>
          </a:p>
        </p:txBody>
      </p:sp>
    </p:spTree>
    <p:extLst>
      <p:ext uri="{BB962C8B-B14F-4D97-AF65-F5344CB8AC3E}">
        <p14:creationId xmlns:p14="http://schemas.microsoft.com/office/powerpoint/2010/main" val="420751343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25E59BD-2EDC-4F4C-9A7C-55C451F24D7D}" type="datetimeFigureOut">
              <a:rPr lang="en-US" smtClean="0">
                <a:solidFill>
                  <a:srgbClr val="575F6D"/>
                </a:solidFill>
              </a:rPr>
              <a:pPr/>
              <a:t>2/1/2013</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E307844A-9D7B-4EA7-ADC7-63EBD3671B27}"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986745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25E59BD-2EDC-4F4C-9A7C-55C451F24D7D}" type="datetimeFigureOut">
              <a:rPr lang="en-US" smtClean="0">
                <a:solidFill>
                  <a:srgbClr val="FFF39D"/>
                </a:solidFill>
              </a:rPr>
              <a:pPr/>
              <a:t>2/1/2013</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E307844A-9D7B-4EA7-ADC7-63EBD3671B27}" type="slidenum">
              <a:rPr lang="en-US" smtClean="0"/>
              <a:pPr/>
              <a:t>‹#›</a:t>
            </a:fld>
            <a:endParaRPr lang="en-US"/>
          </a:p>
        </p:txBody>
      </p:sp>
    </p:spTree>
    <p:extLst>
      <p:ext uri="{BB962C8B-B14F-4D97-AF65-F5344CB8AC3E}">
        <p14:creationId xmlns:p14="http://schemas.microsoft.com/office/powerpoint/2010/main" val="102516504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25E59BD-2EDC-4F4C-9A7C-55C451F24D7D}" type="datetimeFigureOut">
              <a:rPr lang="en-US" smtClean="0">
                <a:solidFill>
                  <a:srgbClr val="575F6D"/>
                </a:solidFill>
              </a:rPr>
              <a:pPr/>
              <a:t>2/1/2013</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E307844A-9D7B-4EA7-ADC7-63EBD3671B27}"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953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6623F9-1441-40FB-934B-8CB7B3B124C4}" type="datetimeFigureOut">
              <a:rPr lang="en-US" smtClean="0"/>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14865598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25E59BD-2EDC-4F4C-9A7C-55C451F24D7D}" type="datetimeFigureOut">
              <a:rPr lang="en-US" smtClean="0">
                <a:solidFill>
                  <a:srgbClr val="575F6D"/>
                </a:solidFill>
              </a:rPr>
              <a:pPr/>
              <a:t>2/1/2013</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E307844A-9D7B-4EA7-ADC7-63EBD3671B27}"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569996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25E59BD-2EDC-4F4C-9A7C-55C451F24D7D}" type="datetimeFigureOut">
              <a:rPr lang="en-US" smtClean="0">
                <a:solidFill>
                  <a:srgbClr val="575F6D"/>
                </a:solidFill>
              </a:rPr>
              <a:pPr/>
              <a:t>2/1/2013</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E307844A-9D7B-4EA7-ADC7-63EBD3671B27}"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0611425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E59BD-2EDC-4F4C-9A7C-55C451F24D7D}" type="datetimeFigureOut">
              <a:rPr lang="en-US" smtClean="0">
                <a:solidFill>
                  <a:srgbClr val="575F6D"/>
                </a:solidFill>
              </a:rPr>
              <a:pPr/>
              <a:t>2/1/2013</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E307844A-9D7B-4EA7-ADC7-63EBD3671B27}" type="slidenum">
              <a:rPr lang="en-US" smtClean="0"/>
              <a:pPr/>
              <a:t>‹#›</a:t>
            </a:fld>
            <a:endParaRPr lang="en-US"/>
          </a:p>
        </p:txBody>
      </p:sp>
    </p:spTree>
    <p:extLst>
      <p:ext uri="{BB962C8B-B14F-4D97-AF65-F5344CB8AC3E}">
        <p14:creationId xmlns:p14="http://schemas.microsoft.com/office/powerpoint/2010/main" val="2386406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25E59BD-2EDC-4F4C-9A7C-55C451F24D7D}" type="datetimeFigureOut">
              <a:rPr lang="en-US" smtClean="0">
                <a:solidFill>
                  <a:srgbClr val="575F6D"/>
                </a:solidFill>
              </a:rPr>
              <a:pPr/>
              <a:t>2/1/2013</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E307844A-9D7B-4EA7-ADC7-63EBD3671B27}"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4202617329"/>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625E59BD-2EDC-4F4C-9A7C-55C451F24D7D}" type="datetimeFigureOut">
              <a:rPr lang="en-US" smtClean="0">
                <a:solidFill>
                  <a:srgbClr val="575F6D"/>
                </a:solidFill>
              </a:rPr>
              <a:pPr/>
              <a:t>2/1/2013</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E307844A-9D7B-4EA7-ADC7-63EBD3671B27}"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9122102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5E59BD-2EDC-4F4C-9A7C-55C451F24D7D}" type="datetimeFigureOut">
              <a:rPr lang="en-US" smtClean="0">
                <a:solidFill>
                  <a:srgbClr val="575F6D"/>
                </a:solidFill>
              </a:rPr>
              <a:pPr/>
              <a:t>2/1/2013</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307844A-9D7B-4EA7-ADC7-63EBD3671B27}" type="slidenum">
              <a:rPr lang="en-US" smtClean="0"/>
              <a:pPr/>
              <a:t>‹#›</a:t>
            </a:fld>
            <a:endParaRPr lang="en-US"/>
          </a:p>
        </p:txBody>
      </p:sp>
    </p:spTree>
    <p:extLst>
      <p:ext uri="{BB962C8B-B14F-4D97-AF65-F5344CB8AC3E}">
        <p14:creationId xmlns:p14="http://schemas.microsoft.com/office/powerpoint/2010/main" val="39199299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5E59BD-2EDC-4F4C-9A7C-55C451F24D7D}" type="datetimeFigureOut">
              <a:rPr lang="en-US" smtClean="0">
                <a:solidFill>
                  <a:srgbClr val="575F6D"/>
                </a:solidFill>
              </a:rPr>
              <a:pPr/>
              <a:t>2/1/2013</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307844A-9D7B-4EA7-ADC7-63EBD3671B27}" type="slidenum">
              <a:rPr lang="en-US" smtClean="0"/>
              <a:pPr/>
              <a:t>‹#›</a:t>
            </a:fld>
            <a:endParaRPr lang="en-US"/>
          </a:p>
        </p:txBody>
      </p:sp>
    </p:spTree>
    <p:extLst>
      <p:ext uri="{BB962C8B-B14F-4D97-AF65-F5344CB8AC3E}">
        <p14:creationId xmlns:p14="http://schemas.microsoft.com/office/powerpoint/2010/main" val="105833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6623F9-1441-40FB-934B-8CB7B3B124C4}" type="datetimeFigureOut">
              <a:rPr lang="en-US" smtClean="0"/>
              <a:t>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249965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623F9-1441-40FB-934B-8CB7B3B124C4}" type="datetimeFigureOut">
              <a:rPr lang="en-US" smtClean="0"/>
              <a:t>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148806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623F9-1441-40FB-934B-8CB7B3B124C4}" type="datetimeFigureOut">
              <a:rPr lang="en-US" smtClean="0"/>
              <a:t>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81551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623F9-1441-40FB-934B-8CB7B3B124C4}" type="datetimeFigureOut">
              <a:rPr lang="en-US" smtClean="0"/>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409012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623F9-1441-40FB-934B-8CB7B3B124C4}" type="datetimeFigureOut">
              <a:rPr lang="en-US" smtClean="0"/>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29821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6.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623F9-1441-40FB-934B-8CB7B3B124C4}" type="datetimeFigureOut">
              <a:rPr lang="en-US" smtClean="0"/>
              <a:t>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EC4E9-21F7-4C81-B3AF-D1F2F86821CE}" type="slidenum">
              <a:rPr lang="en-US" smtClean="0"/>
              <a:t>‹#›</a:t>
            </a:fld>
            <a:endParaRPr lang="en-US"/>
          </a:p>
        </p:txBody>
      </p:sp>
    </p:spTree>
    <p:extLst>
      <p:ext uri="{BB962C8B-B14F-4D97-AF65-F5344CB8AC3E}">
        <p14:creationId xmlns:p14="http://schemas.microsoft.com/office/powerpoint/2010/main" val="3012614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9525"/>
            <a:ext cx="9144000" cy="10287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1A1A70"/>
              </a:solidFill>
            </a:endParaRPr>
          </a:p>
        </p:txBody>
      </p:sp>
      <p:sp>
        <p:nvSpPr>
          <p:cNvPr id="1027" name="Rectangle 3"/>
          <p:cNvSpPr>
            <a:spLocks noChangeArrowheads="1"/>
          </p:cNvSpPr>
          <p:nvPr/>
        </p:nvSpPr>
        <p:spPr bwMode="gray">
          <a:xfrm>
            <a:off x="1447800" y="0"/>
            <a:ext cx="7696200" cy="8794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1A1A70"/>
              </a:solidFill>
            </a:endParaRPr>
          </a:p>
        </p:txBody>
      </p:sp>
      <p:sp>
        <p:nvSpPr>
          <p:cNvPr id="4100" name="Rectangle 4"/>
          <p:cNvSpPr>
            <a:spLocks noChangeArrowheads="1"/>
          </p:cNvSpPr>
          <p:nvPr/>
        </p:nvSpPr>
        <p:spPr bwMode="gray">
          <a:xfrm>
            <a:off x="0" y="158750"/>
            <a:ext cx="9144000" cy="603250"/>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1A1A70"/>
              </a:solidFill>
            </a:endParaRPr>
          </a:p>
        </p:txBody>
      </p:sp>
      <p:sp>
        <p:nvSpPr>
          <p:cNvPr id="4101" name="Rectangle 5"/>
          <p:cNvSpPr>
            <a:spLocks noChangeArrowheads="1"/>
          </p:cNvSpPr>
          <p:nvPr/>
        </p:nvSpPr>
        <p:spPr bwMode="gray">
          <a:xfrm>
            <a:off x="0" y="1143000"/>
            <a:ext cx="228600" cy="5715000"/>
          </a:xfrm>
          <a:prstGeom prst="rect">
            <a:avLst/>
          </a:prstGeom>
          <a:gradFill rotWithShape="1">
            <a:gsLst>
              <a:gs pos="0">
                <a:schemeClr val="hlink"/>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1A1A70"/>
              </a:solidFill>
            </a:endParaRPr>
          </a:p>
        </p:txBody>
      </p:sp>
      <p:sp>
        <p:nvSpPr>
          <p:cNvPr id="4102" name="Rectangle 6"/>
          <p:cNvSpPr>
            <a:spLocks noChangeArrowheads="1"/>
          </p:cNvSpPr>
          <p:nvPr/>
        </p:nvSpPr>
        <p:spPr bwMode="gray">
          <a:xfrm>
            <a:off x="8686800" y="0"/>
            <a:ext cx="76200" cy="6096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1A1A70"/>
              </a:solidFill>
            </a:endParaRPr>
          </a:p>
        </p:txBody>
      </p:sp>
      <p:sp>
        <p:nvSpPr>
          <p:cNvPr id="1031" name="Rectangle 7"/>
          <p:cNvSpPr>
            <a:spLocks noGrp="1" noChangeArrowheads="1"/>
          </p:cNvSpPr>
          <p:nvPr>
            <p:ph type="body" idx="1"/>
          </p:nvPr>
        </p:nvSpPr>
        <p:spPr bwMode="gray">
          <a:xfrm>
            <a:off x="457200" y="1371600"/>
            <a:ext cx="8229600"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Rectangle 8"/>
          <p:cNvSpPr>
            <a:spLocks noGrp="1" noChangeArrowheads="1"/>
          </p:cNvSpPr>
          <p:nvPr>
            <p:ph type="dt" sz="half" idx="2"/>
          </p:nvPr>
        </p:nvSpPr>
        <p:spPr bwMode="gray">
          <a:xfrm>
            <a:off x="457200" y="652145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accent1"/>
                </a:solidFill>
              </a:defRPr>
            </a:lvl1pPr>
          </a:lstStyle>
          <a:p>
            <a:pPr fontAlgn="base">
              <a:spcBef>
                <a:spcPct val="0"/>
              </a:spcBef>
              <a:spcAft>
                <a:spcPct val="0"/>
              </a:spcAft>
              <a:defRPr/>
            </a:pPr>
            <a:endParaRPr lang="en-US">
              <a:solidFill>
                <a:srgbClr val="3167D3"/>
              </a:solidFill>
            </a:endParaRPr>
          </a:p>
        </p:txBody>
      </p:sp>
      <p:sp>
        <p:nvSpPr>
          <p:cNvPr id="4105" name="Rectangle 9"/>
          <p:cNvSpPr>
            <a:spLocks noGrp="1" noChangeArrowheads="1"/>
          </p:cNvSpPr>
          <p:nvPr>
            <p:ph type="ftr" sz="quarter" idx="3"/>
          </p:nvPr>
        </p:nvSpPr>
        <p:spPr bwMode="gray">
          <a:xfrm>
            <a:off x="3124200" y="652145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accent1"/>
                </a:solidFill>
              </a:defRPr>
            </a:lvl1pPr>
          </a:lstStyle>
          <a:p>
            <a:pPr fontAlgn="base">
              <a:spcBef>
                <a:spcPct val="0"/>
              </a:spcBef>
              <a:spcAft>
                <a:spcPct val="0"/>
              </a:spcAft>
              <a:defRPr/>
            </a:pPr>
            <a:endParaRPr lang="en-US">
              <a:solidFill>
                <a:srgbClr val="3167D3"/>
              </a:solidFill>
            </a:endParaRPr>
          </a:p>
        </p:txBody>
      </p:sp>
      <p:sp>
        <p:nvSpPr>
          <p:cNvPr id="4106" name="Rectangle 10"/>
          <p:cNvSpPr>
            <a:spLocks noGrp="1" noChangeArrowheads="1"/>
          </p:cNvSpPr>
          <p:nvPr>
            <p:ph type="sldNum" sz="quarter" idx="4"/>
          </p:nvPr>
        </p:nvSpPr>
        <p:spPr bwMode="gray">
          <a:xfrm>
            <a:off x="6553200" y="652145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accent1"/>
                </a:solidFill>
              </a:defRPr>
            </a:lvl1pPr>
          </a:lstStyle>
          <a:p>
            <a:pPr fontAlgn="base">
              <a:spcBef>
                <a:spcPct val="0"/>
              </a:spcBef>
              <a:spcAft>
                <a:spcPct val="0"/>
              </a:spcAft>
              <a:defRPr/>
            </a:pPr>
            <a:r>
              <a:rPr lang="en-US">
                <a:solidFill>
                  <a:srgbClr val="3167D3"/>
                </a:solidFill>
              </a:rPr>
              <a:t>1</a:t>
            </a:r>
          </a:p>
        </p:txBody>
      </p:sp>
      <p:sp>
        <p:nvSpPr>
          <p:cNvPr id="1035" name="Rectangle 11"/>
          <p:cNvSpPr>
            <a:spLocks noChangeArrowheads="1"/>
          </p:cNvSpPr>
          <p:nvPr/>
        </p:nvSpPr>
        <p:spPr bwMode="gray">
          <a:xfrm>
            <a:off x="0" y="0"/>
            <a:ext cx="1447800" cy="1066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1A1A70"/>
              </a:solidFill>
            </a:endParaRPr>
          </a:p>
        </p:txBody>
      </p:sp>
      <p:sp>
        <p:nvSpPr>
          <p:cNvPr id="1036" name="Rectangle 13"/>
          <p:cNvSpPr>
            <a:spLocks noChangeArrowheads="1"/>
          </p:cNvSpPr>
          <p:nvPr/>
        </p:nvSpPr>
        <p:spPr bwMode="gray">
          <a:xfrm>
            <a:off x="0" y="1035050"/>
            <a:ext cx="1447800" cy="228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1A1A70"/>
              </a:solidFill>
            </a:endParaRPr>
          </a:p>
        </p:txBody>
      </p:sp>
      <p:sp>
        <p:nvSpPr>
          <p:cNvPr id="1037" name="Rectangle 14"/>
          <p:cNvSpPr>
            <a:spLocks noGrp="1" noChangeArrowheads="1"/>
          </p:cNvSpPr>
          <p:nvPr>
            <p:ph type="title"/>
          </p:nvPr>
        </p:nvSpPr>
        <p:spPr bwMode="gray">
          <a:xfrm>
            <a:off x="1447800" y="206375"/>
            <a:ext cx="685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8" name="Picture 15" descr="epa_seal_large_trim"/>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2400" y="76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066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wipe(up)">
                                      <p:cBhvr>
                                        <p:cTn id="11"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2" grpId="0" animBg="1"/>
    </p:bld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charset="0"/>
        </a:defRPr>
      </a:lvl2pPr>
      <a:lvl3pPr algn="ctr" rtl="0" eaLnBrk="0" fontAlgn="base" hangingPunct="0">
        <a:spcBef>
          <a:spcPct val="0"/>
        </a:spcBef>
        <a:spcAft>
          <a:spcPct val="0"/>
        </a:spcAft>
        <a:defRPr sz="3600">
          <a:solidFill>
            <a:schemeClr val="bg1"/>
          </a:solidFill>
          <a:latin typeface="Arial" charset="0"/>
        </a:defRPr>
      </a:lvl3pPr>
      <a:lvl4pPr algn="ctr" rtl="0" eaLnBrk="0" fontAlgn="base" hangingPunct="0">
        <a:spcBef>
          <a:spcPct val="0"/>
        </a:spcBef>
        <a:spcAft>
          <a:spcPct val="0"/>
        </a:spcAft>
        <a:defRPr sz="3600">
          <a:solidFill>
            <a:schemeClr val="bg1"/>
          </a:solidFill>
          <a:latin typeface="Arial" charset="0"/>
        </a:defRPr>
      </a:lvl4pPr>
      <a:lvl5pPr algn="ctr" rtl="0" eaLnBrk="0" fontAlgn="base" hangingPunct="0">
        <a:spcBef>
          <a:spcPct val="0"/>
        </a:spcBef>
        <a:spcAft>
          <a:spcPct val="0"/>
        </a:spcAft>
        <a:defRPr sz="3600">
          <a:solidFill>
            <a:schemeClr val="bg1"/>
          </a:solidFill>
          <a:latin typeface="Arial" charset="0"/>
        </a:defRPr>
      </a:lvl5pPr>
      <a:lvl6pPr marL="457200" algn="ctr" rtl="0" fontAlgn="base">
        <a:spcBef>
          <a:spcPct val="0"/>
        </a:spcBef>
        <a:spcAft>
          <a:spcPct val="0"/>
        </a:spcAft>
        <a:defRPr sz="3600">
          <a:solidFill>
            <a:schemeClr val="bg1"/>
          </a:solidFill>
          <a:latin typeface="Arial" charset="0"/>
        </a:defRPr>
      </a:lvl6pPr>
      <a:lvl7pPr marL="914400" algn="ctr" rtl="0" fontAlgn="base">
        <a:spcBef>
          <a:spcPct val="0"/>
        </a:spcBef>
        <a:spcAft>
          <a:spcPct val="0"/>
        </a:spcAft>
        <a:defRPr sz="3600">
          <a:solidFill>
            <a:schemeClr val="bg1"/>
          </a:solidFill>
          <a:latin typeface="Arial" charset="0"/>
        </a:defRPr>
      </a:lvl7pPr>
      <a:lvl8pPr marL="1371600" algn="ctr" rtl="0" fontAlgn="base">
        <a:spcBef>
          <a:spcPct val="0"/>
        </a:spcBef>
        <a:spcAft>
          <a:spcPct val="0"/>
        </a:spcAft>
        <a:defRPr sz="3600">
          <a:solidFill>
            <a:schemeClr val="bg1"/>
          </a:solidFill>
          <a:latin typeface="Arial" charset="0"/>
        </a:defRPr>
      </a:lvl8pPr>
      <a:lvl9pPr marL="1828800" algn="ctr"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50000"/>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D Banner no logo"/>
          <p:cNvPicPr>
            <a:picLocks noChangeAspect="1" noChangeArrowheads="1"/>
          </p:cNvPicPr>
          <p:nvPr/>
        </p:nvPicPr>
        <p:blipFill>
          <a:blip r:embed="rId13">
            <a:extLst>
              <a:ext uri="{28A0092B-C50C-407E-A947-70E740481C1C}">
                <a14:useLocalDpi xmlns:a14="http://schemas.microsoft.com/office/drawing/2010/main" val="0"/>
              </a:ext>
            </a:extLst>
          </a:blip>
          <a:srcRect t="1027"/>
          <a:stretch>
            <a:fillRect/>
          </a:stretch>
        </p:blipFill>
        <p:spPr bwMode="invGray">
          <a:xfrm>
            <a:off x="0" y="0"/>
            <a:ext cx="91440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74063" y="234950"/>
            <a:ext cx="4953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hidden">
          <a:xfrm>
            <a:off x="8374063" y="234950"/>
            <a:ext cx="4953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9" name="Rectangle 5"/>
          <p:cNvSpPr>
            <a:spLocks noGrp="1" noChangeArrowheads="1"/>
          </p:cNvSpPr>
          <p:nvPr>
            <p:ph type="title"/>
          </p:nvPr>
        </p:nvSpPr>
        <p:spPr bwMode="auto">
          <a:xfrm>
            <a:off x="284163" y="69850"/>
            <a:ext cx="7564437"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273050" y="1152525"/>
            <a:ext cx="859790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9" name="Rectangle 7"/>
          <p:cNvSpPr>
            <a:spLocks noGrp="1" noChangeArrowheads="1"/>
          </p:cNvSpPr>
          <p:nvPr>
            <p:ph type="sldNum" sz="quarter" idx="4"/>
          </p:nvPr>
        </p:nvSpPr>
        <p:spPr bwMode="auto">
          <a:xfrm>
            <a:off x="8223250" y="6494463"/>
            <a:ext cx="6477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solidFill>
                  <a:schemeClr val="bg2"/>
                </a:solidFill>
              </a:defRPr>
            </a:lvl1pPr>
          </a:lstStyle>
          <a:p>
            <a:pPr fontAlgn="base">
              <a:spcBef>
                <a:spcPct val="0"/>
              </a:spcBef>
              <a:spcAft>
                <a:spcPct val="0"/>
              </a:spcAft>
              <a:defRPr/>
            </a:pPr>
            <a:fld id="{70CF060C-4C32-4360-B0AE-706A2A693102}" type="slidenum">
              <a:rPr lang="en-US">
                <a:solidFill>
                  <a:srgbClr val="6A737B"/>
                </a:solidFill>
                <a:cs typeface="Arial" charset="0"/>
              </a:rPr>
              <a:pPr fontAlgn="base">
                <a:spcBef>
                  <a:spcPct val="0"/>
                </a:spcBef>
                <a:spcAft>
                  <a:spcPct val="0"/>
                </a:spcAft>
                <a:defRPr/>
              </a:pPr>
              <a:t>‹#›</a:t>
            </a:fld>
            <a:endParaRPr lang="en-US">
              <a:solidFill>
                <a:srgbClr val="6A737B"/>
              </a:solidFill>
              <a:cs typeface="Arial" charset="0"/>
            </a:endParaRPr>
          </a:p>
        </p:txBody>
      </p:sp>
    </p:spTree>
    <p:extLst>
      <p:ext uri="{BB962C8B-B14F-4D97-AF65-F5344CB8AC3E}">
        <p14:creationId xmlns:p14="http://schemas.microsoft.com/office/powerpoint/2010/main" val="9498833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lnSpc>
          <a:spcPct val="85000"/>
        </a:lnSpc>
        <a:spcBef>
          <a:spcPct val="0"/>
        </a:spcBef>
        <a:spcAft>
          <a:spcPct val="0"/>
        </a:spcAft>
        <a:defRPr sz="2800" b="1">
          <a:solidFill>
            <a:schemeClr val="bg1"/>
          </a:solidFill>
          <a:latin typeface="+mj-lt"/>
          <a:ea typeface="+mj-ea"/>
          <a:cs typeface="+mj-cs"/>
        </a:defRPr>
      </a:lvl1pPr>
      <a:lvl2pPr algn="l" rtl="0" eaLnBrk="0" fontAlgn="base" hangingPunct="0">
        <a:lnSpc>
          <a:spcPct val="85000"/>
        </a:lnSpc>
        <a:spcBef>
          <a:spcPct val="0"/>
        </a:spcBef>
        <a:spcAft>
          <a:spcPct val="0"/>
        </a:spcAft>
        <a:defRPr sz="2800" b="1">
          <a:solidFill>
            <a:schemeClr val="bg1"/>
          </a:solidFill>
          <a:latin typeface="Arial" charset="0"/>
        </a:defRPr>
      </a:lvl2pPr>
      <a:lvl3pPr algn="l" rtl="0" eaLnBrk="0" fontAlgn="base" hangingPunct="0">
        <a:lnSpc>
          <a:spcPct val="85000"/>
        </a:lnSpc>
        <a:spcBef>
          <a:spcPct val="0"/>
        </a:spcBef>
        <a:spcAft>
          <a:spcPct val="0"/>
        </a:spcAft>
        <a:defRPr sz="2800" b="1">
          <a:solidFill>
            <a:schemeClr val="bg1"/>
          </a:solidFill>
          <a:latin typeface="Arial" charset="0"/>
        </a:defRPr>
      </a:lvl3pPr>
      <a:lvl4pPr algn="l" rtl="0" eaLnBrk="0" fontAlgn="base" hangingPunct="0">
        <a:lnSpc>
          <a:spcPct val="85000"/>
        </a:lnSpc>
        <a:spcBef>
          <a:spcPct val="0"/>
        </a:spcBef>
        <a:spcAft>
          <a:spcPct val="0"/>
        </a:spcAft>
        <a:defRPr sz="2800" b="1">
          <a:solidFill>
            <a:schemeClr val="bg1"/>
          </a:solidFill>
          <a:latin typeface="Arial" charset="0"/>
        </a:defRPr>
      </a:lvl4pPr>
      <a:lvl5pPr algn="l" rtl="0" eaLnBrk="0" fontAlgn="base" hangingPunct="0">
        <a:lnSpc>
          <a:spcPct val="85000"/>
        </a:lnSpc>
        <a:spcBef>
          <a:spcPct val="0"/>
        </a:spcBef>
        <a:spcAft>
          <a:spcPct val="0"/>
        </a:spcAft>
        <a:defRPr sz="2800" b="1">
          <a:solidFill>
            <a:schemeClr val="bg1"/>
          </a:solidFill>
          <a:latin typeface="Arial" charset="0"/>
        </a:defRPr>
      </a:lvl5pPr>
      <a:lvl6pPr marL="457200" algn="l" rtl="0" fontAlgn="base">
        <a:lnSpc>
          <a:spcPct val="85000"/>
        </a:lnSpc>
        <a:spcBef>
          <a:spcPct val="0"/>
        </a:spcBef>
        <a:spcAft>
          <a:spcPct val="0"/>
        </a:spcAft>
        <a:defRPr sz="2800" b="1">
          <a:solidFill>
            <a:schemeClr val="bg1"/>
          </a:solidFill>
          <a:latin typeface="Arial" charset="0"/>
        </a:defRPr>
      </a:lvl6pPr>
      <a:lvl7pPr marL="914400" algn="l" rtl="0" fontAlgn="base">
        <a:lnSpc>
          <a:spcPct val="85000"/>
        </a:lnSpc>
        <a:spcBef>
          <a:spcPct val="0"/>
        </a:spcBef>
        <a:spcAft>
          <a:spcPct val="0"/>
        </a:spcAft>
        <a:defRPr sz="2800" b="1">
          <a:solidFill>
            <a:schemeClr val="bg1"/>
          </a:solidFill>
          <a:latin typeface="Arial" charset="0"/>
        </a:defRPr>
      </a:lvl7pPr>
      <a:lvl8pPr marL="1371600" algn="l" rtl="0" fontAlgn="base">
        <a:lnSpc>
          <a:spcPct val="85000"/>
        </a:lnSpc>
        <a:spcBef>
          <a:spcPct val="0"/>
        </a:spcBef>
        <a:spcAft>
          <a:spcPct val="0"/>
        </a:spcAft>
        <a:defRPr sz="2800" b="1">
          <a:solidFill>
            <a:schemeClr val="bg1"/>
          </a:solidFill>
          <a:latin typeface="Arial" charset="0"/>
        </a:defRPr>
      </a:lvl8pPr>
      <a:lvl9pPr marL="1828800" algn="l" rtl="0" fontAlgn="base">
        <a:lnSpc>
          <a:spcPct val="85000"/>
        </a:lnSpc>
        <a:spcBef>
          <a:spcPct val="0"/>
        </a:spcBef>
        <a:spcAft>
          <a:spcPct val="0"/>
        </a:spcAft>
        <a:defRPr sz="2800" b="1">
          <a:solidFill>
            <a:schemeClr val="bg1"/>
          </a:solidFill>
          <a:latin typeface="Arial" charset="0"/>
        </a:defRPr>
      </a:lvl9pPr>
    </p:titleStyle>
    <p:bodyStyle>
      <a:lvl1pPr marL="342900" indent="-342900" algn="l" rtl="0" eaLnBrk="0" fontAlgn="base" hangingPunct="0">
        <a:lnSpc>
          <a:spcPct val="90000"/>
        </a:lnSpc>
        <a:spcBef>
          <a:spcPct val="55000"/>
        </a:spcBef>
        <a:spcAft>
          <a:spcPct val="0"/>
        </a:spcAft>
        <a:buClr>
          <a:schemeClr val="hlink"/>
        </a:buClr>
        <a:buSzPct val="8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0000"/>
        </a:lnSpc>
        <a:spcBef>
          <a:spcPct val="20000"/>
        </a:spcBef>
        <a:spcAft>
          <a:spcPct val="0"/>
        </a:spcAft>
        <a:buClr>
          <a:schemeClr val="hlink"/>
        </a:buClr>
        <a:buSzPct val="75000"/>
        <a:buFont typeface="Wingdings" pitchFamily="2" charset="2"/>
        <a:buChar char="q"/>
        <a:defRPr sz="2000">
          <a:solidFill>
            <a:schemeClr val="tx1"/>
          </a:solidFill>
          <a:latin typeface="+mn-lt"/>
        </a:defRPr>
      </a:lvl2pPr>
      <a:lvl3pPr marL="860425" indent="-228600" algn="l" rtl="0" eaLnBrk="0" fontAlgn="base" hangingPunct="0">
        <a:lnSpc>
          <a:spcPct val="90000"/>
        </a:lnSpc>
        <a:spcBef>
          <a:spcPct val="20000"/>
        </a:spcBef>
        <a:spcAft>
          <a:spcPct val="0"/>
        </a:spcAft>
        <a:buClr>
          <a:schemeClr val="hlink"/>
        </a:buClr>
        <a:buSzPct val="80000"/>
        <a:buFont typeface="Wingdings" pitchFamily="2" charset="2"/>
        <a:buChar char="n"/>
        <a:defRPr>
          <a:solidFill>
            <a:schemeClr val="tx1"/>
          </a:solidFill>
          <a:latin typeface="+mn-lt"/>
        </a:defRPr>
      </a:lvl3pPr>
      <a:lvl4pPr marL="1090613" indent="-228600" algn="l" rtl="0" eaLnBrk="0" fontAlgn="base" hangingPunct="0">
        <a:lnSpc>
          <a:spcPct val="90000"/>
        </a:lnSpc>
        <a:spcBef>
          <a:spcPct val="20000"/>
        </a:spcBef>
        <a:spcAft>
          <a:spcPct val="0"/>
        </a:spcAft>
        <a:buClr>
          <a:schemeClr val="hlink"/>
        </a:buClr>
        <a:buSzPct val="75000"/>
        <a:buFont typeface="Wingdings" pitchFamily="2" charset="2"/>
        <a:buChar char="q"/>
        <a:defRPr sz="1600">
          <a:solidFill>
            <a:schemeClr val="tx1"/>
          </a:solidFill>
          <a:latin typeface="+mn-lt"/>
        </a:defRPr>
      </a:lvl4pPr>
      <a:lvl5pPr marL="1320800" indent="-228600" algn="l" rtl="0" eaLnBrk="0" fontAlgn="base" hangingPunct="0">
        <a:lnSpc>
          <a:spcPct val="90000"/>
        </a:lnSpc>
        <a:spcBef>
          <a:spcPct val="20000"/>
        </a:spcBef>
        <a:spcAft>
          <a:spcPct val="0"/>
        </a:spcAft>
        <a:buClr>
          <a:schemeClr val="hlink"/>
        </a:buClr>
        <a:buSzPct val="80000"/>
        <a:buFont typeface="Wingdings" pitchFamily="2" charset="2"/>
        <a:buChar char="n"/>
        <a:defRPr sz="1600">
          <a:solidFill>
            <a:schemeClr val="tx1"/>
          </a:solidFill>
          <a:latin typeface="+mn-lt"/>
        </a:defRPr>
      </a:lvl5pPr>
      <a:lvl6pPr marL="1778000" indent="-228600" algn="l" rtl="0" fontAlgn="base">
        <a:lnSpc>
          <a:spcPct val="90000"/>
        </a:lnSpc>
        <a:spcBef>
          <a:spcPct val="20000"/>
        </a:spcBef>
        <a:spcAft>
          <a:spcPct val="0"/>
        </a:spcAft>
        <a:buClr>
          <a:schemeClr val="hlink"/>
        </a:buClr>
        <a:buSzPct val="80000"/>
        <a:buFont typeface="Wingdings" pitchFamily="2" charset="2"/>
        <a:buChar char="n"/>
        <a:defRPr sz="1600">
          <a:solidFill>
            <a:schemeClr val="tx1"/>
          </a:solidFill>
          <a:latin typeface="+mn-lt"/>
        </a:defRPr>
      </a:lvl6pPr>
      <a:lvl7pPr marL="2235200" indent="-228600" algn="l" rtl="0" fontAlgn="base">
        <a:lnSpc>
          <a:spcPct val="90000"/>
        </a:lnSpc>
        <a:spcBef>
          <a:spcPct val="20000"/>
        </a:spcBef>
        <a:spcAft>
          <a:spcPct val="0"/>
        </a:spcAft>
        <a:buClr>
          <a:schemeClr val="hlink"/>
        </a:buClr>
        <a:buSzPct val="80000"/>
        <a:buFont typeface="Wingdings" pitchFamily="2" charset="2"/>
        <a:buChar char="n"/>
        <a:defRPr sz="1600">
          <a:solidFill>
            <a:schemeClr val="tx1"/>
          </a:solidFill>
          <a:latin typeface="+mn-lt"/>
        </a:defRPr>
      </a:lvl7pPr>
      <a:lvl8pPr marL="2692400" indent="-228600" algn="l" rtl="0" fontAlgn="base">
        <a:lnSpc>
          <a:spcPct val="90000"/>
        </a:lnSpc>
        <a:spcBef>
          <a:spcPct val="20000"/>
        </a:spcBef>
        <a:spcAft>
          <a:spcPct val="0"/>
        </a:spcAft>
        <a:buClr>
          <a:schemeClr val="hlink"/>
        </a:buClr>
        <a:buSzPct val="80000"/>
        <a:buFont typeface="Wingdings" pitchFamily="2" charset="2"/>
        <a:buChar char="n"/>
        <a:defRPr sz="1600">
          <a:solidFill>
            <a:schemeClr val="tx1"/>
          </a:solidFill>
          <a:latin typeface="+mn-lt"/>
        </a:defRPr>
      </a:lvl8pPr>
      <a:lvl9pPr marL="3149600" indent="-228600" algn="l" rtl="0" fontAlgn="base">
        <a:lnSpc>
          <a:spcPct val="90000"/>
        </a:lnSpc>
        <a:spcBef>
          <a:spcPct val="20000"/>
        </a:spcBef>
        <a:spcAft>
          <a:spcPct val="0"/>
        </a:spcAft>
        <a:buClr>
          <a:schemeClr val="hlink"/>
        </a:buClr>
        <a:buSzPct val="8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25E59BD-2EDC-4F4C-9A7C-55C451F24D7D}" type="datetimeFigureOut">
              <a:rPr lang="en-US" smtClean="0">
                <a:solidFill>
                  <a:srgbClr val="575F6D"/>
                </a:solidFill>
              </a:rPr>
              <a:pPr/>
              <a:t>2/1/2013</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307844A-9D7B-4EA7-ADC7-63EBD3671B27}" type="slidenum">
              <a:rPr lang="en-US" smtClean="0"/>
              <a:pPr/>
              <a:t>‹#›</a:t>
            </a:fld>
            <a:endParaRPr lang="en-US"/>
          </a:p>
        </p:txBody>
      </p:sp>
    </p:spTree>
    <p:extLst>
      <p:ext uri="{BB962C8B-B14F-4D97-AF65-F5344CB8AC3E}">
        <p14:creationId xmlns:p14="http://schemas.microsoft.com/office/powerpoint/2010/main" val="3989800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www.epa.gov/statelocalclimat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epa.gov/greenpower/index.ht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2590800"/>
            <a:ext cx="8077200" cy="923330"/>
          </a:xfrm>
          <a:prstGeom prst="rect">
            <a:avLst/>
          </a:prstGeom>
          <a:noFill/>
        </p:spPr>
        <p:txBody>
          <a:bodyPr wrap="square" rtlCol="0">
            <a:spAutoFit/>
          </a:bodyPr>
          <a:lstStyle/>
          <a:p>
            <a:r>
              <a:rPr lang="en-US" sz="5400" b="1" dirty="0" smtClean="0">
                <a:solidFill>
                  <a:srgbClr val="0070C0"/>
                </a:solidFill>
                <a:latin typeface="Brush Script MT" pitchFamily="66" charset="0"/>
              </a:rPr>
              <a:t>Solar in Broward County, Florida</a:t>
            </a:r>
            <a:endParaRPr lang="en-US" sz="5400" b="1" dirty="0">
              <a:solidFill>
                <a:srgbClr val="0070C0"/>
              </a:solidFill>
              <a:latin typeface="Brush Script MT" pitchFamily="66" charset="0"/>
            </a:endParaRPr>
          </a:p>
        </p:txBody>
      </p:sp>
      <p:pic>
        <p:nvPicPr>
          <p:cNvPr id="9" name="Picture 8" descr="Logo" title="Go Sola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849" y="533400"/>
            <a:ext cx="6350000" cy="1587500"/>
          </a:xfrm>
          <a:prstGeom prst="rect">
            <a:avLst/>
          </a:prstGeom>
        </p:spPr>
      </p:pic>
    </p:spTree>
    <p:extLst>
      <p:ext uri="{BB962C8B-B14F-4D97-AF65-F5344CB8AC3E}">
        <p14:creationId xmlns:p14="http://schemas.microsoft.com/office/powerpoint/2010/main" val="374707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GHG Reporting for Biomass Facilities</a:t>
            </a:r>
            <a:endParaRPr lang="en-US" sz="2800" dirty="0"/>
          </a:p>
        </p:txBody>
      </p:sp>
      <p:sp>
        <p:nvSpPr>
          <p:cNvPr id="3" name="Text Placeholder 2"/>
          <p:cNvSpPr>
            <a:spLocks noGrp="1"/>
          </p:cNvSpPr>
          <p:nvPr>
            <p:ph type="body" sz="half" idx="1"/>
          </p:nvPr>
        </p:nvSpPr>
        <p:spPr>
          <a:xfrm>
            <a:off x="381000" y="3429000"/>
            <a:ext cx="5715000" cy="457200"/>
          </a:xfrm>
        </p:spPr>
        <p:txBody>
          <a:bodyPr/>
          <a:lstStyle/>
          <a:p>
            <a:pPr>
              <a:buNone/>
            </a:pPr>
            <a:r>
              <a:rPr lang="en-US" sz="1400" dirty="0" err="1" smtClean="0"/>
              <a:t>Parabel</a:t>
            </a:r>
            <a:r>
              <a:rPr lang="en-US" sz="1400" dirty="0" smtClean="0"/>
              <a:t> micro-crop facility in </a:t>
            </a:r>
            <a:r>
              <a:rPr lang="en-US" sz="1400" dirty="0" err="1" smtClean="0"/>
              <a:t>Fellsmere</a:t>
            </a:r>
            <a:r>
              <a:rPr lang="en-US" sz="1400" dirty="0" smtClean="0"/>
              <a:t>, Florida</a:t>
            </a:r>
            <a:endParaRPr lang="en-US" sz="1400" dirty="0"/>
          </a:p>
        </p:txBody>
      </p:sp>
      <p:pic>
        <p:nvPicPr>
          <p:cNvPr id="17410" name="Picture 2" descr="In Fellsmere, Florida" title="micro crop facility"/>
          <p:cNvPicPr>
            <a:picLocks noChangeAspect="1" noChangeArrowheads="1"/>
          </p:cNvPicPr>
          <p:nvPr/>
        </p:nvPicPr>
        <p:blipFill>
          <a:blip r:embed="rId3" cstate="print"/>
          <a:srcRect/>
          <a:stretch>
            <a:fillRect/>
          </a:stretch>
        </p:blipFill>
        <p:spPr bwMode="auto">
          <a:xfrm>
            <a:off x="381000" y="1295400"/>
            <a:ext cx="4297038" cy="2125663"/>
          </a:xfrm>
          <a:prstGeom prst="rect">
            <a:avLst/>
          </a:prstGeom>
          <a:noFill/>
        </p:spPr>
      </p:pic>
      <p:pic>
        <p:nvPicPr>
          <p:cNvPr id="17412" name="Picture 4" descr="In cottondale Florida" title="Bio Energy Facility"/>
          <p:cNvPicPr>
            <a:picLocks noChangeAspect="1" noChangeArrowheads="1"/>
          </p:cNvPicPr>
          <p:nvPr/>
        </p:nvPicPr>
        <p:blipFill>
          <a:blip r:embed="rId4" cstate="print"/>
          <a:srcRect/>
          <a:stretch>
            <a:fillRect/>
          </a:stretch>
        </p:blipFill>
        <p:spPr bwMode="auto">
          <a:xfrm>
            <a:off x="2590800" y="4343400"/>
            <a:ext cx="5715000" cy="1724025"/>
          </a:xfrm>
          <a:prstGeom prst="rect">
            <a:avLst/>
          </a:prstGeom>
          <a:noFill/>
        </p:spPr>
      </p:pic>
      <p:sp>
        <p:nvSpPr>
          <p:cNvPr id="7" name="TextBox 6"/>
          <p:cNvSpPr txBox="1"/>
          <p:nvPr/>
        </p:nvSpPr>
        <p:spPr>
          <a:xfrm>
            <a:off x="2590800" y="6096000"/>
            <a:ext cx="5791200" cy="307777"/>
          </a:xfrm>
          <a:prstGeom prst="rect">
            <a:avLst/>
          </a:prstGeom>
          <a:noFill/>
        </p:spPr>
        <p:txBody>
          <a:bodyPr wrap="square" rtlCol="0">
            <a:spAutoFit/>
          </a:bodyPr>
          <a:lstStyle/>
          <a:p>
            <a:pPr fontAlgn="base">
              <a:spcBef>
                <a:spcPct val="0"/>
              </a:spcBef>
              <a:spcAft>
                <a:spcPct val="0"/>
              </a:spcAft>
            </a:pPr>
            <a:r>
              <a:rPr lang="en-US" sz="1400" dirty="0" smtClean="0">
                <a:solidFill>
                  <a:srgbClr val="1A1A70"/>
                </a:solidFill>
              </a:rPr>
              <a:t>Green Circle </a:t>
            </a:r>
            <a:r>
              <a:rPr lang="en-US" sz="1400" dirty="0" err="1" smtClean="0">
                <a:solidFill>
                  <a:srgbClr val="1A1A70"/>
                </a:solidFill>
              </a:rPr>
              <a:t>BioEnergy</a:t>
            </a:r>
            <a:r>
              <a:rPr lang="en-US" sz="1400" dirty="0" smtClean="0">
                <a:solidFill>
                  <a:srgbClr val="1A1A70"/>
                </a:solidFill>
              </a:rPr>
              <a:t> Facility in Cottondale, Florida</a:t>
            </a:r>
            <a:endParaRPr lang="en-US" sz="1400" dirty="0">
              <a:solidFill>
                <a:srgbClr val="1A1A70"/>
              </a:solidFill>
            </a:endParaRPr>
          </a:p>
        </p:txBody>
      </p:sp>
    </p:spTree>
    <p:extLst>
      <p:ext uri="{BB962C8B-B14F-4D97-AF65-F5344CB8AC3E}">
        <p14:creationId xmlns:p14="http://schemas.microsoft.com/office/powerpoint/2010/main" val="717812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Implementation Plans</a:t>
            </a:r>
            <a:endParaRPr lang="en-US" dirty="0"/>
          </a:p>
        </p:txBody>
      </p:sp>
      <p:sp>
        <p:nvSpPr>
          <p:cNvPr id="3" name="Text Placeholder 2"/>
          <p:cNvSpPr>
            <a:spLocks noGrp="1"/>
          </p:cNvSpPr>
          <p:nvPr>
            <p:ph type="body" sz="half" idx="1"/>
          </p:nvPr>
        </p:nvSpPr>
        <p:spPr>
          <a:xfrm>
            <a:off x="457200" y="1371600"/>
            <a:ext cx="8229600" cy="5026025"/>
          </a:xfrm>
        </p:spPr>
        <p:txBody>
          <a:bodyPr/>
          <a:lstStyle/>
          <a:p>
            <a:r>
              <a:rPr lang="en-US" sz="2000" dirty="0" smtClean="0"/>
              <a:t>A State Implementation Plan (SIP) is a plan developed by a state air pollution agency showing how that state will comply with the requirements of the federal Clean Air Act. The SIP consists of narrative, rules, technical documentation, and agreements that an individual state will use to meet National Ambient Air Quality Standards.</a:t>
            </a:r>
          </a:p>
          <a:p>
            <a:r>
              <a:rPr lang="en-US" sz="2000" dirty="0" smtClean="0"/>
              <a:t>On July 3, 2012, the U.S. Environmental Protection Agency (EPA) released the first version of the “Roadmap for Incorporating Energy Efficiency and Renewable Energy (EE/RE) Policies and Programs in State Implementation Plans (SIPs) and Tribal Implementation Plans (TIPs).” </a:t>
            </a:r>
          </a:p>
          <a:p>
            <a:r>
              <a:rPr lang="en-US" sz="2000" dirty="0" smtClean="0"/>
              <a:t>The Roadmap will help air agencies estimate and account for emission reductions from EE and RE policies and programs in their Clean Air Act plans to improve air quality (SIPs and TIPs). EE/RE policies and programs offer the potential to achieve emission reductions at a cost that can be lower than traditional control measures. </a:t>
            </a:r>
          </a:p>
          <a:p>
            <a:endParaRPr lang="en-US" sz="2000" dirty="0"/>
          </a:p>
        </p:txBody>
      </p:sp>
    </p:spTree>
    <p:extLst>
      <p:ext uri="{BB962C8B-B14F-4D97-AF65-F5344CB8AC3E}">
        <p14:creationId xmlns:p14="http://schemas.microsoft.com/office/powerpoint/2010/main" val="3033769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67600" cy="533400"/>
          </a:xfrm>
        </p:spPr>
        <p:txBody>
          <a:bodyPr/>
          <a:lstStyle/>
          <a:p>
            <a:r>
              <a:rPr lang="en-US" sz="2800" dirty="0" smtClean="0"/>
              <a:t>State and Local Climate and Energy Program</a:t>
            </a:r>
            <a:endParaRPr lang="en-US" sz="2800" dirty="0"/>
          </a:p>
        </p:txBody>
      </p:sp>
      <p:sp>
        <p:nvSpPr>
          <p:cNvPr id="3" name="Content Placeholder 2"/>
          <p:cNvSpPr>
            <a:spLocks noGrp="1"/>
          </p:cNvSpPr>
          <p:nvPr>
            <p:ph idx="1"/>
          </p:nvPr>
        </p:nvSpPr>
        <p:spPr/>
        <p:txBody>
          <a:bodyPr/>
          <a:lstStyle/>
          <a:p>
            <a:pPr>
              <a:buNone/>
            </a:pPr>
            <a:r>
              <a:rPr lang="en-US" sz="1600" dirty="0" smtClean="0"/>
              <a:t>EPA's State and Local Climate and Energy Program provides technical assistance,</a:t>
            </a:r>
          </a:p>
          <a:p>
            <a:pPr>
              <a:buNone/>
            </a:pPr>
            <a:r>
              <a:rPr lang="en-US" sz="1600" dirty="0" smtClean="0"/>
              <a:t>analytical tools, and outreach support to state, local and tribal governments.</a:t>
            </a:r>
          </a:p>
          <a:p>
            <a:pPr>
              <a:buNone/>
            </a:pPr>
            <a:endParaRPr lang="en-US" sz="1600" dirty="0" smtClean="0"/>
          </a:p>
          <a:p>
            <a:pPr algn="ctr">
              <a:buNone/>
            </a:pPr>
            <a:r>
              <a:rPr lang="en-US" sz="1600" b="1" dirty="0" smtClean="0"/>
              <a:t>Examples of Tools &amp; Resources @  </a:t>
            </a:r>
            <a:r>
              <a:rPr lang="en-US" sz="1600" b="1" dirty="0" smtClean="0">
                <a:hlinkClick r:id="rId3"/>
              </a:rPr>
              <a:t>www.epa.gov/statelocalclimate/</a:t>
            </a:r>
            <a:endParaRPr lang="en-US" sz="1600" b="1" dirty="0" smtClean="0"/>
          </a:p>
          <a:p>
            <a:pPr>
              <a:buNone/>
            </a:pPr>
            <a:endParaRPr lang="en-US" sz="1600" b="1" dirty="0" smtClean="0"/>
          </a:p>
          <a:p>
            <a:pPr>
              <a:buNone/>
            </a:pPr>
            <a:r>
              <a:rPr lang="en-US" sz="1600" b="1" dirty="0" smtClean="0">
                <a:latin typeface="Times New Roman"/>
                <a:cs typeface="Times New Roman"/>
              </a:rPr>
              <a:t>●</a:t>
            </a:r>
            <a:r>
              <a:rPr lang="en-US" sz="1600" b="1" dirty="0" smtClean="0"/>
              <a:t>  </a:t>
            </a:r>
            <a:r>
              <a:rPr lang="en-US" sz="1400" b="1" dirty="0" smtClean="0"/>
              <a:t>Local Government Climate and Energy Strategy Series</a:t>
            </a:r>
          </a:p>
          <a:p>
            <a:pPr>
              <a:buNone/>
            </a:pPr>
            <a:r>
              <a:rPr lang="en-US" sz="1600" dirty="0" smtClean="0"/>
              <a:t>	</a:t>
            </a:r>
            <a:r>
              <a:rPr lang="en-US" sz="1200" dirty="0" smtClean="0"/>
              <a:t>Overview of greenhouse gas (GHG) emissions reduction strategies that local  governments can use to achieve economic, environmental, social, and human health benefits. The series covers  energy efficiency, transportation, community planning and design, solid waste and materials management, and renewable energy.</a:t>
            </a:r>
          </a:p>
          <a:p>
            <a:pPr>
              <a:buNone/>
            </a:pPr>
            <a:endParaRPr lang="en-US" sz="1200" dirty="0" smtClean="0"/>
          </a:p>
          <a:p>
            <a:pPr>
              <a:buNone/>
            </a:pPr>
            <a:r>
              <a:rPr lang="en-US" sz="1600" b="1" dirty="0" smtClean="0">
                <a:latin typeface="Times New Roman"/>
                <a:cs typeface="Times New Roman"/>
              </a:rPr>
              <a:t>●  </a:t>
            </a:r>
            <a:r>
              <a:rPr lang="en-US" sz="1400" b="1" dirty="0" smtClean="0"/>
              <a:t>Clean Energy Financing Programs/Financing Program Decision Tool</a:t>
            </a:r>
          </a:p>
          <a:p>
            <a:pPr>
              <a:buNone/>
            </a:pPr>
            <a:r>
              <a:rPr lang="en-US" sz="1600" dirty="0" smtClean="0"/>
              <a:t>	</a:t>
            </a:r>
            <a:r>
              <a:rPr lang="en-US" sz="1200" dirty="0" smtClean="0"/>
              <a:t>This EPA tool helps state and local government staff identify clean energy financing  programs suited to their target market and available resources. It is an ideal place to start designing or revising a clean energy financing program.</a:t>
            </a:r>
          </a:p>
          <a:p>
            <a:pPr>
              <a:buNone/>
            </a:pPr>
            <a:endParaRPr lang="en-US" sz="1600" dirty="0" smtClean="0"/>
          </a:p>
          <a:p>
            <a:pPr>
              <a:buNone/>
            </a:pPr>
            <a:r>
              <a:rPr lang="en-US" sz="1600" dirty="0" smtClean="0">
                <a:latin typeface="Times New Roman"/>
                <a:cs typeface="Times New Roman"/>
              </a:rPr>
              <a:t>●  </a:t>
            </a:r>
            <a:r>
              <a:rPr lang="en-US" sz="1400" b="1" dirty="0" smtClean="0"/>
              <a:t>EPA’s Climate Showcase Communities Program </a:t>
            </a:r>
          </a:p>
          <a:p>
            <a:pPr>
              <a:buNone/>
            </a:pPr>
            <a:r>
              <a:rPr lang="en-US" sz="1400" b="1" dirty="0" smtClean="0"/>
              <a:t>	</a:t>
            </a:r>
            <a:r>
              <a:rPr lang="en-US" sz="1200" dirty="0" smtClean="0"/>
              <a:t>Program helps local governments and tribal nations pilot innovative, cost-effective and replicable community-based greenhouse gas reduction projects. Fifty Climate Showcase Communities across the United States are leading projects in energy production, residential and commercial energy efficiency, waste management, transportation and land use that reduce energy use and save money.</a:t>
            </a:r>
          </a:p>
          <a:p>
            <a:pPr>
              <a:buNone/>
            </a:pPr>
            <a:endParaRPr lang="en-US" sz="1600" dirty="0"/>
          </a:p>
        </p:txBody>
      </p:sp>
    </p:spTree>
    <p:extLst>
      <p:ext uri="{BB962C8B-B14F-4D97-AF65-F5344CB8AC3E}">
        <p14:creationId xmlns:p14="http://schemas.microsoft.com/office/powerpoint/2010/main" val="2184188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Power Partnership (GPP)</a:t>
            </a:r>
            <a:endParaRPr lang="en-US" dirty="0"/>
          </a:p>
        </p:txBody>
      </p:sp>
      <p:sp>
        <p:nvSpPr>
          <p:cNvPr id="3" name="Content Placeholder 2"/>
          <p:cNvSpPr>
            <a:spLocks noGrp="1"/>
          </p:cNvSpPr>
          <p:nvPr>
            <p:ph idx="1"/>
          </p:nvPr>
        </p:nvSpPr>
        <p:spPr>
          <a:xfrm>
            <a:off x="457200" y="2209800"/>
            <a:ext cx="8229600" cy="4187825"/>
          </a:xfrm>
        </p:spPr>
        <p:txBody>
          <a:bodyPr/>
          <a:lstStyle/>
          <a:p>
            <a:endParaRPr lang="en-US" dirty="0" smtClean="0"/>
          </a:p>
          <a:p>
            <a:endParaRPr lang="en-US" dirty="0" smtClean="0"/>
          </a:p>
          <a:p>
            <a:endParaRPr lang="en-US" dirty="0" smtClean="0"/>
          </a:p>
          <a:p>
            <a:endParaRPr lang="en-US" dirty="0"/>
          </a:p>
        </p:txBody>
      </p:sp>
      <p:pic>
        <p:nvPicPr>
          <p:cNvPr id="1026" name="Picture 2" descr="Green Power Partnership logo">
            <a:hlinkClick r:id="rId3"/>
          </p:cNvPr>
          <p:cNvPicPr>
            <a:picLocks noChangeAspect="1" noChangeArrowheads="1"/>
          </p:cNvPicPr>
          <p:nvPr/>
        </p:nvPicPr>
        <p:blipFill>
          <a:blip r:embed="rId4" cstate="print"/>
          <a:srcRect/>
          <a:stretch>
            <a:fillRect/>
          </a:stretch>
        </p:blipFill>
        <p:spPr bwMode="auto">
          <a:xfrm>
            <a:off x="1828800" y="1143000"/>
            <a:ext cx="1714500" cy="790576"/>
          </a:xfrm>
          <a:prstGeom prst="rect">
            <a:avLst/>
          </a:prstGeom>
          <a:noFill/>
        </p:spPr>
      </p:pic>
      <p:pic>
        <p:nvPicPr>
          <p:cNvPr id="1027" name="Picture 3" descr="Green power purchases and avoided emissions" title="Green power graph"/>
          <p:cNvPicPr>
            <a:picLocks noChangeAspect="1" noChangeArrowheads="1"/>
          </p:cNvPicPr>
          <p:nvPr/>
        </p:nvPicPr>
        <p:blipFill>
          <a:blip r:embed="rId5" cstate="print"/>
          <a:srcRect/>
          <a:stretch>
            <a:fillRect/>
          </a:stretch>
        </p:blipFill>
        <p:spPr bwMode="auto">
          <a:xfrm>
            <a:off x="4572000" y="2286000"/>
            <a:ext cx="3405187" cy="2685572"/>
          </a:xfrm>
          <a:prstGeom prst="rect">
            <a:avLst/>
          </a:prstGeom>
          <a:noFill/>
          <a:ln w="9525">
            <a:noFill/>
            <a:miter lim="800000"/>
            <a:headEnd/>
            <a:tailEnd/>
          </a:ln>
        </p:spPr>
      </p:pic>
      <p:sp>
        <p:nvSpPr>
          <p:cNvPr id="6" name="TextBox 5"/>
          <p:cNvSpPr txBox="1"/>
          <p:nvPr/>
        </p:nvSpPr>
        <p:spPr>
          <a:xfrm>
            <a:off x="381000" y="2362200"/>
            <a:ext cx="3886200" cy="2677656"/>
          </a:xfrm>
          <a:prstGeom prst="rect">
            <a:avLst/>
          </a:prstGeom>
          <a:noFill/>
        </p:spPr>
        <p:txBody>
          <a:bodyPr wrap="square" rtlCol="0">
            <a:spAutoFit/>
          </a:bodyPr>
          <a:lstStyle/>
          <a:p>
            <a:pPr fontAlgn="base">
              <a:spcBef>
                <a:spcPct val="0"/>
              </a:spcBef>
              <a:spcAft>
                <a:spcPct val="0"/>
              </a:spcAft>
            </a:pPr>
            <a:r>
              <a:rPr lang="en-US" sz="1400" dirty="0" smtClean="0">
                <a:solidFill>
                  <a:srgbClr val="1A1A70"/>
                </a:solidFill>
              </a:rPr>
              <a:t>EPA’s Green Power Partnership is a voluntary program that encourages organizations to buy green power to reduce the environmental</a:t>
            </a:r>
          </a:p>
          <a:p>
            <a:pPr fontAlgn="base">
              <a:spcBef>
                <a:spcPct val="0"/>
              </a:spcBef>
              <a:spcAft>
                <a:spcPct val="0"/>
              </a:spcAft>
            </a:pPr>
            <a:r>
              <a:rPr lang="en-US" sz="1400" dirty="0" smtClean="0">
                <a:solidFill>
                  <a:srgbClr val="1A1A70"/>
                </a:solidFill>
              </a:rPr>
              <a:t>impacts associated with purchased electricity use, while demonstrating environmental leadership. </a:t>
            </a:r>
          </a:p>
          <a:p>
            <a:pPr fontAlgn="base">
              <a:spcBef>
                <a:spcPct val="0"/>
              </a:spcBef>
              <a:spcAft>
                <a:spcPct val="0"/>
              </a:spcAft>
            </a:pPr>
            <a:endParaRPr lang="en-US" sz="1400" dirty="0" smtClean="0">
              <a:solidFill>
                <a:srgbClr val="1A1A70"/>
              </a:solidFill>
            </a:endParaRPr>
          </a:p>
          <a:p>
            <a:pPr fontAlgn="base">
              <a:spcBef>
                <a:spcPct val="0"/>
              </a:spcBef>
              <a:spcAft>
                <a:spcPct val="0"/>
              </a:spcAft>
            </a:pPr>
            <a:r>
              <a:rPr lang="en-US" sz="1400" dirty="0" smtClean="0">
                <a:solidFill>
                  <a:srgbClr val="1A1A70"/>
                </a:solidFill>
              </a:rPr>
              <a:t>As of 2011, nearly 1300 organizations committed to buying about 25 billion kWh of green power annually—enough electricity to run more than two million average American homes for one year</a:t>
            </a:r>
            <a:endParaRPr lang="en-US" sz="1400" dirty="0">
              <a:solidFill>
                <a:srgbClr val="1A1A70"/>
              </a:solidFill>
            </a:endParaRPr>
          </a:p>
        </p:txBody>
      </p:sp>
      <p:sp>
        <p:nvSpPr>
          <p:cNvPr id="7" name="Rectangle 6"/>
          <p:cNvSpPr/>
          <p:nvPr/>
        </p:nvSpPr>
        <p:spPr>
          <a:xfrm>
            <a:off x="4267200" y="5029200"/>
            <a:ext cx="4572000" cy="1477328"/>
          </a:xfrm>
          <a:prstGeom prst="rect">
            <a:avLst/>
          </a:prstGeom>
        </p:spPr>
        <p:txBody>
          <a:bodyPr>
            <a:spAutoFit/>
          </a:bodyPr>
          <a:lstStyle/>
          <a:p>
            <a:pPr fontAlgn="base">
              <a:spcBef>
                <a:spcPct val="0"/>
              </a:spcBef>
              <a:spcAft>
                <a:spcPct val="0"/>
              </a:spcAft>
            </a:pPr>
            <a:r>
              <a:rPr lang="en-US" b="1" dirty="0" smtClean="0">
                <a:solidFill>
                  <a:srgbClr val="1A1A70"/>
                </a:solidFill>
              </a:rPr>
              <a:t>Webinar - "Market Outlook and Innovations in Wind and Solar Power"</a:t>
            </a:r>
            <a:br>
              <a:rPr lang="en-US" b="1" dirty="0" smtClean="0">
                <a:solidFill>
                  <a:srgbClr val="1A1A70"/>
                </a:solidFill>
              </a:rPr>
            </a:br>
            <a:r>
              <a:rPr lang="en-US" b="1" dirty="0" smtClean="0">
                <a:solidFill>
                  <a:srgbClr val="1A1A70"/>
                </a:solidFill>
              </a:rPr>
              <a:t>Tuesday, February 12, 2013</a:t>
            </a:r>
            <a:br>
              <a:rPr lang="en-US" b="1" dirty="0" smtClean="0">
                <a:solidFill>
                  <a:srgbClr val="1A1A70"/>
                </a:solidFill>
              </a:rPr>
            </a:br>
            <a:r>
              <a:rPr lang="en-US" b="1" dirty="0" smtClean="0">
                <a:solidFill>
                  <a:srgbClr val="1A1A70"/>
                </a:solidFill>
              </a:rPr>
              <a:t>1:00-2:00 pm (EST)</a:t>
            </a:r>
            <a:br>
              <a:rPr lang="en-US" b="1" dirty="0" smtClean="0">
                <a:solidFill>
                  <a:srgbClr val="1A1A70"/>
                </a:solidFill>
              </a:rPr>
            </a:br>
            <a:endParaRPr lang="en-US" dirty="0">
              <a:solidFill>
                <a:srgbClr val="1A1A70"/>
              </a:solidFill>
            </a:endParaRPr>
          </a:p>
        </p:txBody>
      </p:sp>
      <p:sp>
        <p:nvSpPr>
          <p:cNvPr id="8" name="Rectangle 7"/>
          <p:cNvSpPr/>
          <p:nvPr/>
        </p:nvSpPr>
        <p:spPr>
          <a:xfrm>
            <a:off x="4343400" y="1371600"/>
            <a:ext cx="3336298" cy="400110"/>
          </a:xfrm>
          <a:prstGeom prst="rect">
            <a:avLst/>
          </a:prstGeom>
        </p:spPr>
        <p:txBody>
          <a:bodyPr wrap="none">
            <a:spAutoFit/>
          </a:bodyPr>
          <a:lstStyle/>
          <a:p>
            <a:pPr fontAlgn="base">
              <a:spcBef>
                <a:spcPct val="0"/>
              </a:spcBef>
              <a:spcAft>
                <a:spcPct val="0"/>
              </a:spcAft>
            </a:pPr>
            <a:r>
              <a:rPr lang="en-US" sz="2000" b="1" dirty="0" smtClean="0">
                <a:solidFill>
                  <a:srgbClr val="1A1A70"/>
                </a:solidFill>
              </a:rPr>
              <a:t>www.epa.gov/greenpower</a:t>
            </a:r>
            <a:endParaRPr lang="en-US" sz="2000" b="1" dirty="0">
              <a:solidFill>
                <a:srgbClr val="1A1A70"/>
              </a:solidFill>
            </a:endParaRPr>
          </a:p>
        </p:txBody>
      </p:sp>
    </p:spTree>
    <p:extLst>
      <p:ext uri="{BB962C8B-B14F-4D97-AF65-F5344CB8AC3E}">
        <p14:creationId xmlns:p14="http://schemas.microsoft.com/office/powerpoint/2010/main" val="1834800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RE–Powering America's Lands</a:t>
            </a:r>
            <a:endParaRPr lang="en-US" sz="3200" dirty="0"/>
          </a:p>
        </p:txBody>
      </p:sp>
      <p:pic>
        <p:nvPicPr>
          <p:cNvPr id="46082" name="Picture 2" descr="Potential advantages of reusing potentially contaminated land for renewable energy" title="Re-powering america's land"/>
          <p:cNvPicPr>
            <a:picLocks noGrp="1" noChangeAspect="1" noChangeArrowheads="1"/>
          </p:cNvPicPr>
          <p:nvPr>
            <p:ph idx="1"/>
          </p:nvPr>
        </p:nvPicPr>
        <p:blipFill>
          <a:blip r:embed="rId3" cstate="print"/>
          <a:srcRect/>
          <a:stretch>
            <a:fillRect/>
          </a:stretch>
        </p:blipFill>
        <p:spPr bwMode="auto">
          <a:xfrm>
            <a:off x="1323724" y="1371600"/>
            <a:ext cx="6496552" cy="5026025"/>
          </a:xfrm>
          <a:prstGeom prst="rect">
            <a:avLst/>
          </a:prstGeom>
          <a:noFill/>
          <a:ln w="9525">
            <a:noFill/>
            <a:miter lim="800000"/>
            <a:headEnd/>
            <a:tailEnd/>
          </a:ln>
        </p:spPr>
      </p:pic>
    </p:spTree>
    <p:extLst>
      <p:ext uri="{BB962C8B-B14F-4D97-AF65-F5344CB8AC3E}">
        <p14:creationId xmlns:p14="http://schemas.microsoft.com/office/powerpoint/2010/main" val="2658285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RE–Powering America's Lands</a:t>
            </a:r>
            <a:endParaRPr lang="en-US" sz="3200" dirty="0"/>
          </a:p>
        </p:txBody>
      </p:sp>
      <p:pic>
        <p:nvPicPr>
          <p:cNvPr id="45059" name="Picture 3" descr="table of installations by renewable technoloty, site ownership types and energy production" title="Table of installations"/>
          <p:cNvPicPr>
            <a:picLocks noChangeAspect="1" noChangeArrowheads="1"/>
          </p:cNvPicPr>
          <p:nvPr/>
        </p:nvPicPr>
        <p:blipFill>
          <a:blip r:embed="rId3" cstate="print"/>
          <a:srcRect/>
          <a:stretch>
            <a:fillRect/>
          </a:stretch>
        </p:blipFill>
        <p:spPr bwMode="auto">
          <a:xfrm>
            <a:off x="5486400" y="1676400"/>
            <a:ext cx="2726769" cy="4619624"/>
          </a:xfrm>
          <a:prstGeom prst="rect">
            <a:avLst/>
          </a:prstGeom>
          <a:noFill/>
          <a:ln w="9525">
            <a:noFill/>
            <a:miter lim="800000"/>
            <a:headEnd/>
            <a:tailEnd/>
          </a:ln>
        </p:spPr>
      </p:pic>
      <p:sp>
        <p:nvSpPr>
          <p:cNvPr id="6" name="Content Placeholder 5"/>
          <p:cNvSpPr>
            <a:spLocks noGrp="1"/>
          </p:cNvSpPr>
          <p:nvPr>
            <p:ph idx="1"/>
          </p:nvPr>
        </p:nvSpPr>
        <p:spPr>
          <a:xfrm>
            <a:off x="457200" y="1371600"/>
            <a:ext cx="4800600" cy="5026025"/>
          </a:xfrm>
        </p:spPr>
        <p:txBody>
          <a:bodyPr/>
          <a:lstStyle/>
          <a:p>
            <a:pPr>
              <a:buNone/>
            </a:pPr>
            <a:endParaRPr lang="en-US" sz="1200" dirty="0" smtClean="0"/>
          </a:p>
          <a:p>
            <a:pPr>
              <a:buNone/>
            </a:pPr>
            <a:endParaRPr lang="en-US" sz="1200" dirty="0" smtClean="0"/>
          </a:p>
          <a:p>
            <a:pPr>
              <a:buNone/>
            </a:pPr>
            <a:endParaRPr lang="en-US" sz="1200" dirty="0" smtClean="0"/>
          </a:p>
          <a:p>
            <a:pPr>
              <a:buNone/>
            </a:pPr>
            <a:r>
              <a:rPr lang="en-US" sz="1200" dirty="0" smtClean="0"/>
              <a:t>“In 2010, </a:t>
            </a:r>
            <a:r>
              <a:rPr lang="en-US" sz="1200" dirty="0" err="1" smtClean="0"/>
              <a:t>SunPower</a:t>
            </a:r>
            <a:r>
              <a:rPr lang="en-US" sz="1200" dirty="0" smtClean="0"/>
              <a:t> completed construction of the</a:t>
            </a:r>
          </a:p>
          <a:p>
            <a:pPr>
              <a:buNone/>
            </a:pPr>
            <a:r>
              <a:rPr lang="en-US" sz="1200" dirty="0" smtClean="0"/>
              <a:t>10 MW Exelon City Solar project in Chicago, a project that</a:t>
            </a:r>
          </a:p>
          <a:p>
            <a:pPr>
              <a:buNone/>
            </a:pPr>
            <a:r>
              <a:rPr lang="en-US" sz="1200" dirty="0" smtClean="0"/>
              <a:t>transformed a 41-acre former industrial property that had been</a:t>
            </a:r>
          </a:p>
          <a:p>
            <a:pPr>
              <a:buNone/>
            </a:pPr>
            <a:r>
              <a:rPr lang="en-US" sz="1200" dirty="0" smtClean="0"/>
              <a:t>vacant for more than 30 years into a source of reliable, emission</a:t>
            </a:r>
          </a:p>
          <a:p>
            <a:pPr>
              <a:buNone/>
            </a:pPr>
            <a:r>
              <a:rPr lang="en-US" sz="1200" dirty="0" smtClean="0"/>
              <a:t>free energy and pride for the community. As well as adding</a:t>
            </a:r>
          </a:p>
          <a:p>
            <a:pPr>
              <a:buNone/>
            </a:pPr>
            <a:r>
              <a:rPr lang="en-US" sz="1200" dirty="0" smtClean="0"/>
              <a:t>renewable energy to the grid at peak demand hours, the project</a:t>
            </a:r>
          </a:p>
          <a:p>
            <a:pPr>
              <a:buNone/>
            </a:pPr>
            <a:r>
              <a:rPr lang="en-US" sz="1200" dirty="0" smtClean="0"/>
              <a:t>enhanced the neighboring community by creating more than 200</a:t>
            </a:r>
          </a:p>
          <a:p>
            <a:pPr>
              <a:buNone/>
            </a:pPr>
            <a:r>
              <a:rPr lang="en-US" sz="1200" dirty="0" smtClean="0"/>
              <a:t>construction jobs, using locally sourced steel tubing and other</a:t>
            </a:r>
          </a:p>
          <a:p>
            <a:pPr>
              <a:buNone/>
            </a:pPr>
            <a:r>
              <a:rPr lang="en-US" sz="1200" dirty="0" smtClean="0"/>
              <a:t>construction materials, beautifying a </a:t>
            </a:r>
            <a:r>
              <a:rPr lang="en-US" sz="1200" dirty="0" err="1" smtClean="0"/>
              <a:t>brownfield</a:t>
            </a:r>
            <a:r>
              <a:rPr lang="en-US" sz="1200" dirty="0" smtClean="0"/>
              <a:t> sites, and improving</a:t>
            </a:r>
          </a:p>
          <a:p>
            <a:pPr>
              <a:buNone/>
            </a:pPr>
            <a:r>
              <a:rPr lang="en-US" sz="1200" dirty="0" smtClean="0"/>
              <a:t>safety for local residents.”</a:t>
            </a:r>
          </a:p>
          <a:p>
            <a:pPr>
              <a:buNone/>
            </a:pPr>
            <a:r>
              <a:rPr lang="en-US" sz="1200" b="1" i="1" dirty="0" smtClean="0"/>
              <a:t>				Tom Werner, CEO</a:t>
            </a:r>
          </a:p>
          <a:p>
            <a:pPr>
              <a:buNone/>
            </a:pPr>
            <a:r>
              <a:rPr lang="en-US" sz="1200" b="1" i="1" dirty="0" smtClean="0"/>
              <a:t>				</a:t>
            </a:r>
            <a:r>
              <a:rPr lang="en-US" sz="1200" b="1" i="1" dirty="0" err="1" smtClean="0"/>
              <a:t>SunPower</a:t>
            </a:r>
            <a:r>
              <a:rPr lang="en-US" sz="1200" b="1" i="1" dirty="0" smtClean="0"/>
              <a:t> Corporation</a:t>
            </a:r>
            <a:endParaRPr lang="en-US" sz="1200" dirty="0" smtClean="0"/>
          </a:p>
          <a:p>
            <a:pPr>
              <a:buNone/>
            </a:pPr>
            <a:endParaRPr lang="en-US" sz="1600" dirty="0" smtClean="0"/>
          </a:p>
          <a:p>
            <a:pPr>
              <a:buNone/>
            </a:pPr>
            <a:endParaRPr lang="en-US" sz="1600" dirty="0" smtClean="0"/>
          </a:p>
          <a:p>
            <a:pPr>
              <a:buNone/>
            </a:pPr>
            <a:r>
              <a:rPr lang="en-US" sz="2000" b="1" dirty="0" smtClean="0"/>
              <a:t>www.epa.gov/renewableenergyland/</a:t>
            </a:r>
            <a:endParaRPr lang="en-US" sz="1600" dirty="0"/>
          </a:p>
        </p:txBody>
      </p:sp>
    </p:spTree>
    <p:extLst>
      <p:ext uri="{BB962C8B-B14F-4D97-AF65-F5344CB8AC3E}">
        <p14:creationId xmlns:p14="http://schemas.microsoft.com/office/powerpoint/2010/main" val="1534558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
            </a:r>
            <a:br>
              <a:rPr lang="en-US" sz="2400" b="1" dirty="0" smtClean="0"/>
            </a:br>
            <a:r>
              <a:rPr lang="en-US" sz="2400" b="1" dirty="0" smtClean="0"/>
              <a:t>Landfill Methane Outreach Program (LMOP)</a:t>
            </a:r>
            <a:r>
              <a:rPr lang="en-US" b="1" dirty="0" smtClean="0"/>
              <a:t/>
            </a:r>
            <a:br>
              <a:rPr lang="en-US" b="1" dirty="0" smtClean="0"/>
            </a:br>
            <a:endParaRPr lang="en-US" dirty="0"/>
          </a:p>
        </p:txBody>
      </p:sp>
      <p:sp>
        <p:nvSpPr>
          <p:cNvPr id="3" name="Content Placeholder 2"/>
          <p:cNvSpPr>
            <a:spLocks noGrp="1"/>
          </p:cNvSpPr>
          <p:nvPr>
            <p:ph idx="1"/>
          </p:nvPr>
        </p:nvSpPr>
        <p:spPr>
          <a:xfrm>
            <a:off x="457200" y="2438400"/>
            <a:ext cx="8229600" cy="3959225"/>
          </a:xfrm>
        </p:spPr>
        <p:txBody>
          <a:bodyPr/>
          <a:lstStyle/>
          <a:p>
            <a:endParaRPr lang="en-US" sz="1400" dirty="0" smtClean="0"/>
          </a:p>
          <a:p>
            <a:endParaRPr lang="en-US" sz="1400" dirty="0" smtClean="0"/>
          </a:p>
          <a:p>
            <a:r>
              <a:rPr lang="en-US" sz="1400" dirty="0" smtClean="0"/>
              <a:t>LMOP is a voluntary assistance and partnership program that promotes the use of landfill gas as a renewable, green energy source. By preventing emissions of methane through the development of landfill gas energy projects, LMOP helps businesses, states, energy providers, and communities protect the environment and build a sustainable future.</a:t>
            </a:r>
          </a:p>
          <a:p>
            <a:endParaRPr lang="en-US" sz="1400" dirty="0" smtClean="0"/>
          </a:p>
          <a:p>
            <a:r>
              <a:rPr lang="en-US" sz="1400" dirty="0" smtClean="0"/>
              <a:t>The more than 500 currently operational LFG energy projects provide greenhouse gas reduction benefits that are equivalent to the Carbon sequestered annually by nearly 20 million acres of pine or fir forests. </a:t>
            </a:r>
          </a:p>
          <a:p>
            <a:endParaRPr lang="en-US" sz="1400" dirty="0" smtClean="0"/>
          </a:p>
          <a:p>
            <a:r>
              <a:rPr lang="en-US" sz="1400" dirty="0" smtClean="0"/>
              <a:t>These projects also provide enough energy to power more than 940,000 homes and heat more than 722,000 homes annually. 	</a:t>
            </a:r>
          </a:p>
          <a:p>
            <a:pPr>
              <a:buNone/>
            </a:pPr>
            <a:r>
              <a:rPr lang="en-US" sz="1400" dirty="0" smtClean="0"/>
              <a:t>.</a:t>
            </a:r>
          </a:p>
          <a:p>
            <a:pPr algn="ctr">
              <a:buNone/>
            </a:pPr>
            <a:r>
              <a:rPr lang="en-US" sz="2400" b="1" dirty="0" smtClean="0"/>
              <a:t>www.epa.gov/lmop/</a:t>
            </a:r>
          </a:p>
          <a:p>
            <a:pPr>
              <a:buNone/>
            </a:pPr>
            <a:endParaRPr lang="en-US" sz="1400" dirty="0"/>
          </a:p>
        </p:txBody>
      </p:sp>
      <p:pic>
        <p:nvPicPr>
          <p:cNvPr id="47106" name="Picture 2" descr="Landfill methane outreach program" title="Logo"/>
          <p:cNvPicPr>
            <a:picLocks noChangeAspect="1" noChangeArrowheads="1"/>
          </p:cNvPicPr>
          <p:nvPr/>
        </p:nvPicPr>
        <p:blipFill>
          <a:blip r:embed="rId3" cstate="print"/>
          <a:srcRect/>
          <a:stretch>
            <a:fillRect/>
          </a:stretch>
        </p:blipFill>
        <p:spPr bwMode="auto">
          <a:xfrm>
            <a:off x="3886200" y="1143000"/>
            <a:ext cx="1381125" cy="1257300"/>
          </a:xfrm>
          <a:prstGeom prst="rect">
            <a:avLst/>
          </a:prstGeom>
          <a:noFill/>
          <a:ln w="9525">
            <a:noFill/>
            <a:miter lim="800000"/>
            <a:headEnd/>
            <a:tailEnd/>
          </a:ln>
        </p:spPr>
      </p:pic>
    </p:spTree>
    <p:extLst>
      <p:ext uri="{BB962C8B-B14F-4D97-AF65-F5344CB8AC3E}">
        <p14:creationId xmlns:p14="http://schemas.microsoft.com/office/powerpoint/2010/main" val="3357036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AgStar</a:t>
            </a:r>
            <a:endParaRPr lang="en-US" dirty="0"/>
          </a:p>
        </p:txBody>
      </p:sp>
      <p:pic>
        <p:nvPicPr>
          <p:cNvPr id="48130" name="Picture 2" descr="Agstar logo" title="Logo"/>
          <p:cNvPicPr>
            <a:picLocks noGrp="1" noChangeAspect="1" noChangeArrowheads="1"/>
          </p:cNvPicPr>
          <p:nvPr>
            <p:ph idx="1"/>
          </p:nvPr>
        </p:nvPicPr>
        <p:blipFill>
          <a:blip r:embed="rId3" cstate="print"/>
          <a:srcRect/>
          <a:stretch>
            <a:fillRect/>
          </a:stretch>
        </p:blipFill>
        <p:spPr bwMode="auto">
          <a:xfrm>
            <a:off x="4267200" y="1219200"/>
            <a:ext cx="1009650" cy="1076325"/>
          </a:xfrm>
          <a:prstGeom prst="rect">
            <a:avLst/>
          </a:prstGeom>
          <a:noFill/>
          <a:ln w="9525">
            <a:noFill/>
            <a:miter lim="800000"/>
            <a:headEnd/>
            <a:tailEnd/>
          </a:ln>
        </p:spPr>
      </p:pic>
      <p:sp>
        <p:nvSpPr>
          <p:cNvPr id="5" name="Rectangle 4"/>
          <p:cNvSpPr/>
          <p:nvPr/>
        </p:nvSpPr>
        <p:spPr>
          <a:xfrm>
            <a:off x="533400" y="2743199"/>
            <a:ext cx="8153400" cy="2893100"/>
          </a:xfrm>
          <a:prstGeom prst="rect">
            <a:avLst/>
          </a:prstGeom>
        </p:spPr>
        <p:txBody>
          <a:bodyPr wrap="square">
            <a:spAutoFit/>
          </a:bodyPr>
          <a:lstStyle/>
          <a:p>
            <a:pPr fontAlgn="base">
              <a:spcBef>
                <a:spcPct val="0"/>
              </a:spcBef>
              <a:spcAft>
                <a:spcPct val="0"/>
              </a:spcAft>
            </a:pPr>
            <a:r>
              <a:rPr lang="en-US" sz="1400" dirty="0" smtClean="0">
                <a:solidFill>
                  <a:srgbClr val="1A1A70"/>
                </a:solidFill>
                <a:latin typeface="Times New Roman"/>
                <a:cs typeface="Times New Roman"/>
              </a:rPr>
              <a:t>●   </a:t>
            </a:r>
            <a:r>
              <a:rPr lang="en-US" sz="1400" dirty="0" smtClean="0">
                <a:solidFill>
                  <a:srgbClr val="1A1A70"/>
                </a:solidFill>
              </a:rPr>
              <a:t>Through the </a:t>
            </a:r>
            <a:r>
              <a:rPr lang="en-US" sz="1400" dirty="0" err="1" smtClean="0">
                <a:solidFill>
                  <a:srgbClr val="1A1A70"/>
                </a:solidFill>
              </a:rPr>
              <a:t>AgSTAR</a:t>
            </a:r>
            <a:r>
              <a:rPr lang="en-US" sz="1400" dirty="0" smtClean="0">
                <a:solidFill>
                  <a:srgbClr val="1A1A70"/>
                </a:solidFill>
              </a:rPr>
              <a:t> Program, EPA partners with the U.S. Department of Agriculture (USDA) to       </a:t>
            </a:r>
          </a:p>
          <a:p>
            <a:pPr fontAlgn="base">
              <a:spcBef>
                <a:spcPct val="0"/>
              </a:spcBef>
              <a:spcAft>
                <a:spcPct val="0"/>
              </a:spcAft>
            </a:pPr>
            <a:r>
              <a:rPr lang="en-US" sz="1400" dirty="0" smtClean="0">
                <a:solidFill>
                  <a:srgbClr val="1A1A70"/>
                </a:solidFill>
              </a:rPr>
              <a:t>      collaborate with the nation’s agriculture industry to reduce methane emissions by promoting the   </a:t>
            </a:r>
          </a:p>
          <a:p>
            <a:pPr fontAlgn="base">
              <a:spcBef>
                <a:spcPct val="0"/>
              </a:spcBef>
              <a:spcAft>
                <a:spcPct val="0"/>
              </a:spcAft>
            </a:pPr>
            <a:r>
              <a:rPr lang="en-US" sz="1400" dirty="0" smtClean="0">
                <a:solidFill>
                  <a:srgbClr val="1A1A70"/>
                </a:solidFill>
              </a:rPr>
              <a:t>      use of biogas recovery systems to manage animal waste.</a:t>
            </a:r>
          </a:p>
          <a:p>
            <a:pPr fontAlgn="base">
              <a:spcBef>
                <a:spcPct val="0"/>
              </a:spcBef>
              <a:spcAft>
                <a:spcPct val="0"/>
              </a:spcAft>
            </a:pPr>
            <a:endParaRPr lang="en-US" sz="1400" dirty="0" smtClean="0">
              <a:solidFill>
                <a:srgbClr val="1A1A70"/>
              </a:solidFill>
            </a:endParaRPr>
          </a:p>
          <a:p>
            <a:pPr fontAlgn="base">
              <a:spcBef>
                <a:spcPct val="0"/>
              </a:spcBef>
              <a:spcAft>
                <a:spcPct val="0"/>
              </a:spcAft>
            </a:pPr>
            <a:r>
              <a:rPr lang="en-US" sz="1400" dirty="0" smtClean="0">
                <a:solidFill>
                  <a:srgbClr val="1A1A70"/>
                </a:solidFill>
                <a:latin typeface="Times New Roman"/>
                <a:cs typeface="Times New Roman"/>
              </a:rPr>
              <a:t>●</a:t>
            </a:r>
            <a:r>
              <a:rPr lang="en-US" sz="1400" dirty="0" smtClean="0">
                <a:solidFill>
                  <a:srgbClr val="1A1A70"/>
                </a:solidFill>
              </a:rPr>
              <a:t>    EPA offers an array of tools and information designed to assist livestock producers in evaluating    </a:t>
            </a:r>
          </a:p>
          <a:p>
            <a:pPr fontAlgn="base">
              <a:spcBef>
                <a:spcPct val="0"/>
              </a:spcBef>
              <a:spcAft>
                <a:spcPct val="0"/>
              </a:spcAft>
            </a:pPr>
            <a:r>
              <a:rPr lang="en-US" sz="1400" dirty="0" smtClean="0">
                <a:solidFill>
                  <a:srgbClr val="1A1A70"/>
                </a:solidFill>
              </a:rPr>
              <a:t>       and implementing methane recovery systems. </a:t>
            </a:r>
          </a:p>
          <a:p>
            <a:pPr fontAlgn="base">
              <a:spcBef>
                <a:spcPct val="0"/>
              </a:spcBef>
              <a:spcAft>
                <a:spcPct val="0"/>
              </a:spcAft>
            </a:pPr>
            <a:endParaRPr lang="en-US" sz="1400" dirty="0" smtClean="0">
              <a:solidFill>
                <a:srgbClr val="1A1A70"/>
              </a:solidFill>
            </a:endParaRPr>
          </a:p>
          <a:p>
            <a:pPr fontAlgn="base">
              <a:spcBef>
                <a:spcPct val="0"/>
              </a:spcBef>
              <a:spcAft>
                <a:spcPct val="0"/>
              </a:spcAft>
            </a:pPr>
            <a:r>
              <a:rPr lang="en-US" sz="1400" dirty="0" smtClean="0">
                <a:solidFill>
                  <a:srgbClr val="1A1A70"/>
                </a:solidFill>
                <a:latin typeface="Times New Roman"/>
                <a:cs typeface="Times New Roman"/>
              </a:rPr>
              <a:t>●    </a:t>
            </a:r>
            <a:r>
              <a:rPr lang="en-US" sz="1400" dirty="0" smtClean="0">
                <a:solidFill>
                  <a:srgbClr val="1A1A70"/>
                </a:solidFill>
              </a:rPr>
              <a:t>Currently, there are more than 200 manure digester systems operating or under construction in </a:t>
            </a:r>
          </a:p>
          <a:p>
            <a:pPr fontAlgn="base">
              <a:spcBef>
                <a:spcPct val="0"/>
              </a:spcBef>
              <a:spcAft>
                <a:spcPct val="0"/>
              </a:spcAft>
            </a:pPr>
            <a:r>
              <a:rPr lang="en-US" sz="1400" dirty="0" smtClean="0">
                <a:solidFill>
                  <a:srgbClr val="1A1A70"/>
                </a:solidFill>
              </a:rPr>
              <a:t>       the U.S. </a:t>
            </a:r>
          </a:p>
          <a:p>
            <a:pPr fontAlgn="base">
              <a:spcBef>
                <a:spcPct val="0"/>
              </a:spcBef>
              <a:spcAft>
                <a:spcPct val="0"/>
              </a:spcAft>
            </a:pPr>
            <a:endParaRPr lang="en-US" sz="1400" dirty="0" smtClean="0">
              <a:solidFill>
                <a:srgbClr val="1A1A70"/>
              </a:solidFill>
            </a:endParaRPr>
          </a:p>
          <a:p>
            <a:pPr fontAlgn="base">
              <a:spcBef>
                <a:spcPct val="0"/>
              </a:spcBef>
              <a:spcAft>
                <a:spcPct val="0"/>
              </a:spcAft>
            </a:pPr>
            <a:r>
              <a:rPr lang="en-US" sz="1400" dirty="0" smtClean="0">
                <a:solidFill>
                  <a:srgbClr val="1A1A70"/>
                </a:solidFill>
                <a:latin typeface="Times New Roman"/>
                <a:cs typeface="Times New Roman"/>
              </a:rPr>
              <a:t>●    </a:t>
            </a:r>
            <a:r>
              <a:rPr lang="en-US" sz="1400" dirty="0" smtClean="0">
                <a:solidFill>
                  <a:srgbClr val="1A1A70"/>
                </a:solidFill>
              </a:rPr>
              <a:t>Biogas recovery systems help reduce GHG emissions reduce local water and air pollution, act as  </a:t>
            </a:r>
          </a:p>
          <a:p>
            <a:pPr fontAlgn="base">
              <a:spcBef>
                <a:spcPct val="0"/>
              </a:spcBef>
              <a:spcAft>
                <a:spcPct val="0"/>
              </a:spcAft>
            </a:pPr>
            <a:r>
              <a:rPr lang="en-US" sz="1400" dirty="0" smtClean="0">
                <a:solidFill>
                  <a:srgbClr val="1A1A70"/>
                </a:solidFill>
              </a:rPr>
              <a:t>       a source of renewable energy, provide rural economic development, better manage nutrients, </a:t>
            </a:r>
          </a:p>
          <a:p>
            <a:pPr fontAlgn="base">
              <a:spcBef>
                <a:spcPct val="0"/>
              </a:spcBef>
              <a:spcAft>
                <a:spcPct val="0"/>
              </a:spcAft>
            </a:pPr>
            <a:r>
              <a:rPr lang="en-US" sz="1400" dirty="0" smtClean="0">
                <a:solidFill>
                  <a:srgbClr val="1A1A70"/>
                </a:solidFill>
              </a:rPr>
              <a:t>       and generate other value-added products (</a:t>
            </a:r>
            <a:r>
              <a:rPr lang="en-US" sz="1400" dirty="0" err="1" smtClean="0">
                <a:solidFill>
                  <a:srgbClr val="1A1A70"/>
                </a:solidFill>
              </a:rPr>
              <a:t>e.g.,manure</a:t>
            </a:r>
            <a:r>
              <a:rPr lang="en-US" sz="1400" dirty="0" smtClean="0">
                <a:solidFill>
                  <a:srgbClr val="1A1A70"/>
                </a:solidFill>
              </a:rPr>
              <a:t> fibers) that improve farm revenues.</a:t>
            </a:r>
          </a:p>
        </p:txBody>
      </p:sp>
      <p:sp>
        <p:nvSpPr>
          <p:cNvPr id="6" name="Rectangle 5"/>
          <p:cNvSpPr/>
          <p:nvPr/>
        </p:nvSpPr>
        <p:spPr>
          <a:xfrm>
            <a:off x="3124200" y="6019800"/>
            <a:ext cx="3146823" cy="461665"/>
          </a:xfrm>
          <a:prstGeom prst="rect">
            <a:avLst/>
          </a:prstGeom>
        </p:spPr>
        <p:txBody>
          <a:bodyPr wrap="none">
            <a:spAutoFit/>
          </a:bodyPr>
          <a:lstStyle/>
          <a:p>
            <a:pPr fontAlgn="base">
              <a:spcBef>
                <a:spcPct val="0"/>
              </a:spcBef>
              <a:spcAft>
                <a:spcPct val="0"/>
              </a:spcAft>
            </a:pPr>
            <a:r>
              <a:rPr lang="en-US" sz="2400" b="1" dirty="0" smtClean="0">
                <a:solidFill>
                  <a:srgbClr val="1A1A70"/>
                </a:solidFill>
              </a:rPr>
              <a:t>www.epa.gov/agstar</a:t>
            </a:r>
            <a:endParaRPr lang="en-US" sz="2400" b="1" dirty="0">
              <a:solidFill>
                <a:srgbClr val="1A1A70"/>
              </a:solidFill>
            </a:endParaRPr>
          </a:p>
        </p:txBody>
      </p:sp>
    </p:spTree>
    <p:extLst>
      <p:ext uri="{BB962C8B-B14F-4D97-AF65-F5344CB8AC3E}">
        <p14:creationId xmlns:p14="http://schemas.microsoft.com/office/powerpoint/2010/main" val="4052818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8" name="Rectangle 6"/>
          <p:cNvSpPr>
            <a:spLocks noGrp="1" noChangeArrowheads="1"/>
          </p:cNvSpPr>
          <p:nvPr>
            <p:ph type="title"/>
          </p:nvPr>
        </p:nvSpPr>
        <p:spPr>
          <a:xfrm>
            <a:off x="1447800" y="206375"/>
            <a:ext cx="7162800" cy="533400"/>
          </a:xfrm>
          <a:noFill/>
          <a:ln/>
        </p:spPr>
        <p:txBody>
          <a:bodyPr/>
          <a:lstStyle/>
          <a:p>
            <a:r>
              <a:rPr lang="en-US" sz="2000" dirty="0" smtClean="0"/>
              <a:t>Examples of State Policies to Support Renewable Energy </a:t>
            </a:r>
            <a:endParaRPr lang="en-US" sz="2000" dirty="0"/>
          </a:p>
        </p:txBody>
      </p:sp>
      <p:sp>
        <p:nvSpPr>
          <p:cNvPr id="4" name="TextBox 3"/>
          <p:cNvSpPr txBox="1"/>
          <p:nvPr/>
        </p:nvSpPr>
        <p:spPr>
          <a:xfrm>
            <a:off x="685800" y="1752600"/>
            <a:ext cx="8001000" cy="4524315"/>
          </a:xfrm>
          <a:prstGeom prst="rect">
            <a:avLst/>
          </a:prstGeom>
          <a:noFill/>
        </p:spPr>
        <p:txBody>
          <a:bodyPr wrap="square" rtlCol="0">
            <a:spAutoFit/>
          </a:bodyPr>
          <a:lstStyle/>
          <a:p>
            <a:pPr lvl="2" fontAlgn="base">
              <a:spcBef>
                <a:spcPct val="0"/>
              </a:spcBef>
              <a:spcAft>
                <a:spcPct val="0"/>
              </a:spcAft>
              <a:buFont typeface="Wingdings" pitchFamily="2" charset="2"/>
              <a:buChar char="Ø"/>
            </a:pPr>
            <a:r>
              <a:rPr lang="en-US" dirty="0" smtClean="0">
                <a:solidFill>
                  <a:srgbClr val="1A1A70"/>
                </a:solidFill>
              </a:rPr>
              <a:t>    Renewable Portfolio Standards (RPS)</a:t>
            </a:r>
          </a:p>
          <a:p>
            <a:pPr lvl="2" fontAlgn="base">
              <a:spcBef>
                <a:spcPct val="0"/>
              </a:spcBef>
              <a:spcAft>
                <a:spcPct val="0"/>
              </a:spcAft>
              <a:buFont typeface="Wingdings" pitchFamily="2" charset="2"/>
              <a:buChar char="Ø"/>
            </a:pPr>
            <a:endParaRPr lang="en-US" dirty="0" smtClean="0">
              <a:solidFill>
                <a:srgbClr val="1A1A70"/>
              </a:solidFill>
            </a:endParaRPr>
          </a:p>
          <a:p>
            <a:pPr lvl="2" fontAlgn="base">
              <a:spcBef>
                <a:spcPct val="0"/>
              </a:spcBef>
              <a:spcAft>
                <a:spcPct val="0"/>
              </a:spcAft>
              <a:buFont typeface="Wingdings" pitchFamily="2" charset="2"/>
              <a:buChar char="Ø"/>
            </a:pPr>
            <a:r>
              <a:rPr lang="en-US" dirty="0" smtClean="0">
                <a:solidFill>
                  <a:srgbClr val="1A1A70"/>
                </a:solidFill>
              </a:rPr>
              <a:t>    Public Benefits Funds for Renewable Energy</a:t>
            </a:r>
          </a:p>
          <a:p>
            <a:pPr lvl="2" fontAlgn="base">
              <a:spcBef>
                <a:spcPct val="0"/>
              </a:spcBef>
              <a:spcAft>
                <a:spcPct val="0"/>
              </a:spcAft>
              <a:buFont typeface="Wingdings" pitchFamily="2" charset="2"/>
              <a:buChar char="Ø"/>
            </a:pPr>
            <a:endParaRPr lang="en-US" dirty="0" smtClean="0">
              <a:solidFill>
                <a:srgbClr val="1A1A70"/>
              </a:solidFill>
            </a:endParaRPr>
          </a:p>
          <a:p>
            <a:pPr lvl="2" fontAlgn="base">
              <a:spcBef>
                <a:spcPct val="0"/>
              </a:spcBef>
              <a:spcAft>
                <a:spcPct val="0"/>
              </a:spcAft>
              <a:buFont typeface="Wingdings" pitchFamily="2" charset="2"/>
              <a:buChar char="Ø"/>
            </a:pPr>
            <a:r>
              <a:rPr lang="en-US" dirty="0" smtClean="0">
                <a:solidFill>
                  <a:srgbClr val="1A1A70"/>
                </a:solidFill>
              </a:rPr>
              <a:t>    Output-Based Environmental Regulations</a:t>
            </a:r>
          </a:p>
          <a:p>
            <a:pPr lvl="2" fontAlgn="base">
              <a:spcBef>
                <a:spcPct val="0"/>
              </a:spcBef>
              <a:spcAft>
                <a:spcPct val="0"/>
              </a:spcAft>
              <a:buFont typeface="Wingdings" pitchFamily="2" charset="2"/>
              <a:buChar char="Ø"/>
            </a:pPr>
            <a:endParaRPr lang="en-US" dirty="0" smtClean="0">
              <a:solidFill>
                <a:srgbClr val="1A1A70"/>
              </a:solidFill>
            </a:endParaRPr>
          </a:p>
          <a:p>
            <a:pPr lvl="2" fontAlgn="base">
              <a:spcBef>
                <a:spcPct val="0"/>
              </a:spcBef>
              <a:spcAft>
                <a:spcPct val="0"/>
              </a:spcAft>
              <a:buFont typeface="Wingdings" pitchFamily="2" charset="2"/>
              <a:buChar char="Ø"/>
            </a:pPr>
            <a:r>
              <a:rPr lang="en-US" dirty="0" smtClean="0">
                <a:solidFill>
                  <a:srgbClr val="1A1A70"/>
                </a:solidFill>
              </a:rPr>
              <a:t>    Interconnection Standards</a:t>
            </a:r>
          </a:p>
          <a:p>
            <a:pPr lvl="2" fontAlgn="base">
              <a:spcBef>
                <a:spcPct val="0"/>
              </a:spcBef>
              <a:spcAft>
                <a:spcPct val="0"/>
              </a:spcAft>
              <a:buFont typeface="Wingdings" pitchFamily="2" charset="2"/>
              <a:buChar char="Ø"/>
            </a:pPr>
            <a:endParaRPr lang="en-US" dirty="0" smtClean="0">
              <a:solidFill>
                <a:srgbClr val="1A1A70"/>
              </a:solidFill>
            </a:endParaRPr>
          </a:p>
          <a:p>
            <a:pPr lvl="2" fontAlgn="base">
              <a:spcBef>
                <a:spcPct val="0"/>
              </a:spcBef>
              <a:spcAft>
                <a:spcPct val="0"/>
              </a:spcAft>
              <a:buFont typeface="Wingdings" pitchFamily="2" charset="2"/>
              <a:buChar char="Ø"/>
            </a:pPr>
            <a:r>
              <a:rPr lang="en-US" dirty="0" smtClean="0">
                <a:solidFill>
                  <a:srgbClr val="1A1A70"/>
                </a:solidFill>
              </a:rPr>
              <a:t>    Net Metering</a:t>
            </a:r>
          </a:p>
          <a:p>
            <a:pPr lvl="2" fontAlgn="base">
              <a:spcBef>
                <a:spcPct val="0"/>
              </a:spcBef>
              <a:spcAft>
                <a:spcPct val="0"/>
              </a:spcAft>
              <a:buFont typeface="Wingdings" pitchFamily="2" charset="2"/>
              <a:buChar char="Ø"/>
            </a:pPr>
            <a:endParaRPr lang="en-US" dirty="0" smtClean="0">
              <a:solidFill>
                <a:srgbClr val="1A1A70"/>
              </a:solidFill>
            </a:endParaRPr>
          </a:p>
          <a:p>
            <a:pPr lvl="2" fontAlgn="base">
              <a:spcBef>
                <a:spcPct val="0"/>
              </a:spcBef>
              <a:spcAft>
                <a:spcPct val="0"/>
              </a:spcAft>
              <a:buFont typeface="Wingdings" pitchFamily="2" charset="2"/>
              <a:buChar char="Ø"/>
            </a:pPr>
            <a:r>
              <a:rPr lang="en-US" dirty="0" smtClean="0">
                <a:solidFill>
                  <a:srgbClr val="1A1A70"/>
                </a:solidFill>
              </a:rPr>
              <a:t>    Feed-In Tariffs</a:t>
            </a:r>
          </a:p>
          <a:p>
            <a:pPr lvl="2" fontAlgn="base">
              <a:spcBef>
                <a:spcPct val="0"/>
              </a:spcBef>
              <a:spcAft>
                <a:spcPct val="0"/>
              </a:spcAft>
              <a:buFont typeface="Wingdings" pitchFamily="2" charset="2"/>
              <a:buChar char="Ø"/>
            </a:pPr>
            <a:endParaRPr lang="en-US" dirty="0" smtClean="0">
              <a:solidFill>
                <a:srgbClr val="1A1A70"/>
              </a:solidFill>
            </a:endParaRPr>
          </a:p>
          <a:p>
            <a:pPr lvl="2" fontAlgn="base">
              <a:spcBef>
                <a:spcPct val="0"/>
              </a:spcBef>
              <a:spcAft>
                <a:spcPct val="0"/>
              </a:spcAft>
              <a:buFont typeface="Wingdings" pitchFamily="2" charset="2"/>
              <a:buChar char="Ø"/>
            </a:pPr>
            <a:r>
              <a:rPr lang="en-US" dirty="0" smtClean="0">
                <a:solidFill>
                  <a:srgbClr val="1A1A70"/>
                </a:solidFill>
              </a:rPr>
              <a:t>    Property Assessed Clean Energy (PACE)</a:t>
            </a:r>
          </a:p>
          <a:p>
            <a:pPr lvl="2" fontAlgn="base">
              <a:spcBef>
                <a:spcPct val="0"/>
              </a:spcBef>
              <a:spcAft>
                <a:spcPct val="0"/>
              </a:spcAft>
              <a:buFont typeface="Wingdings" pitchFamily="2" charset="2"/>
              <a:buChar char="Ø"/>
            </a:pPr>
            <a:endParaRPr lang="en-US" dirty="0" smtClean="0">
              <a:solidFill>
                <a:srgbClr val="1A1A70"/>
              </a:solidFill>
            </a:endParaRPr>
          </a:p>
          <a:p>
            <a:pPr lvl="2" fontAlgn="base">
              <a:spcBef>
                <a:spcPct val="0"/>
              </a:spcBef>
              <a:spcAft>
                <a:spcPct val="0"/>
              </a:spcAft>
              <a:buFont typeface="Wingdings" pitchFamily="2" charset="2"/>
              <a:buChar char="Ø"/>
            </a:pPr>
            <a:r>
              <a:rPr lang="en-US" dirty="0" smtClean="0">
                <a:solidFill>
                  <a:srgbClr val="1A1A70"/>
                </a:solidFill>
              </a:rPr>
              <a:t>    Financial Incentives – www.dsireusa.org</a:t>
            </a:r>
          </a:p>
          <a:p>
            <a:pPr lvl="2" fontAlgn="base">
              <a:spcBef>
                <a:spcPct val="0"/>
              </a:spcBef>
              <a:spcAft>
                <a:spcPct val="0"/>
              </a:spcAft>
              <a:buFont typeface="Wingdings" pitchFamily="2" charset="2"/>
              <a:buChar char="Ø"/>
            </a:pPr>
            <a:endParaRPr lang="en-US" dirty="0">
              <a:solidFill>
                <a:srgbClr val="1A1A70"/>
              </a:solidFill>
            </a:endParaRPr>
          </a:p>
        </p:txBody>
      </p:sp>
    </p:spTree>
    <p:extLst>
      <p:ext uri="{BB962C8B-B14F-4D97-AF65-F5344CB8AC3E}">
        <p14:creationId xmlns:p14="http://schemas.microsoft.com/office/powerpoint/2010/main" val="2394693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descr="Background for end slide" title="Background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p:cNvSpPr>
            <a:spLocks noGrp="1" noChangeArrowheads="1"/>
          </p:cNvSpPr>
          <p:nvPr>
            <p:ph type="title" idx="4294967295"/>
          </p:nvPr>
        </p:nvSpPr>
        <p:spPr>
          <a:xfrm>
            <a:off x="3048000" y="381000"/>
            <a:ext cx="2362200" cy="533400"/>
          </a:xfrm>
        </p:spPr>
        <p:txBody>
          <a:bodyPr>
            <a:normAutofit fontScale="90000"/>
          </a:bodyPr>
          <a:lstStyle/>
          <a:p>
            <a:pPr eaLnBrk="1" hangingPunct="1"/>
            <a:r>
              <a:rPr lang="en-US" sz="3200" b="1" dirty="0" smtClean="0">
                <a:solidFill>
                  <a:schemeClr val="bg1"/>
                </a:solidFill>
              </a:rPr>
              <a:t>Questions?</a:t>
            </a:r>
          </a:p>
        </p:txBody>
      </p:sp>
      <p:sp>
        <p:nvSpPr>
          <p:cNvPr id="5" name="TextBox 4"/>
          <p:cNvSpPr txBox="1"/>
          <p:nvPr/>
        </p:nvSpPr>
        <p:spPr>
          <a:xfrm>
            <a:off x="3085730" y="2438400"/>
            <a:ext cx="2534669" cy="923330"/>
          </a:xfrm>
          <a:prstGeom prst="rect">
            <a:avLst/>
          </a:prstGeom>
          <a:solidFill>
            <a:srgbClr val="FFFF99"/>
          </a:solidFill>
        </p:spPr>
        <p:style>
          <a:lnRef idx="1">
            <a:schemeClr val="accent6"/>
          </a:lnRef>
          <a:fillRef idx="2">
            <a:schemeClr val="accent6"/>
          </a:fillRef>
          <a:effectRef idx="1">
            <a:schemeClr val="accent6"/>
          </a:effectRef>
          <a:fontRef idx="minor">
            <a:schemeClr val="dk1"/>
          </a:fontRef>
        </p:style>
        <p:txBody>
          <a:bodyPr wrap="none" rtlCol="0">
            <a:spAutoFit/>
          </a:bodyPr>
          <a:lstStyle/>
          <a:p>
            <a:pPr algn="ctr" fontAlgn="base">
              <a:spcBef>
                <a:spcPct val="0"/>
              </a:spcBef>
              <a:spcAft>
                <a:spcPct val="0"/>
              </a:spcAft>
            </a:pPr>
            <a:r>
              <a:rPr lang="en-US" dirty="0" smtClean="0">
                <a:solidFill>
                  <a:srgbClr val="1A1A70"/>
                </a:solidFill>
              </a:rPr>
              <a:t>Bryan Myers</a:t>
            </a:r>
          </a:p>
          <a:p>
            <a:pPr algn="ctr" fontAlgn="base">
              <a:spcBef>
                <a:spcPct val="0"/>
              </a:spcBef>
              <a:spcAft>
                <a:spcPct val="0"/>
              </a:spcAft>
            </a:pPr>
            <a:r>
              <a:rPr lang="en-US" dirty="0" smtClean="0">
                <a:solidFill>
                  <a:srgbClr val="1A1A70"/>
                </a:solidFill>
              </a:rPr>
              <a:t>Myers.Bryan@epa.gov</a:t>
            </a:r>
          </a:p>
          <a:p>
            <a:pPr algn="ctr" fontAlgn="base">
              <a:spcBef>
                <a:spcPct val="0"/>
              </a:spcBef>
              <a:spcAft>
                <a:spcPct val="0"/>
              </a:spcAft>
            </a:pPr>
            <a:r>
              <a:rPr lang="en-US" dirty="0" smtClean="0">
                <a:solidFill>
                  <a:srgbClr val="1A1A70"/>
                </a:solidFill>
              </a:rPr>
              <a:t>404-562-9603</a:t>
            </a:r>
          </a:p>
        </p:txBody>
      </p:sp>
    </p:spTree>
    <p:extLst>
      <p:ext uri="{BB962C8B-B14F-4D97-AF65-F5344CB8AC3E}">
        <p14:creationId xmlns:p14="http://schemas.microsoft.com/office/powerpoint/2010/main" val="4135469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fontScale="90000"/>
          </a:bodyPr>
          <a:lstStyle/>
          <a:p>
            <a:r>
              <a:rPr lang="en-US" b="1" dirty="0" smtClean="0">
                <a:solidFill>
                  <a:srgbClr val="0070C0"/>
                </a:solidFill>
              </a:rPr>
              <a:t>Broward’s Go SOLAR Program:</a:t>
            </a:r>
            <a:br>
              <a:rPr lang="en-US" b="1" dirty="0" smtClean="0">
                <a:solidFill>
                  <a:srgbClr val="0070C0"/>
                </a:solidFill>
              </a:rPr>
            </a:br>
            <a:r>
              <a:rPr lang="en-US" b="1" dirty="0" smtClean="0">
                <a:solidFill>
                  <a:srgbClr val="0070C0"/>
                </a:solidFill>
              </a:rPr>
              <a:t>Lessons Learned, Accomplishments and Future Direction</a:t>
            </a:r>
            <a:endParaRPr lang="en-US" b="1" dirty="0">
              <a:solidFill>
                <a:srgbClr val="0070C0"/>
              </a:solidFill>
            </a:endParaRPr>
          </a:p>
        </p:txBody>
      </p:sp>
      <p:sp>
        <p:nvSpPr>
          <p:cNvPr id="3" name="Content Placeholder 2"/>
          <p:cNvSpPr>
            <a:spLocks noGrp="1"/>
          </p:cNvSpPr>
          <p:nvPr>
            <p:ph idx="1"/>
          </p:nvPr>
        </p:nvSpPr>
        <p:spPr>
          <a:xfrm>
            <a:off x="457200" y="2971800"/>
            <a:ext cx="8229600" cy="3459163"/>
          </a:xfrm>
        </p:spPr>
        <p:txBody>
          <a:bodyPr>
            <a:normAutofit lnSpcReduction="10000"/>
          </a:bodyPr>
          <a:lstStyle/>
          <a:p>
            <a:pPr marL="0" indent="0" algn="ctr">
              <a:buNone/>
            </a:pPr>
            <a:r>
              <a:rPr lang="en-US" b="1" dirty="0" smtClean="0">
                <a:solidFill>
                  <a:srgbClr val="0070C0"/>
                </a:solidFill>
              </a:rPr>
              <a:t>Bertha Henry</a:t>
            </a:r>
            <a:r>
              <a:rPr lang="en-US" dirty="0" smtClean="0">
                <a:solidFill>
                  <a:srgbClr val="0070C0"/>
                </a:solidFill>
              </a:rPr>
              <a:t>, Broward County Administrator</a:t>
            </a:r>
          </a:p>
          <a:p>
            <a:pPr marL="0" indent="0" algn="ctr">
              <a:buNone/>
            </a:pPr>
            <a:endParaRPr lang="en-US" b="1" dirty="0" smtClean="0">
              <a:solidFill>
                <a:srgbClr val="0070C0"/>
              </a:solidFill>
            </a:endParaRPr>
          </a:p>
          <a:p>
            <a:pPr marL="0" indent="0" algn="ctr">
              <a:buNone/>
            </a:pPr>
            <a:r>
              <a:rPr lang="en-US" b="1" dirty="0" smtClean="0">
                <a:solidFill>
                  <a:srgbClr val="0070C0"/>
                </a:solidFill>
              </a:rPr>
              <a:t>Armando Linares</a:t>
            </a:r>
          </a:p>
          <a:p>
            <a:pPr marL="0" indent="0" algn="ctr">
              <a:buNone/>
            </a:pPr>
            <a:r>
              <a:rPr lang="en-US" dirty="0" smtClean="0">
                <a:solidFill>
                  <a:srgbClr val="0070C0"/>
                </a:solidFill>
              </a:rPr>
              <a:t>Deputy Director,</a:t>
            </a:r>
          </a:p>
          <a:p>
            <a:pPr marL="0" indent="0" algn="ctr">
              <a:buNone/>
            </a:pPr>
            <a:r>
              <a:rPr lang="en-US" dirty="0" smtClean="0">
                <a:solidFill>
                  <a:srgbClr val="0070C0"/>
                </a:solidFill>
              </a:rPr>
              <a:t>Environmental Protection &amp; Growth</a:t>
            </a:r>
          </a:p>
          <a:p>
            <a:pPr marL="0" indent="0" algn="ctr">
              <a:buNone/>
            </a:pPr>
            <a:r>
              <a:rPr lang="en-US" dirty="0" smtClean="0">
                <a:solidFill>
                  <a:srgbClr val="0070C0"/>
                </a:solidFill>
              </a:rPr>
              <a:t>Management Department</a:t>
            </a:r>
            <a:endParaRPr lang="en-US" dirty="0">
              <a:solidFill>
                <a:srgbClr val="0070C0"/>
              </a:solidFill>
            </a:endParaRPr>
          </a:p>
        </p:txBody>
      </p:sp>
    </p:spTree>
    <p:extLst>
      <p:ext uri="{BB962C8B-B14F-4D97-AF65-F5344CB8AC3E}">
        <p14:creationId xmlns:p14="http://schemas.microsoft.com/office/powerpoint/2010/main" val="806404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solidFill>
                  <a:srgbClr val="0070C0"/>
                </a:solidFill>
              </a:rPr>
              <a:t>Local Banks are Investing in</a:t>
            </a:r>
            <a:br>
              <a:rPr lang="en-US" b="1" dirty="0" smtClean="0">
                <a:solidFill>
                  <a:srgbClr val="0070C0"/>
                </a:solidFill>
              </a:rPr>
            </a:br>
            <a:r>
              <a:rPr lang="en-US" b="1" dirty="0" smtClean="0">
                <a:solidFill>
                  <a:srgbClr val="0070C0"/>
                </a:solidFill>
              </a:rPr>
              <a:t>Solar Energy</a:t>
            </a:r>
            <a:endParaRPr lang="en-US" b="1" dirty="0">
              <a:solidFill>
                <a:srgbClr val="0070C0"/>
              </a:solidFill>
            </a:endParaRPr>
          </a:p>
        </p:txBody>
      </p:sp>
      <p:sp>
        <p:nvSpPr>
          <p:cNvPr id="3" name="Content Placeholder 2"/>
          <p:cNvSpPr>
            <a:spLocks noGrp="1"/>
          </p:cNvSpPr>
          <p:nvPr>
            <p:ph idx="1"/>
          </p:nvPr>
        </p:nvSpPr>
        <p:spPr>
          <a:xfrm>
            <a:off x="457200" y="2103437"/>
            <a:ext cx="8229600" cy="4525963"/>
          </a:xfrm>
        </p:spPr>
        <p:txBody>
          <a:bodyPr/>
          <a:lstStyle/>
          <a:p>
            <a:pPr marL="0" indent="0" algn="ctr">
              <a:buNone/>
            </a:pPr>
            <a:r>
              <a:rPr lang="en-US" dirty="0" smtClean="0">
                <a:solidFill>
                  <a:srgbClr val="0070C0"/>
                </a:solidFill>
              </a:rPr>
              <a:t>Bob Powell</a:t>
            </a:r>
          </a:p>
          <a:p>
            <a:pPr marL="0" indent="0" algn="ctr">
              <a:buNone/>
            </a:pPr>
            <a:r>
              <a:rPr lang="en-US" dirty="0" smtClean="0">
                <a:solidFill>
                  <a:srgbClr val="0070C0"/>
                </a:solidFill>
              </a:rPr>
              <a:t>Regional Vice President of TD Bank</a:t>
            </a:r>
            <a:endParaRPr lang="en-US" dirty="0">
              <a:solidFill>
                <a:srgbClr val="0070C0"/>
              </a:solidFill>
            </a:endParaRPr>
          </a:p>
        </p:txBody>
      </p:sp>
    </p:spTree>
    <p:extLst>
      <p:ext uri="{BB962C8B-B14F-4D97-AF65-F5344CB8AC3E}">
        <p14:creationId xmlns:p14="http://schemas.microsoft.com/office/powerpoint/2010/main" val="2347791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2400" y="3276600"/>
            <a:ext cx="8839200" cy="1228725"/>
          </a:xfrm>
        </p:spPr>
        <p:txBody>
          <a:bodyPr/>
          <a:lstStyle/>
          <a:p>
            <a:pPr eaLnBrk="1" hangingPunct="1"/>
            <a:r>
              <a:rPr lang="en-US" sz="3100" smtClean="0"/>
              <a:t>TD Bank – Becoming as “Green” as our Logo</a:t>
            </a:r>
          </a:p>
        </p:txBody>
      </p:sp>
      <p:sp>
        <p:nvSpPr>
          <p:cNvPr id="5123" name="Rectangle 3"/>
          <p:cNvSpPr>
            <a:spLocks noGrp="1" noChangeArrowheads="1"/>
          </p:cNvSpPr>
          <p:nvPr>
            <p:ph type="subTitle" idx="1"/>
          </p:nvPr>
        </p:nvSpPr>
        <p:spPr/>
        <p:txBody>
          <a:bodyPr/>
          <a:lstStyle/>
          <a:p>
            <a:pPr eaLnBrk="1" hangingPunct="1"/>
            <a:r>
              <a:rPr lang="en-US" smtClean="0"/>
              <a:t>Bob Powell</a:t>
            </a:r>
          </a:p>
          <a:p>
            <a:pPr eaLnBrk="1" hangingPunct="1"/>
            <a:r>
              <a:rPr lang="en-US" sz="1800" smtClean="0"/>
              <a:t>Regional Vice President – Broward County</a:t>
            </a:r>
            <a:endParaRPr lang="en-US" sz="1400" smtClean="0"/>
          </a:p>
        </p:txBody>
      </p:sp>
      <p:sp>
        <p:nvSpPr>
          <p:cNvPr id="5124" name="Text Box 4"/>
          <p:cNvSpPr txBox="1">
            <a:spLocks noChangeArrowheads="1"/>
          </p:cNvSpPr>
          <p:nvPr/>
        </p:nvSpPr>
        <p:spPr bwMode="auto">
          <a:xfrm>
            <a:off x="3311525" y="6345238"/>
            <a:ext cx="25034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1200" smtClean="0">
                <a:solidFill>
                  <a:srgbClr val="FFFFFF"/>
                </a:solidFill>
              </a:rPr>
              <a:t>January 25, 2013</a:t>
            </a:r>
          </a:p>
        </p:txBody>
      </p:sp>
    </p:spTree>
    <p:extLst>
      <p:ext uri="{BB962C8B-B14F-4D97-AF65-F5344CB8AC3E}">
        <p14:creationId xmlns:p14="http://schemas.microsoft.com/office/powerpoint/2010/main" val="654814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69850"/>
            <a:ext cx="8458200" cy="782638"/>
          </a:xfrm>
        </p:spPr>
        <p:txBody>
          <a:bodyPr/>
          <a:lstStyle/>
          <a:p>
            <a:pPr eaLnBrk="1" hangingPunct="1"/>
            <a:r>
              <a:rPr lang="en-US" smtClean="0"/>
              <a:t>Net Zero Store – Cypress Creek &amp; Andrews Ave</a:t>
            </a:r>
          </a:p>
        </p:txBody>
      </p:sp>
      <p:pic>
        <p:nvPicPr>
          <p:cNvPr id="6147" name="Picture 0" descr="Front view of store at cypress creek and andrews avenue" title="Front view"/>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t="22250"/>
          <a:stretch>
            <a:fillRect/>
          </a:stretch>
        </p:blipFill>
        <p:spPr>
          <a:xfrm>
            <a:off x="1752600" y="1219200"/>
            <a:ext cx="5715000" cy="428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Text Box 5"/>
          <p:cNvSpPr txBox="1">
            <a:spLocks noChangeArrowheads="1"/>
          </p:cNvSpPr>
          <p:nvPr/>
        </p:nvSpPr>
        <p:spPr bwMode="auto">
          <a:xfrm>
            <a:off x="1752600" y="5715000"/>
            <a:ext cx="57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400" b="1" smtClean="0">
                <a:solidFill>
                  <a:srgbClr val="000000"/>
                </a:solidFill>
              </a:rPr>
              <a:t>Front View of the Store</a:t>
            </a:r>
          </a:p>
        </p:txBody>
      </p:sp>
    </p:spTree>
    <p:extLst>
      <p:ext uri="{BB962C8B-B14F-4D97-AF65-F5344CB8AC3E}">
        <p14:creationId xmlns:p14="http://schemas.microsoft.com/office/powerpoint/2010/main" val="3316233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69850"/>
            <a:ext cx="8458200" cy="782638"/>
          </a:xfrm>
        </p:spPr>
        <p:txBody>
          <a:bodyPr/>
          <a:lstStyle/>
          <a:p>
            <a:pPr eaLnBrk="1" hangingPunct="1"/>
            <a:r>
              <a:rPr lang="en-US" smtClean="0"/>
              <a:t>Net Zero Store – Cypress Creek &amp; Andrews Ave</a:t>
            </a:r>
          </a:p>
        </p:txBody>
      </p:sp>
      <p:sp>
        <p:nvSpPr>
          <p:cNvPr id="7171" name="Text Box 4"/>
          <p:cNvSpPr txBox="1">
            <a:spLocks noChangeArrowheads="1"/>
          </p:cNvSpPr>
          <p:nvPr/>
        </p:nvSpPr>
        <p:spPr bwMode="auto">
          <a:xfrm>
            <a:off x="1676400" y="5867400"/>
            <a:ext cx="57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400" b="1" smtClean="0">
                <a:solidFill>
                  <a:srgbClr val="000000"/>
                </a:solidFill>
              </a:rPr>
              <a:t>Underneath View of the Drive-Thru</a:t>
            </a:r>
          </a:p>
        </p:txBody>
      </p:sp>
      <p:pic>
        <p:nvPicPr>
          <p:cNvPr id="7172" name="Picture 2" descr="of Drive Through at bank" title="Underneath 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52550"/>
            <a:ext cx="64008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52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69850"/>
            <a:ext cx="8458200" cy="782638"/>
          </a:xfrm>
        </p:spPr>
        <p:txBody>
          <a:bodyPr/>
          <a:lstStyle/>
          <a:p>
            <a:pPr eaLnBrk="1" hangingPunct="1"/>
            <a:r>
              <a:rPr lang="en-US" smtClean="0"/>
              <a:t>Net Zero Store – Cypress Creek &amp; Andrews Ave</a:t>
            </a:r>
          </a:p>
        </p:txBody>
      </p:sp>
      <p:pic>
        <p:nvPicPr>
          <p:cNvPr id="8195" name="Picture 1" descr="Of bank at cypress creek road and andrews avenue" title="Aerial view"/>
          <p:cNvPicPr>
            <a:picLocks noChangeAspect="1" noChangeArrowheads="1"/>
          </p:cNvPicPr>
          <p:nvPr/>
        </p:nvPicPr>
        <p:blipFill>
          <a:blip r:embed="rId3">
            <a:extLst>
              <a:ext uri="{28A0092B-C50C-407E-A947-70E740481C1C}">
                <a14:useLocalDpi xmlns:a14="http://schemas.microsoft.com/office/drawing/2010/main" val="0"/>
              </a:ext>
            </a:extLst>
          </a:blip>
          <a:srcRect b="12854"/>
          <a:stretch>
            <a:fillRect/>
          </a:stretch>
        </p:blipFill>
        <p:spPr bwMode="auto">
          <a:xfrm>
            <a:off x="1371600" y="1371600"/>
            <a:ext cx="64770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p:cNvSpPr txBox="1">
            <a:spLocks noChangeArrowheads="1"/>
          </p:cNvSpPr>
          <p:nvPr/>
        </p:nvSpPr>
        <p:spPr bwMode="auto">
          <a:xfrm>
            <a:off x="1676400" y="5867400"/>
            <a:ext cx="57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400" b="1" smtClean="0">
                <a:solidFill>
                  <a:srgbClr val="000000"/>
                </a:solidFill>
              </a:rPr>
              <a:t>Aerial View of the Store</a:t>
            </a:r>
          </a:p>
        </p:txBody>
      </p:sp>
    </p:spTree>
    <p:extLst>
      <p:ext uri="{BB962C8B-B14F-4D97-AF65-F5344CB8AC3E}">
        <p14:creationId xmlns:p14="http://schemas.microsoft.com/office/powerpoint/2010/main" val="3037628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solidFill>
                  <a:srgbClr val="0070C0"/>
                </a:solidFill>
              </a:rPr>
              <a:t>Local Banks are Investing in</a:t>
            </a:r>
            <a:br>
              <a:rPr lang="en-US" b="1" dirty="0" smtClean="0">
                <a:solidFill>
                  <a:srgbClr val="0070C0"/>
                </a:solidFill>
              </a:rPr>
            </a:br>
            <a:r>
              <a:rPr lang="en-US" b="1" dirty="0" smtClean="0">
                <a:solidFill>
                  <a:srgbClr val="0070C0"/>
                </a:solidFill>
              </a:rPr>
              <a:t>Solar Energy</a:t>
            </a:r>
            <a:endParaRPr lang="en-US" b="1" dirty="0">
              <a:solidFill>
                <a:srgbClr val="0070C0"/>
              </a:solidFill>
            </a:endParaRPr>
          </a:p>
        </p:txBody>
      </p:sp>
      <p:sp>
        <p:nvSpPr>
          <p:cNvPr id="3" name="Content Placeholder 2"/>
          <p:cNvSpPr>
            <a:spLocks noGrp="1"/>
          </p:cNvSpPr>
          <p:nvPr>
            <p:ph idx="1"/>
          </p:nvPr>
        </p:nvSpPr>
        <p:spPr>
          <a:xfrm>
            <a:off x="457200" y="2103437"/>
            <a:ext cx="8229600" cy="4525963"/>
          </a:xfrm>
        </p:spPr>
        <p:txBody>
          <a:bodyPr/>
          <a:lstStyle/>
          <a:p>
            <a:pPr marL="0" indent="0" algn="ctr">
              <a:buNone/>
            </a:pPr>
            <a:r>
              <a:rPr lang="en-US" dirty="0" err="1" smtClean="0">
                <a:solidFill>
                  <a:srgbClr val="0070C0"/>
                </a:solidFill>
              </a:rPr>
              <a:t>Allysa</a:t>
            </a:r>
            <a:r>
              <a:rPr lang="en-US" dirty="0" smtClean="0">
                <a:solidFill>
                  <a:srgbClr val="0070C0"/>
                </a:solidFill>
              </a:rPr>
              <a:t> </a:t>
            </a:r>
            <a:r>
              <a:rPr lang="en-US" dirty="0" err="1" smtClean="0">
                <a:solidFill>
                  <a:srgbClr val="0070C0"/>
                </a:solidFill>
              </a:rPr>
              <a:t>Wetcher</a:t>
            </a:r>
            <a:endParaRPr lang="en-US" dirty="0" smtClean="0">
              <a:solidFill>
                <a:srgbClr val="0070C0"/>
              </a:solidFill>
            </a:endParaRPr>
          </a:p>
          <a:p>
            <a:pPr marL="0" indent="0" algn="ctr">
              <a:buNone/>
            </a:pPr>
            <a:r>
              <a:rPr lang="en-US" dirty="0" smtClean="0">
                <a:solidFill>
                  <a:srgbClr val="0070C0"/>
                </a:solidFill>
              </a:rPr>
              <a:t>PNC Bank Manager of New</a:t>
            </a:r>
          </a:p>
          <a:p>
            <a:pPr marL="0" indent="0" algn="ctr">
              <a:buNone/>
            </a:pPr>
            <a:r>
              <a:rPr lang="en-US" dirty="0" smtClean="0">
                <a:solidFill>
                  <a:srgbClr val="0070C0"/>
                </a:solidFill>
              </a:rPr>
              <a:t>Net-Zero Branch in Broward County</a:t>
            </a:r>
            <a:endParaRPr lang="en-US" dirty="0">
              <a:solidFill>
                <a:srgbClr val="0070C0"/>
              </a:solidFill>
            </a:endParaRPr>
          </a:p>
        </p:txBody>
      </p:sp>
    </p:spTree>
    <p:extLst>
      <p:ext uri="{BB962C8B-B14F-4D97-AF65-F5344CB8AC3E}">
        <p14:creationId xmlns:p14="http://schemas.microsoft.com/office/powerpoint/2010/main" val="2278333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vie Boulevard and Andrews Avenue, Florida" title="PNC Bank"/>
          <p:cNvPicPr/>
          <p:nvPr/>
        </p:nvPicPr>
        <p:blipFill>
          <a:blip r:embed="rId2" cstate="print"/>
          <a:stretch>
            <a:fillRect/>
          </a:stretch>
        </p:blipFill>
        <p:spPr>
          <a:xfrm>
            <a:off x="1" y="0"/>
            <a:ext cx="9143999" cy="6858000"/>
          </a:xfrm>
          <a:prstGeom prst="rect">
            <a:avLst/>
          </a:prstGeom>
        </p:spPr>
      </p:pic>
      <p:sp>
        <p:nvSpPr>
          <p:cNvPr id="3" name="TextBox 2"/>
          <p:cNvSpPr txBox="1"/>
          <p:nvPr/>
        </p:nvSpPr>
        <p:spPr>
          <a:xfrm>
            <a:off x="0" y="152400"/>
            <a:ext cx="7467600" cy="2123658"/>
          </a:xfrm>
          <a:prstGeom prst="rect">
            <a:avLst/>
          </a:prstGeom>
          <a:noFill/>
        </p:spPr>
        <p:txBody>
          <a:bodyPr wrap="square" rtlCol="0">
            <a:spAutoFit/>
          </a:bodyPr>
          <a:lstStyle/>
          <a:p>
            <a:r>
              <a:rPr lang="en-US" sz="4400" dirty="0" smtClean="0">
                <a:solidFill>
                  <a:srgbClr val="FE8637"/>
                </a:solidFill>
              </a:rPr>
              <a:t>PNC Bank Net Positive Branch on Davie Blvd &amp; Andrews Ave, Ft Lauderdale</a:t>
            </a:r>
            <a:endParaRPr lang="en-US" sz="4400" dirty="0">
              <a:solidFill>
                <a:srgbClr val="FE8637"/>
              </a:solidFill>
            </a:endParaRPr>
          </a:p>
        </p:txBody>
      </p:sp>
      <p:sp>
        <p:nvSpPr>
          <p:cNvPr id="4" name="TextBox 3"/>
          <p:cNvSpPr txBox="1"/>
          <p:nvPr/>
        </p:nvSpPr>
        <p:spPr>
          <a:xfrm>
            <a:off x="3352800" y="5867400"/>
            <a:ext cx="5486400" cy="369332"/>
          </a:xfrm>
          <a:prstGeom prst="rect">
            <a:avLst/>
          </a:prstGeom>
          <a:noFill/>
        </p:spPr>
        <p:txBody>
          <a:bodyPr wrap="square" rtlCol="0">
            <a:spAutoFit/>
          </a:bodyPr>
          <a:lstStyle/>
          <a:p>
            <a:r>
              <a:rPr lang="en-US" dirty="0" err="1" smtClean="0">
                <a:solidFill>
                  <a:srgbClr val="FE8637"/>
                </a:solidFill>
              </a:rPr>
              <a:t>Allysa</a:t>
            </a:r>
            <a:r>
              <a:rPr lang="en-US" dirty="0" smtClean="0">
                <a:solidFill>
                  <a:srgbClr val="FE8637"/>
                </a:solidFill>
              </a:rPr>
              <a:t> </a:t>
            </a:r>
            <a:r>
              <a:rPr lang="en-US" dirty="0" err="1" smtClean="0">
                <a:solidFill>
                  <a:srgbClr val="FE8637"/>
                </a:solidFill>
              </a:rPr>
              <a:t>Wetcher</a:t>
            </a:r>
            <a:r>
              <a:rPr lang="en-US" dirty="0" smtClean="0">
                <a:solidFill>
                  <a:srgbClr val="FE8637"/>
                </a:solidFill>
              </a:rPr>
              <a:t>, VP Branch Manager</a:t>
            </a:r>
            <a:endParaRPr lang="en-US" dirty="0">
              <a:solidFill>
                <a:srgbClr val="FE8637"/>
              </a:solidFill>
            </a:endParaRPr>
          </a:p>
        </p:txBody>
      </p:sp>
    </p:spTree>
    <p:extLst>
      <p:ext uri="{BB962C8B-B14F-4D97-AF65-F5344CB8AC3E}">
        <p14:creationId xmlns:p14="http://schemas.microsoft.com/office/powerpoint/2010/main" val="274055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Achieving Net Positive</a:t>
            </a:r>
            <a:endParaRPr lang="en-US" sz="4800" dirty="0"/>
          </a:p>
        </p:txBody>
      </p:sp>
      <p:sp>
        <p:nvSpPr>
          <p:cNvPr id="3" name="Content Placeholder 2"/>
          <p:cNvSpPr>
            <a:spLocks noGrp="1"/>
          </p:cNvSpPr>
          <p:nvPr>
            <p:ph sz="quarter" idx="1"/>
          </p:nvPr>
        </p:nvSpPr>
        <p:spPr/>
        <p:txBody>
          <a:bodyPr>
            <a:normAutofit fontScale="92500"/>
          </a:bodyPr>
          <a:lstStyle/>
          <a:p>
            <a:pPr>
              <a:buNone/>
            </a:pPr>
            <a:r>
              <a:rPr lang="en-US" dirty="0" smtClean="0">
                <a:latin typeface="PNC Sans"/>
                <a:ea typeface="Calibri"/>
                <a:cs typeface="Arial"/>
              </a:rPr>
              <a:t>PNC expects its new net-zero energy bank branch to exceed LEED® Platinum certification and to produce more energy than it consumes.</a:t>
            </a:r>
            <a:r>
              <a:rPr lang="en-US" dirty="0" smtClean="0">
                <a:solidFill>
                  <a:srgbClr val="000000"/>
                </a:solidFill>
                <a:latin typeface="PNC Sans"/>
                <a:ea typeface="Calibri"/>
                <a:cs typeface="Times New Roman"/>
              </a:rPr>
              <a:t>  PNC collaborated with </a:t>
            </a:r>
            <a:r>
              <a:rPr lang="en-US" dirty="0" err="1" smtClean="0">
                <a:solidFill>
                  <a:srgbClr val="000000"/>
                </a:solidFill>
                <a:latin typeface="PNC Sans"/>
                <a:ea typeface="Calibri"/>
                <a:cs typeface="Times New Roman"/>
              </a:rPr>
              <a:t>Gensler</a:t>
            </a:r>
            <a:r>
              <a:rPr lang="en-US" dirty="0" smtClean="0">
                <a:solidFill>
                  <a:srgbClr val="000000"/>
                </a:solidFill>
                <a:latin typeface="PNC Sans"/>
                <a:ea typeface="Calibri"/>
                <a:cs typeface="Times New Roman"/>
              </a:rPr>
              <a:t> and the Department of Energy as part of the DOE’s Net-Zero Energy Commercial Building Initiative to create a branch that is 50 percent more efficient than the typical bank branch. </a:t>
            </a:r>
            <a:r>
              <a:rPr lang="en-US" dirty="0" smtClean="0">
                <a:latin typeface="PNC Sans"/>
                <a:ea typeface="Calibri"/>
                <a:cs typeface="Arial"/>
              </a:rPr>
              <a:t> Upon completion, the branch will feature 211 solar panels, a riverfront walking path for the public, paving designed to reduce rainwater runoff, high-efficiency LED lights and Energy Star® appliances.</a:t>
            </a:r>
          </a:p>
          <a:p>
            <a:pPr marL="0" marR="0">
              <a:lnSpc>
                <a:spcPct val="115000"/>
              </a:lnSpc>
              <a:spcBef>
                <a:spcPts val="0"/>
              </a:spcBef>
              <a:spcAft>
                <a:spcPts val="0"/>
              </a:spcAft>
              <a:buNone/>
              <a:tabLst>
                <a:tab pos="0" algn="l"/>
                <a:tab pos="1485900" algn="l"/>
              </a:tabLst>
            </a:pPr>
            <a:r>
              <a:rPr lang="en-US" dirty="0" smtClean="0">
                <a:solidFill>
                  <a:srgbClr val="000000"/>
                </a:solidFill>
                <a:latin typeface="PNC Sans"/>
                <a:ea typeface="Calibri"/>
                <a:cs typeface="Times New Roman"/>
              </a:rPr>
              <a:t>Some net-zero elements are being incorporated in the 	next generation of PNC’s green buildings, including 12 branches that are currently in the design phase.</a:t>
            </a:r>
            <a:endParaRPr lang="en-US" dirty="0" smtClean="0">
              <a:latin typeface="Calibri"/>
              <a:ea typeface="Calibri"/>
              <a:cs typeface="Times New Roman"/>
            </a:endParaRPr>
          </a:p>
          <a:p>
            <a:pPr>
              <a:buNone/>
            </a:pPr>
            <a:endParaRPr lang="en-US" dirty="0"/>
          </a:p>
        </p:txBody>
      </p:sp>
    </p:spTree>
    <p:extLst>
      <p:ext uri="{BB962C8B-B14F-4D97-AF65-F5344CB8AC3E}">
        <p14:creationId xmlns:p14="http://schemas.microsoft.com/office/powerpoint/2010/main" val="1343357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PNC bank solar" title="solar at bank"/>
          <p:cNvPicPr>
            <a:picLocks noGrp="1" noChangeAspect="1" noChangeArrowheads="1"/>
          </p:cNvPicPr>
          <p:nvPr>
            <p:ph sz="quarter" idx="4294967295"/>
          </p:nvPr>
        </p:nvPicPr>
        <p:blipFill>
          <a:blip r:embed="rId2" cstate="screen">
            <a:extLst>
              <a:ext uri="{28A0092B-C50C-407E-A947-70E740481C1C}">
                <a14:useLocalDpi xmlns:a14="http://schemas.microsoft.com/office/drawing/2010/main"/>
              </a:ext>
            </a:extLst>
          </a:blip>
          <a:srcRect/>
          <a:stretch>
            <a:fillRect/>
          </a:stretch>
        </p:blipFill>
        <p:spPr bwMode="auto">
          <a:xfrm>
            <a:off x="4419600" y="1676400"/>
            <a:ext cx="4008804" cy="5181600"/>
          </a:xfrm>
          <a:prstGeom prst="rect">
            <a:avLst/>
          </a:prstGeom>
          <a:noFill/>
          <a:ln w="9525">
            <a:noFill/>
            <a:miter lim="800000"/>
            <a:headEnd/>
            <a:tailEnd/>
          </a:ln>
        </p:spPr>
      </p:pic>
      <p:pic>
        <p:nvPicPr>
          <p:cNvPr id="28676" name="Picture 4"/>
          <p:cNvPicPr>
            <a:picLocks noChangeAspect="1" noChangeArrowheads="1"/>
          </p:cNvPicPr>
          <p:nvPr/>
        </p:nvPicPr>
        <p:blipFill>
          <a:blip r:embed="rId3" cstate="print"/>
          <a:srcRect/>
          <a:stretch>
            <a:fillRect/>
          </a:stretch>
        </p:blipFill>
        <p:spPr bwMode="auto">
          <a:xfrm>
            <a:off x="0" y="1676399"/>
            <a:ext cx="4419600" cy="5181601"/>
          </a:xfrm>
          <a:prstGeom prst="rect">
            <a:avLst/>
          </a:prstGeom>
          <a:noFill/>
          <a:ln w="9525">
            <a:noFill/>
            <a:miter lim="800000"/>
            <a:headEnd/>
            <a:tailEnd/>
          </a:ln>
        </p:spPr>
      </p:pic>
      <p:sp>
        <p:nvSpPr>
          <p:cNvPr id="8" name="Rectangle 7"/>
          <p:cNvSpPr/>
          <p:nvPr/>
        </p:nvSpPr>
        <p:spPr>
          <a:xfrm>
            <a:off x="152400" y="0"/>
            <a:ext cx="8534400" cy="2862322"/>
          </a:xfrm>
          <a:prstGeom prst="rect">
            <a:avLst/>
          </a:prstGeom>
        </p:spPr>
        <p:txBody>
          <a:bodyPr wrap="square">
            <a:spAutoFit/>
          </a:bodyPr>
          <a:lstStyle/>
          <a:p>
            <a:r>
              <a:rPr lang="en-US" sz="5400" b="1" dirty="0" smtClean="0">
                <a:solidFill>
                  <a:prstClr val="black"/>
                </a:solidFill>
              </a:rPr>
              <a:t>A </a:t>
            </a:r>
            <a:r>
              <a:rPr lang="en-US" sz="5400" b="1" dirty="0">
                <a:solidFill>
                  <a:prstClr val="black"/>
                </a:solidFill>
              </a:rPr>
              <a:t>NATIONAL SOLAR, LLC</a:t>
            </a:r>
          </a:p>
          <a:p>
            <a:r>
              <a:rPr lang="en-US" sz="3600" i="1" dirty="0">
                <a:solidFill>
                  <a:prstClr val="black"/>
                </a:solidFill>
              </a:rPr>
              <a:t>“We’re the team that will save you </a:t>
            </a:r>
            <a:r>
              <a:rPr lang="en-US" sz="3600" b="1" i="1" dirty="0">
                <a:solidFill>
                  <a:srgbClr val="00B050"/>
                </a:solidFill>
              </a:rPr>
              <a:t>green</a:t>
            </a:r>
            <a:r>
              <a:rPr lang="en-US" sz="3600" b="1" i="1" dirty="0">
                <a:solidFill>
                  <a:prstClr val="black"/>
                </a:solidFill>
              </a:rPr>
              <a:t>”</a:t>
            </a:r>
            <a:endParaRPr lang="en-US" sz="3600" dirty="0">
              <a:solidFill>
                <a:prstClr val="black"/>
              </a:solidFill>
            </a:endParaRPr>
          </a:p>
        </p:txBody>
      </p:sp>
    </p:spTree>
    <p:extLst>
      <p:ext uri="{BB962C8B-B14F-4D97-AF65-F5344CB8AC3E}">
        <p14:creationId xmlns:p14="http://schemas.microsoft.com/office/powerpoint/2010/main" val="1120145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Green Technology</a:t>
            </a:r>
            <a:endParaRPr lang="en-US" sz="5400" dirty="0"/>
          </a:p>
        </p:txBody>
      </p:sp>
      <p:sp>
        <p:nvSpPr>
          <p:cNvPr id="3" name="Content Placeholder 2"/>
          <p:cNvSpPr>
            <a:spLocks noGrp="1"/>
          </p:cNvSpPr>
          <p:nvPr>
            <p:ph sz="quarter" idx="1"/>
          </p:nvPr>
        </p:nvSpPr>
        <p:spPr/>
        <p:txBody>
          <a:bodyPr>
            <a:normAutofit fontScale="40000" lnSpcReduction="20000"/>
          </a:bodyPr>
          <a:lstStyle/>
          <a:p>
            <a:pPr lvl="0"/>
            <a:r>
              <a:rPr lang="en-US" sz="2500" b="1" dirty="0" smtClean="0"/>
              <a:t>ENERGY SAVINGS:  </a:t>
            </a:r>
            <a:r>
              <a:rPr lang="en-US" sz="2500" dirty="0" smtClean="0"/>
              <a:t>PNC expects to produce an estimated 84,000 kWh/yr while only consuming 78,000 kWh/yr.</a:t>
            </a:r>
          </a:p>
          <a:p>
            <a:pPr lvl="0"/>
            <a:r>
              <a:rPr lang="en-US" sz="2500" b="1" dirty="0" smtClean="0"/>
              <a:t>DAYLIGHT HARVESTING:  </a:t>
            </a:r>
            <a:r>
              <a:rPr lang="en-US" sz="2500" dirty="0" smtClean="0"/>
              <a:t>The branch will be powered by the sun using the most efficient photovoltaic (solar) panels on the commercial market.  Daylight harvesting will be achieved through the use of sensors that control dimmable light fixtures as natural sunlight increases.</a:t>
            </a:r>
          </a:p>
          <a:p>
            <a:pPr lvl="0"/>
            <a:r>
              <a:rPr lang="en-US" sz="2500" b="1" dirty="0" smtClean="0"/>
              <a:t>DIRECT CURRENT (DC) POWER:  </a:t>
            </a:r>
            <a:r>
              <a:rPr lang="en-US" sz="2500" dirty="0" smtClean="0"/>
              <a:t>Solar panels will send energy from the sun to a direct current (DC) ceiling grid system that powers high-efficient, LED interior lighting.  This direct transfer of energy prevents the energy loss that accompanies the power-consuming conversion to alternating current (AC).</a:t>
            </a:r>
          </a:p>
          <a:p>
            <a:pPr lvl="0"/>
            <a:r>
              <a:rPr lang="en-US" sz="2500" b="1" dirty="0" smtClean="0"/>
              <a:t>OCCUPANCY SENSORS:  </a:t>
            </a:r>
            <a:r>
              <a:rPr lang="en-US" sz="2500" dirty="0" smtClean="0"/>
              <a:t>Occupancy sensors will prompt lights and computer monitors to shut off automatically in unoccupied spaces. </a:t>
            </a:r>
          </a:p>
          <a:p>
            <a:pPr lvl="0"/>
            <a:r>
              <a:rPr lang="en-US" sz="2500" b="1" dirty="0" smtClean="0"/>
              <a:t>ENERGY RECOVERY VENTILATION:  </a:t>
            </a:r>
            <a:r>
              <a:rPr lang="en-US" sz="2500" dirty="0" smtClean="0"/>
              <a:t>This system captures and transfers energy from conditioned air as it exits the building to fresh air as it enters the building and results in reduced cooling costs.</a:t>
            </a:r>
          </a:p>
          <a:p>
            <a:pPr lvl="0"/>
            <a:r>
              <a:rPr lang="en-US" sz="2500" b="1" dirty="0" smtClean="0"/>
              <a:t>LOW-VOC CARPET AND PAINT:  </a:t>
            </a:r>
            <a:r>
              <a:rPr lang="en-US" sz="2500" dirty="0" smtClean="0"/>
              <a:t>PNC will use flooring, walls, paint and adhesives made with materials that contribute to healthy indoor air quality.</a:t>
            </a:r>
          </a:p>
          <a:p>
            <a:pPr lvl="0"/>
            <a:r>
              <a:rPr lang="en-US" sz="2500" b="1" dirty="0" smtClean="0"/>
              <a:t>RECYCLED MATERIALS:  </a:t>
            </a:r>
            <a:r>
              <a:rPr lang="en-US" sz="2500" dirty="0" smtClean="0"/>
              <a:t>PNC is using local and recycled building resources for structural and shell materials, as well as finishes.  98 percent of deconstructed building materials will be diverted from landfills.</a:t>
            </a:r>
            <a:br>
              <a:rPr lang="en-US" sz="2500" dirty="0" smtClean="0"/>
            </a:br>
            <a:endParaRPr lang="en-US" sz="2500" dirty="0" smtClean="0"/>
          </a:p>
          <a:p>
            <a:pPr>
              <a:buNone/>
            </a:pPr>
            <a:r>
              <a:rPr lang="en-US" sz="2500" b="1" cap="all" dirty="0" smtClean="0"/>
              <a:t>Landscaping &amp; Environment</a:t>
            </a:r>
            <a:endParaRPr lang="en-US" sz="2500" dirty="0" smtClean="0"/>
          </a:p>
          <a:p>
            <a:pPr lvl="0"/>
            <a:r>
              <a:rPr lang="en-US" sz="2500" b="1" dirty="0" smtClean="0"/>
              <a:t>NATIVE PLANTS &amp; BIOSWALE:</a:t>
            </a:r>
            <a:r>
              <a:rPr lang="en-US" sz="2500" dirty="0" smtClean="0"/>
              <a:t>  The landscape design is composed of native Florida species, minimizing irrigation needs.  Natural drainage channels lined with plants will filter out pollutants and permit ground absorption, thus diverting 90 percent of site </a:t>
            </a:r>
            <a:r>
              <a:rPr lang="en-US" sz="2500" dirty="0" err="1" smtClean="0"/>
              <a:t>stormwater</a:t>
            </a:r>
            <a:r>
              <a:rPr lang="en-US" sz="2500" dirty="0" smtClean="0"/>
              <a:t> from municipal sewer systems.</a:t>
            </a:r>
          </a:p>
          <a:p>
            <a:pPr lvl="0"/>
            <a:r>
              <a:rPr lang="en-US" sz="2500" b="1" dirty="0" smtClean="0"/>
              <a:t>RIVERFRONT PATH:  </a:t>
            </a:r>
            <a:r>
              <a:rPr lang="en-US" sz="2500" dirty="0" smtClean="0"/>
              <a:t>A riverfront walking path with indigenous plants surrounds the site and is available to the local community.</a:t>
            </a:r>
          </a:p>
          <a:p>
            <a:pPr lvl="0"/>
            <a:r>
              <a:rPr lang="en-US" sz="2500" b="1" dirty="0" smtClean="0"/>
              <a:t>GREEN	SCREEN:  </a:t>
            </a:r>
            <a:r>
              <a:rPr lang="en-US" sz="2500" dirty="0" smtClean="0"/>
              <a:t>This 216 square foot vertical garden will feature various plant species that adorn the building’s façade.</a:t>
            </a:r>
            <a:r>
              <a:rPr lang="en-US" dirty="0" smtClean="0"/>
              <a:t/>
            </a:r>
            <a:br>
              <a:rPr lang="en-US" dirty="0" smtClean="0"/>
            </a:br>
            <a:endParaRPr lang="en-US" dirty="0" smtClean="0"/>
          </a:p>
          <a:p>
            <a:pPr>
              <a:buNone/>
            </a:pPr>
            <a:endParaRPr lang="en-US" dirty="0"/>
          </a:p>
        </p:txBody>
      </p:sp>
    </p:spTree>
    <p:extLst>
      <p:ext uri="{BB962C8B-B14F-4D97-AF65-F5344CB8AC3E}">
        <p14:creationId xmlns:p14="http://schemas.microsoft.com/office/powerpoint/2010/main" val="2440327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U.S. Environmental Protection Agency</a:t>
            </a:r>
            <a:br>
              <a:rPr lang="en-US" b="1" dirty="0" smtClean="0">
                <a:solidFill>
                  <a:srgbClr val="0070C0"/>
                </a:solidFill>
              </a:rPr>
            </a:br>
            <a:r>
              <a:rPr lang="en-US" b="1" dirty="0" smtClean="0">
                <a:solidFill>
                  <a:srgbClr val="0070C0"/>
                </a:solidFill>
              </a:rPr>
              <a:t>and Renewable Energy</a:t>
            </a:r>
            <a:endParaRPr lang="en-US" b="1" dirty="0">
              <a:solidFill>
                <a:srgbClr val="0070C0"/>
              </a:solidFill>
            </a:endParaRPr>
          </a:p>
        </p:txBody>
      </p:sp>
      <p:sp>
        <p:nvSpPr>
          <p:cNvPr id="3" name="Content Placeholder 2"/>
          <p:cNvSpPr>
            <a:spLocks noGrp="1"/>
          </p:cNvSpPr>
          <p:nvPr>
            <p:ph idx="1"/>
          </p:nvPr>
        </p:nvSpPr>
        <p:spPr/>
        <p:txBody>
          <a:bodyPr/>
          <a:lstStyle/>
          <a:p>
            <a:pPr marL="0" indent="0" algn="ctr">
              <a:buNone/>
            </a:pPr>
            <a:r>
              <a:rPr lang="en-US" dirty="0" smtClean="0">
                <a:solidFill>
                  <a:srgbClr val="0070C0"/>
                </a:solidFill>
              </a:rPr>
              <a:t>Bryan M. Myers</a:t>
            </a:r>
          </a:p>
          <a:p>
            <a:pPr marL="0" indent="0" algn="ctr">
              <a:buNone/>
            </a:pPr>
            <a:r>
              <a:rPr lang="en-US" dirty="0" smtClean="0">
                <a:solidFill>
                  <a:srgbClr val="0070C0"/>
                </a:solidFill>
              </a:rPr>
              <a:t>Region 4 Energy and Climate Change Coordinator</a:t>
            </a:r>
          </a:p>
          <a:p>
            <a:pPr marL="0" indent="0" algn="ctr">
              <a:buNone/>
            </a:pPr>
            <a:r>
              <a:rPr lang="en-US" dirty="0" smtClean="0">
                <a:solidFill>
                  <a:srgbClr val="0070C0"/>
                </a:solidFill>
              </a:rPr>
              <a:t>U.S. Environmental Protection Agency</a:t>
            </a:r>
            <a:endParaRPr lang="en-US" dirty="0">
              <a:solidFill>
                <a:srgbClr val="0070C0"/>
              </a:solidFill>
            </a:endParaRPr>
          </a:p>
        </p:txBody>
      </p:sp>
    </p:spTree>
    <p:extLst>
      <p:ext uri="{BB962C8B-B14F-4D97-AF65-F5344CB8AC3E}">
        <p14:creationId xmlns:p14="http://schemas.microsoft.com/office/powerpoint/2010/main" val="2181049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Green Milestones</a:t>
            </a:r>
            <a:endParaRPr lang="en-US" sz="5400" dirty="0"/>
          </a:p>
        </p:txBody>
      </p:sp>
      <p:sp>
        <p:nvSpPr>
          <p:cNvPr id="3" name="Content Placeholder 2"/>
          <p:cNvSpPr>
            <a:spLocks noGrp="1"/>
          </p:cNvSpPr>
          <p:nvPr>
            <p:ph sz="quarter" idx="1"/>
          </p:nvPr>
        </p:nvSpPr>
        <p:spPr/>
        <p:txBody>
          <a:bodyPr>
            <a:normAutofit lnSpcReduction="10000"/>
          </a:bodyPr>
          <a:lstStyle/>
          <a:p>
            <a:pPr>
              <a:buNone/>
            </a:pPr>
            <a:r>
              <a:rPr lang="en-US" sz="2000" dirty="0" smtClean="0"/>
              <a:t>PNC was the first major U.S. bank to apply green building standards to all new projects and has more newly constructed LEED-certified buildings (119) than any company on Earth.  PNC opened its first green building in 2000, at which time the 650,000 square foot PNC </a:t>
            </a:r>
            <a:r>
              <a:rPr lang="en-US" sz="2000" dirty="0" err="1" smtClean="0"/>
              <a:t>Firstside</a:t>
            </a:r>
            <a:r>
              <a:rPr lang="en-US" sz="2000" dirty="0" smtClean="0"/>
              <a:t> Center on Pittsburgh’s First Avenue was the largest LEED-certified building in the world.  In 2009, PNC opened Pittsburgh’s Three PNC Plaza, one of the largest LEED-certified, mixed-use buildings in the United States.  PNC’s most recently constructed green office building is LEED-certified PNC Place, which sits just blocks from the White House and serves as PNC’s regional headquarters in the capital.  The Tower at PNC Plaza, which is scheduled to open in 2015, will serve as PNC’s Pittsburgh headquarters and is expected to be the greenest skyscraper in the world.</a:t>
            </a:r>
            <a:endParaRPr lang="en-US" sz="2000" dirty="0"/>
          </a:p>
        </p:txBody>
      </p:sp>
    </p:spTree>
    <p:extLst>
      <p:ext uri="{BB962C8B-B14F-4D97-AF65-F5344CB8AC3E}">
        <p14:creationId xmlns:p14="http://schemas.microsoft.com/office/powerpoint/2010/main" val="2174118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sing slide with contact information" title="PNC bank"/>
          <p:cNvPicPr/>
          <p:nvPr/>
        </p:nvPicPr>
        <p:blipFill>
          <a:blip r:embed="rId2" cstate="print"/>
          <a:stretch>
            <a:fillRect/>
          </a:stretch>
        </p:blipFill>
        <p:spPr>
          <a:xfrm>
            <a:off x="1" y="0"/>
            <a:ext cx="9143999" cy="6858000"/>
          </a:xfrm>
          <a:prstGeom prst="rect">
            <a:avLst/>
          </a:prstGeom>
        </p:spPr>
      </p:pic>
      <p:sp>
        <p:nvSpPr>
          <p:cNvPr id="3" name="TextBox 2"/>
          <p:cNvSpPr txBox="1"/>
          <p:nvPr/>
        </p:nvSpPr>
        <p:spPr>
          <a:xfrm>
            <a:off x="0" y="609600"/>
            <a:ext cx="7467600" cy="769441"/>
          </a:xfrm>
          <a:prstGeom prst="rect">
            <a:avLst/>
          </a:prstGeom>
          <a:noFill/>
        </p:spPr>
        <p:txBody>
          <a:bodyPr wrap="square" rtlCol="0">
            <a:spAutoFit/>
          </a:bodyPr>
          <a:lstStyle/>
          <a:p>
            <a:pPr algn="ctr"/>
            <a:r>
              <a:rPr lang="en-US" sz="4400" dirty="0" smtClean="0">
                <a:solidFill>
                  <a:srgbClr val="FE8637"/>
                </a:solidFill>
              </a:rPr>
              <a:t>Q&amp;A</a:t>
            </a:r>
            <a:endParaRPr lang="en-US" sz="4400" dirty="0">
              <a:solidFill>
                <a:srgbClr val="FE8637"/>
              </a:solidFill>
            </a:endParaRPr>
          </a:p>
        </p:txBody>
      </p:sp>
      <p:sp>
        <p:nvSpPr>
          <p:cNvPr id="4" name="TextBox 3"/>
          <p:cNvSpPr txBox="1"/>
          <p:nvPr/>
        </p:nvSpPr>
        <p:spPr>
          <a:xfrm>
            <a:off x="3352800" y="5867400"/>
            <a:ext cx="5486400" cy="923330"/>
          </a:xfrm>
          <a:prstGeom prst="rect">
            <a:avLst/>
          </a:prstGeom>
          <a:noFill/>
        </p:spPr>
        <p:txBody>
          <a:bodyPr wrap="square" rtlCol="0">
            <a:spAutoFit/>
          </a:bodyPr>
          <a:lstStyle/>
          <a:p>
            <a:r>
              <a:rPr lang="en-US" dirty="0" err="1" smtClean="0">
                <a:solidFill>
                  <a:srgbClr val="FE8637"/>
                </a:solidFill>
              </a:rPr>
              <a:t>Allysa</a:t>
            </a:r>
            <a:r>
              <a:rPr lang="en-US" dirty="0" smtClean="0">
                <a:solidFill>
                  <a:srgbClr val="FE8637"/>
                </a:solidFill>
              </a:rPr>
              <a:t> </a:t>
            </a:r>
            <a:r>
              <a:rPr lang="en-US" dirty="0" err="1" smtClean="0">
                <a:solidFill>
                  <a:srgbClr val="FE8637"/>
                </a:solidFill>
              </a:rPr>
              <a:t>Wetcher</a:t>
            </a:r>
            <a:r>
              <a:rPr lang="en-US" dirty="0" smtClean="0">
                <a:solidFill>
                  <a:srgbClr val="FE8637"/>
                </a:solidFill>
              </a:rPr>
              <a:t>, VP Branch Manager</a:t>
            </a:r>
          </a:p>
          <a:p>
            <a:r>
              <a:rPr lang="en-US" dirty="0" smtClean="0">
                <a:solidFill>
                  <a:srgbClr val="FE8637"/>
                </a:solidFill>
              </a:rPr>
              <a:t>1153 S Andrews Ave, Ft Lauderdale, Fl 33316</a:t>
            </a:r>
          </a:p>
          <a:p>
            <a:r>
              <a:rPr lang="en-US" dirty="0" smtClean="0">
                <a:solidFill>
                  <a:srgbClr val="FE8637"/>
                </a:solidFill>
              </a:rPr>
              <a:t>954-523-1530</a:t>
            </a:r>
            <a:endParaRPr lang="en-US" dirty="0">
              <a:solidFill>
                <a:srgbClr val="FE8637"/>
              </a:solidFill>
            </a:endParaRPr>
          </a:p>
        </p:txBody>
      </p:sp>
    </p:spTree>
    <p:extLst>
      <p:ext uri="{BB962C8B-B14F-4D97-AF65-F5344CB8AC3E}">
        <p14:creationId xmlns:p14="http://schemas.microsoft.com/office/powerpoint/2010/main" val="3059245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2438400"/>
            <a:ext cx="8229600" cy="685800"/>
          </a:xfrm>
        </p:spPr>
        <p:txBody>
          <a:bodyPr/>
          <a:lstStyle/>
          <a:p>
            <a:pPr eaLnBrk="1" hangingPunct="1"/>
            <a:r>
              <a:rPr lang="en-US" sz="2600" b="1" dirty="0" smtClean="0"/>
              <a:t/>
            </a:r>
            <a:br>
              <a:rPr lang="en-US" sz="2600" b="1" dirty="0" smtClean="0"/>
            </a:br>
            <a:r>
              <a:rPr lang="en-CA" sz="2600" b="1" dirty="0" smtClean="0"/>
              <a:t>EPA and Renewable Energy</a:t>
            </a:r>
            <a:endParaRPr lang="en-US" sz="2600" b="1" dirty="0" smtClean="0"/>
          </a:p>
        </p:txBody>
      </p:sp>
      <p:sp>
        <p:nvSpPr>
          <p:cNvPr id="3075" name="Rectangle 3"/>
          <p:cNvSpPr>
            <a:spLocks noGrp="1" noChangeArrowheads="1"/>
          </p:cNvSpPr>
          <p:nvPr>
            <p:ph type="subTitle" idx="1"/>
          </p:nvPr>
        </p:nvSpPr>
        <p:spPr>
          <a:xfrm>
            <a:off x="2895600" y="3810000"/>
            <a:ext cx="5867400" cy="457200"/>
          </a:xfrm>
        </p:spPr>
        <p:txBody>
          <a:bodyPr/>
          <a:lstStyle/>
          <a:p>
            <a:pPr eaLnBrk="1" hangingPunct="1">
              <a:lnSpc>
                <a:spcPct val="80000"/>
              </a:lnSpc>
            </a:pPr>
            <a:r>
              <a:rPr lang="en-US" sz="1600" i="1" dirty="0" smtClean="0"/>
              <a:t>Presentation to the</a:t>
            </a:r>
            <a:br>
              <a:rPr lang="en-US" sz="1600" i="1" dirty="0" smtClean="0"/>
            </a:br>
            <a:r>
              <a:rPr lang="en-US" sz="1600" i="1" dirty="0" smtClean="0"/>
              <a:t>Go SOLAR Fest</a:t>
            </a:r>
          </a:p>
          <a:p>
            <a:pPr eaLnBrk="1" hangingPunct="1">
              <a:lnSpc>
                <a:spcPct val="80000"/>
              </a:lnSpc>
            </a:pPr>
            <a:r>
              <a:rPr lang="en-US" sz="1600" i="1" dirty="0" smtClean="0"/>
              <a:t>January 25, 2013</a:t>
            </a:r>
          </a:p>
        </p:txBody>
      </p:sp>
      <p:sp>
        <p:nvSpPr>
          <p:cNvPr id="3076" name="Text Box 4"/>
          <p:cNvSpPr txBox="1">
            <a:spLocks noChangeArrowheads="1"/>
          </p:cNvSpPr>
          <p:nvPr/>
        </p:nvSpPr>
        <p:spPr bwMode="auto">
          <a:xfrm>
            <a:off x="685800" y="5715000"/>
            <a:ext cx="350102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b="1" dirty="0" smtClean="0">
                <a:solidFill>
                  <a:srgbClr val="1A1A70"/>
                </a:solidFill>
              </a:rPr>
              <a:t>Bryan Myers</a:t>
            </a:r>
          </a:p>
          <a:p>
            <a:pPr eaLnBrk="1" fontAlgn="base" hangingPunct="1">
              <a:spcBef>
                <a:spcPct val="0"/>
              </a:spcBef>
              <a:spcAft>
                <a:spcPct val="0"/>
              </a:spcAft>
            </a:pPr>
            <a:r>
              <a:rPr lang="en-US" sz="1400" b="1" dirty="0" smtClean="0">
                <a:solidFill>
                  <a:srgbClr val="1A1A70"/>
                </a:solidFill>
              </a:rPr>
              <a:t>U.S</a:t>
            </a:r>
            <a:r>
              <a:rPr lang="en-US" sz="1400" b="1" dirty="0">
                <a:solidFill>
                  <a:srgbClr val="1A1A70"/>
                </a:solidFill>
              </a:rPr>
              <a:t>.  </a:t>
            </a:r>
            <a:r>
              <a:rPr lang="en-US" sz="1400" b="1" dirty="0" smtClean="0">
                <a:solidFill>
                  <a:srgbClr val="1A1A70"/>
                </a:solidFill>
              </a:rPr>
              <a:t>Environmental Protection Agency</a:t>
            </a:r>
          </a:p>
          <a:p>
            <a:pPr eaLnBrk="1" fontAlgn="base" hangingPunct="1">
              <a:spcBef>
                <a:spcPct val="0"/>
              </a:spcBef>
              <a:spcAft>
                <a:spcPct val="0"/>
              </a:spcAft>
            </a:pPr>
            <a:r>
              <a:rPr lang="en-US" sz="1400" b="1" dirty="0" smtClean="0">
                <a:solidFill>
                  <a:srgbClr val="1A1A70"/>
                </a:solidFill>
              </a:rPr>
              <a:t>Atlanta, Georgia</a:t>
            </a:r>
            <a:endParaRPr lang="en-US" sz="1400" b="1" dirty="0">
              <a:solidFill>
                <a:srgbClr val="1A1A70"/>
              </a:solidFill>
            </a:endParaRPr>
          </a:p>
        </p:txBody>
      </p:sp>
      <p:pic>
        <p:nvPicPr>
          <p:cNvPr id="33796" name="Picture 4" descr="A collage of solar photographs. The first photo shows a parabolic solar trough at the Eldorado Valley site. The second is of a gird-tied high-concentration solar cell MicroDish. And the third photo shows the photovoltaic panels at Oberlin College's Adam Joseph Lewis Center for Environmental studies." title="Solar panels"/>
          <p:cNvPicPr>
            <a:picLocks noChangeAspect="1" noChangeArrowheads="1"/>
          </p:cNvPicPr>
          <p:nvPr/>
        </p:nvPicPr>
        <p:blipFill>
          <a:blip r:embed="rId3" cstate="print"/>
          <a:srcRect/>
          <a:stretch>
            <a:fillRect/>
          </a:stretch>
        </p:blipFill>
        <p:spPr bwMode="auto">
          <a:xfrm>
            <a:off x="990600" y="838200"/>
            <a:ext cx="5831400" cy="1676400"/>
          </a:xfrm>
          <a:prstGeom prst="rect">
            <a:avLst/>
          </a:prstGeom>
          <a:noFill/>
          <a:ln>
            <a:solidFill>
              <a:schemeClr val="bg1"/>
            </a:solidFill>
          </a:ln>
        </p:spPr>
      </p:pic>
      <p:pic>
        <p:nvPicPr>
          <p:cNvPr id="28674" name="Picture 2" descr="http://ts1.mm.bing.net/th?id=H.4984026908723216&amp;pid=1.7&amp;w=239&amp;h=153&amp;c=7&amp;rs=1" title="Wind Farm"/>
          <p:cNvPicPr>
            <a:picLocks noChangeAspect="1" noChangeArrowheads="1"/>
          </p:cNvPicPr>
          <p:nvPr/>
        </p:nvPicPr>
        <p:blipFill>
          <a:blip r:embed="rId4" cstate="print"/>
          <a:srcRect/>
          <a:stretch>
            <a:fillRect/>
          </a:stretch>
        </p:blipFill>
        <p:spPr bwMode="auto">
          <a:xfrm>
            <a:off x="990601" y="838200"/>
            <a:ext cx="1904999" cy="1676400"/>
          </a:xfrm>
          <a:prstGeom prst="rect">
            <a:avLst/>
          </a:prstGeom>
          <a:noFill/>
        </p:spPr>
      </p:pic>
      <p:pic>
        <p:nvPicPr>
          <p:cNvPr id="28676" name="Picture 4" descr="http://www.askpsc.com/images/v1/biomassplant.jpg" title="Bio mass plant"/>
          <p:cNvPicPr>
            <a:picLocks noChangeAspect="1" noChangeArrowheads="1"/>
          </p:cNvPicPr>
          <p:nvPr/>
        </p:nvPicPr>
        <p:blipFill>
          <a:blip r:embed="rId5" cstate="print"/>
          <a:srcRect/>
          <a:stretch>
            <a:fillRect/>
          </a:stretch>
        </p:blipFill>
        <p:spPr bwMode="auto">
          <a:xfrm>
            <a:off x="4953000" y="838200"/>
            <a:ext cx="1905000" cy="1676400"/>
          </a:xfrm>
          <a:prstGeom prst="rect">
            <a:avLst/>
          </a:prstGeom>
          <a:noFill/>
        </p:spPr>
      </p:pic>
    </p:spTree>
    <p:extLst>
      <p:ext uri="{BB962C8B-B14F-4D97-AF65-F5344CB8AC3E}">
        <p14:creationId xmlns:p14="http://schemas.microsoft.com/office/powerpoint/2010/main" val="3171911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U.S. EPA and Clean Energy </a:t>
            </a:r>
            <a:endParaRPr lang="en-US" sz="2800" dirty="0"/>
          </a:p>
        </p:txBody>
      </p:sp>
      <p:sp>
        <p:nvSpPr>
          <p:cNvPr id="867331" name="Rectangle 3"/>
          <p:cNvSpPr>
            <a:spLocks noGrp="1" noChangeArrowheads="1"/>
          </p:cNvSpPr>
          <p:nvPr>
            <p:ph idx="1"/>
          </p:nvPr>
        </p:nvSpPr>
        <p:spPr>
          <a:xfrm>
            <a:off x="381000" y="1524000"/>
            <a:ext cx="4419600" cy="5026025"/>
          </a:xfrm>
        </p:spPr>
        <p:txBody>
          <a:bodyPr>
            <a:normAutofit/>
          </a:bodyPr>
          <a:lstStyle/>
          <a:p>
            <a:r>
              <a:rPr lang="en-US" sz="2000" dirty="0" smtClean="0"/>
              <a:t>EPA’s mission is to protect human health and the environment</a:t>
            </a:r>
          </a:p>
          <a:p>
            <a:pPr lvl="1"/>
            <a:r>
              <a:rPr lang="en-US" sz="1800" dirty="0" smtClean="0"/>
              <a:t>All media (air, water, land)</a:t>
            </a:r>
          </a:p>
          <a:p>
            <a:pPr lvl="1"/>
            <a:r>
              <a:rPr lang="en-US" sz="1800" dirty="0" smtClean="0"/>
              <a:t>Through standards, monitoring, mitigation, economics</a:t>
            </a:r>
          </a:p>
          <a:p>
            <a:pPr lvl="1"/>
            <a:r>
              <a:rPr lang="en-US" sz="1800" dirty="0" smtClean="0"/>
              <a:t>Through regulatory and voluntary programs</a:t>
            </a:r>
            <a:br>
              <a:rPr lang="en-US" sz="1800" dirty="0" smtClean="0"/>
            </a:br>
            <a:endParaRPr lang="en-US" sz="1800" dirty="0" smtClean="0"/>
          </a:p>
          <a:p>
            <a:r>
              <a:rPr lang="en-US" sz="2000" dirty="0" smtClean="0"/>
              <a:t>EPA is working with U.S. Departments of State, Transportation, Energy, and Agriculture to mitigate GHG emissions</a:t>
            </a:r>
          </a:p>
          <a:p>
            <a:endParaRPr lang="en-US" sz="2000" dirty="0" smtClean="0"/>
          </a:p>
        </p:txBody>
      </p:sp>
      <p:pic>
        <p:nvPicPr>
          <p:cNvPr id="6" name="Picture 2" descr="EPA regions in the United States" title="EPA Regions"/>
          <p:cNvPicPr>
            <a:picLocks noChangeAspect="1" noChangeArrowheads="1"/>
          </p:cNvPicPr>
          <p:nvPr/>
        </p:nvPicPr>
        <p:blipFill>
          <a:blip r:embed="rId3" cstate="print"/>
          <a:srcRect/>
          <a:stretch>
            <a:fillRect/>
          </a:stretch>
        </p:blipFill>
        <p:spPr bwMode="auto">
          <a:xfrm>
            <a:off x="5043296" y="1905000"/>
            <a:ext cx="3852492" cy="3200400"/>
          </a:xfrm>
          <a:prstGeom prst="rect">
            <a:avLst/>
          </a:prstGeom>
          <a:noFill/>
          <a:ln>
            <a:solidFill>
              <a:schemeClr val="tx1"/>
            </a:solidFill>
          </a:ln>
        </p:spPr>
      </p:pic>
      <p:sp>
        <p:nvSpPr>
          <p:cNvPr id="10" name="TextBox 9"/>
          <p:cNvSpPr txBox="1"/>
          <p:nvPr/>
        </p:nvSpPr>
        <p:spPr>
          <a:xfrm>
            <a:off x="5715000" y="5410200"/>
            <a:ext cx="2877775" cy="369332"/>
          </a:xfrm>
          <a:prstGeom prst="rect">
            <a:avLst/>
          </a:prstGeom>
          <a:solidFill>
            <a:schemeClr val="tx1"/>
          </a:solidFill>
        </p:spPr>
        <p:txBody>
          <a:bodyPr wrap="none" rtlCol="0">
            <a:spAutoFit/>
          </a:bodyPr>
          <a:lstStyle/>
          <a:p>
            <a:pPr fontAlgn="base">
              <a:spcBef>
                <a:spcPct val="0"/>
              </a:spcBef>
              <a:spcAft>
                <a:spcPct val="0"/>
              </a:spcAft>
            </a:pPr>
            <a:r>
              <a:rPr lang="en-US" dirty="0" smtClean="0">
                <a:solidFill>
                  <a:srgbClr val="FFFF99"/>
                </a:solidFill>
              </a:rPr>
              <a:t>www.epa.gov/cleanenergy</a:t>
            </a:r>
            <a:endParaRPr lang="en-US" dirty="0">
              <a:solidFill>
                <a:srgbClr val="FFFF99"/>
              </a:solidFill>
            </a:endParaRPr>
          </a:p>
        </p:txBody>
      </p:sp>
    </p:spTree>
    <p:extLst>
      <p:ext uri="{BB962C8B-B14F-4D97-AF65-F5344CB8AC3E}">
        <p14:creationId xmlns:p14="http://schemas.microsoft.com/office/powerpoint/2010/main" val="1505344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447800"/>
            <a:ext cx="3810000" cy="4724400"/>
          </a:xfrm>
        </p:spPr>
        <p:txBody>
          <a:bodyPr/>
          <a:lstStyle/>
          <a:p>
            <a:pPr eaLnBrk="1" hangingPunct="1">
              <a:lnSpc>
                <a:spcPct val="90000"/>
              </a:lnSpc>
            </a:pPr>
            <a:r>
              <a:rPr lang="en-US" sz="1600" dirty="0" smtClean="0"/>
              <a:t>Home to 20% of the U.S. population</a:t>
            </a:r>
          </a:p>
          <a:p>
            <a:pPr eaLnBrk="1" hangingPunct="1">
              <a:lnSpc>
                <a:spcPct val="90000"/>
              </a:lnSpc>
            </a:pPr>
            <a:endParaRPr lang="en-US" sz="1600" dirty="0" smtClean="0"/>
          </a:p>
          <a:p>
            <a:pPr eaLnBrk="1" hangingPunct="1">
              <a:lnSpc>
                <a:spcPct val="90000"/>
              </a:lnSpc>
            </a:pPr>
            <a:r>
              <a:rPr lang="en-US" sz="1600" dirty="0" smtClean="0"/>
              <a:t>We generated about 24% of electricity in U.S. in 2009</a:t>
            </a:r>
          </a:p>
          <a:p>
            <a:pPr eaLnBrk="1" hangingPunct="1">
              <a:lnSpc>
                <a:spcPct val="90000"/>
              </a:lnSpc>
            </a:pPr>
            <a:endParaRPr lang="en-US" sz="1600" dirty="0" smtClean="0"/>
          </a:p>
          <a:p>
            <a:pPr eaLnBrk="1" hangingPunct="1">
              <a:lnSpc>
                <a:spcPct val="90000"/>
              </a:lnSpc>
            </a:pPr>
            <a:r>
              <a:rPr lang="en-US" sz="1600" dirty="0" smtClean="0"/>
              <a:t>Responsible for about 24% of U.S. </a:t>
            </a:r>
            <a:br>
              <a:rPr lang="en-US" sz="1600" dirty="0" smtClean="0"/>
            </a:br>
            <a:r>
              <a:rPr lang="en-US" sz="1600" dirty="0" smtClean="0"/>
              <a:t>power production CO</a:t>
            </a:r>
            <a:r>
              <a:rPr lang="en-US" sz="1600" baseline="-25000" dirty="0" smtClean="0"/>
              <a:t>2 </a:t>
            </a:r>
            <a:r>
              <a:rPr lang="en-US" sz="1600" dirty="0" smtClean="0"/>
              <a:t>emissions in 2009</a:t>
            </a:r>
          </a:p>
          <a:p>
            <a:pPr eaLnBrk="1" hangingPunct="1">
              <a:lnSpc>
                <a:spcPct val="90000"/>
              </a:lnSpc>
            </a:pPr>
            <a:endParaRPr lang="en-US" sz="1600" dirty="0" smtClean="0"/>
          </a:p>
          <a:p>
            <a:pPr eaLnBrk="1" hangingPunct="1">
              <a:lnSpc>
                <a:spcPct val="90000"/>
              </a:lnSpc>
            </a:pPr>
            <a:r>
              <a:rPr lang="en-US" sz="1600" dirty="0" smtClean="0"/>
              <a:t>Region 4 industries emitted 34% of all U.S. air emissions reported to TRI (41% of those emissions are from EGUs)</a:t>
            </a:r>
          </a:p>
          <a:p>
            <a:pPr lvl="1" eaLnBrk="1" hangingPunct="1">
              <a:lnSpc>
                <a:spcPct val="90000"/>
              </a:lnSpc>
            </a:pPr>
            <a:r>
              <a:rPr lang="en-US" sz="1600" dirty="0" smtClean="0"/>
              <a:t>Region 4 has 4,210 of the 20,904 U.S. facilities reporting to TRI (20%)</a:t>
            </a:r>
            <a:br>
              <a:rPr lang="en-US" sz="1600" dirty="0" smtClean="0"/>
            </a:br>
            <a:endParaRPr lang="en-US" sz="1600" dirty="0" smtClean="0"/>
          </a:p>
          <a:p>
            <a:pPr eaLnBrk="1" hangingPunct="1">
              <a:lnSpc>
                <a:spcPct val="90000"/>
              </a:lnSpc>
            </a:pPr>
            <a:r>
              <a:rPr lang="en-US" sz="1600" dirty="0" smtClean="0"/>
              <a:t>We use more fuel and drive more</a:t>
            </a:r>
            <a:br>
              <a:rPr lang="en-US" sz="1600" dirty="0" smtClean="0"/>
            </a:br>
            <a:r>
              <a:rPr lang="en-US" sz="1600" dirty="0" smtClean="0"/>
              <a:t>miles than any other Region</a:t>
            </a:r>
          </a:p>
          <a:p>
            <a:pPr>
              <a:buNone/>
            </a:pPr>
            <a:endParaRPr lang="en-US" sz="1600" i="1" dirty="0" smtClean="0"/>
          </a:p>
          <a:p>
            <a:endParaRPr lang="en-US" dirty="0"/>
          </a:p>
        </p:txBody>
      </p:sp>
      <p:pic>
        <p:nvPicPr>
          <p:cNvPr id="5" name="Picture 2" descr="Emissions by sector and EPA region" title="2008 carbon dioxide emissions table"/>
          <p:cNvPicPr>
            <a:picLocks noChangeAspect="1" noChangeArrowheads="1"/>
          </p:cNvPicPr>
          <p:nvPr/>
        </p:nvPicPr>
        <p:blipFill>
          <a:blip r:embed="rId3" cstate="print"/>
          <a:srcRect/>
          <a:stretch>
            <a:fillRect/>
          </a:stretch>
        </p:blipFill>
        <p:spPr bwMode="auto">
          <a:xfrm>
            <a:off x="4800600" y="2209800"/>
            <a:ext cx="3962400" cy="2947205"/>
          </a:xfrm>
          <a:prstGeom prst="rect">
            <a:avLst/>
          </a:prstGeom>
          <a:noFill/>
          <a:ln w="28575">
            <a:solidFill>
              <a:srgbClr val="000000"/>
            </a:solidFill>
            <a:miter lim="800000"/>
            <a:headEnd/>
            <a:tailEnd/>
          </a:ln>
        </p:spPr>
      </p:pic>
      <p:sp>
        <p:nvSpPr>
          <p:cNvPr id="7" name="TextBox 6"/>
          <p:cNvSpPr txBox="1"/>
          <p:nvPr/>
        </p:nvSpPr>
        <p:spPr>
          <a:xfrm>
            <a:off x="381000" y="6172200"/>
            <a:ext cx="8534400" cy="461665"/>
          </a:xfrm>
          <a:prstGeom prst="rect">
            <a:avLst/>
          </a:prstGeom>
          <a:noFill/>
        </p:spPr>
        <p:txBody>
          <a:bodyPr wrap="square" rtlCol="0">
            <a:spAutoFit/>
          </a:bodyPr>
          <a:lstStyle/>
          <a:p>
            <a:pPr fontAlgn="base">
              <a:spcBef>
                <a:spcPct val="0"/>
              </a:spcBef>
              <a:spcAft>
                <a:spcPct val="0"/>
              </a:spcAft>
            </a:pPr>
            <a:r>
              <a:rPr lang="en-US" sz="1200" i="1" dirty="0" smtClean="0">
                <a:solidFill>
                  <a:srgbClr val="1A1A70"/>
                </a:solidFill>
              </a:rPr>
              <a:t>Energy Information Administration (2008 and 2009), Federal Highways Administration (2008), U.S. Census Bureau (2010), EPA Toxic Release Inventory Program (2010)</a:t>
            </a:r>
            <a:endParaRPr lang="en-US" sz="1200" dirty="0">
              <a:solidFill>
                <a:srgbClr val="1A1A70"/>
              </a:solidFill>
            </a:endParaRPr>
          </a:p>
        </p:txBody>
      </p:sp>
    </p:spTree>
    <p:extLst>
      <p:ext uri="{BB962C8B-B14F-4D97-AF65-F5344CB8AC3E}">
        <p14:creationId xmlns:p14="http://schemas.microsoft.com/office/powerpoint/2010/main" val="2217938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p:txBody>
          <a:bodyPr/>
          <a:lstStyle/>
          <a:p>
            <a:r>
              <a:rPr lang="en-US" sz="3200" dirty="0" smtClean="0"/>
              <a:t>Importance of Clean Energy</a:t>
            </a:r>
            <a:endParaRPr lang="en-US" sz="3200" dirty="0"/>
          </a:p>
        </p:txBody>
      </p:sp>
      <p:sp>
        <p:nvSpPr>
          <p:cNvPr id="757763" name="Rectangle 3"/>
          <p:cNvSpPr>
            <a:spLocks noGrp="1" noChangeArrowheads="1"/>
          </p:cNvSpPr>
          <p:nvPr>
            <p:ph type="body" idx="1"/>
          </p:nvPr>
        </p:nvSpPr>
        <p:spPr/>
        <p:txBody>
          <a:bodyPr>
            <a:normAutofit/>
          </a:bodyPr>
          <a:lstStyle/>
          <a:p>
            <a:r>
              <a:rPr lang="en-US" sz="2000" dirty="0" smtClean="0"/>
              <a:t>Clean energy refers to lower emitting power technologies, including energy efficiency, renewable energy, natural gas, nuclear power, and coal with carbon capture and storage (CCS) 	</a:t>
            </a:r>
            <a:br>
              <a:rPr lang="en-US" sz="2000" dirty="0" smtClean="0"/>
            </a:br>
            <a:endParaRPr lang="en-US" sz="2000" dirty="0" smtClean="0"/>
          </a:p>
          <a:p>
            <a:r>
              <a:rPr lang="en-US" sz="2000" dirty="0" smtClean="0"/>
              <a:t>Beyond lower emissions, clean energy may offer co-benefits, including: </a:t>
            </a:r>
          </a:p>
          <a:p>
            <a:pPr lvl="1">
              <a:lnSpc>
                <a:spcPct val="100000"/>
              </a:lnSpc>
            </a:pPr>
            <a:r>
              <a:rPr lang="en-US" sz="1800" dirty="0" smtClean="0"/>
              <a:t>lower demand for cooling water and other finite resources</a:t>
            </a:r>
          </a:p>
          <a:p>
            <a:pPr lvl="1">
              <a:lnSpc>
                <a:spcPct val="100000"/>
              </a:lnSpc>
            </a:pPr>
            <a:r>
              <a:rPr lang="en-US" sz="1800" dirty="0" smtClean="0"/>
              <a:t>reduced exposure to fuel price volatility</a:t>
            </a:r>
          </a:p>
          <a:p>
            <a:pPr lvl="1">
              <a:lnSpc>
                <a:spcPct val="100000"/>
              </a:lnSpc>
            </a:pPr>
            <a:r>
              <a:rPr lang="en-US" sz="1800" dirty="0" smtClean="0"/>
              <a:t>enhanced national energy security</a:t>
            </a:r>
          </a:p>
          <a:p>
            <a:pPr lvl="1">
              <a:lnSpc>
                <a:spcPct val="100000"/>
              </a:lnSpc>
            </a:pPr>
            <a:r>
              <a:rPr lang="en-US" sz="1800" dirty="0" smtClean="0"/>
              <a:t>economic benefits such as job creation and technology development</a:t>
            </a:r>
            <a:br>
              <a:rPr lang="en-US" sz="1800" dirty="0" smtClean="0"/>
            </a:br>
            <a:endParaRPr lang="en-US" sz="1800" dirty="0" smtClean="0"/>
          </a:p>
          <a:p>
            <a:r>
              <a:rPr lang="en-US" sz="2000" dirty="0" smtClean="0"/>
              <a:t>Distributed clean energy </a:t>
            </a:r>
            <a:br>
              <a:rPr lang="en-US" sz="2000" dirty="0" smtClean="0"/>
            </a:br>
            <a:r>
              <a:rPr lang="en-US" sz="2000" dirty="0" smtClean="0"/>
              <a:t>also helps reduce peak </a:t>
            </a:r>
            <a:br>
              <a:rPr lang="en-US" sz="2000" dirty="0" smtClean="0"/>
            </a:br>
            <a:r>
              <a:rPr lang="en-US" sz="2000" dirty="0" smtClean="0"/>
              <a:t>electrical demand and </a:t>
            </a:r>
            <a:br>
              <a:rPr lang="en-US" sz="2000" dirty="0" smtClean="0"/>
            </a:br>
            <a:r>
              <a:rPr lang="en-US" sz="2000" dirty="0" smtClean="0"/>
              <a:t>grid congestion</a:t>
            </a:r>
            <a:endParaRPr lang="en-US" sz="2000" dirty="0"/>
          </a:p>
        </p:txBody>
      </p:sp>
      <p:pic>
        <p:nvPicPr>
          <p:cNvPr id="6" name="Picture 15" descr="banner" title="Clean energy drawing"/>
          <p:cNvPicPr>
            <a:picLocks noChangeAspect="1" noChangeArrowheads="1"/>
          </p:cNvPicPr>
          <p:nvPr/>
        </p:nvPicPr>
        <p:blipFill>
          <a:blip r:embed="rId3" cstate="print"/>
          <a:srcRect/>
          <a:stretch>
            <a:fillRect/>
          </a:stretch>
        </p:blipFill>
        <p:spPr bwMode="auto">
          <a:xfrm>
            <a:off x="3810000" y="4953000"/>
            <a:ext cx="5105400" cy="1463259"/>
          </a:xfrm>
          <a:prstGeom prst="rect">
            <a:avLst/>
          </a:prstGeom>
          <a:noFill/>
          <a:ln w="9525">
            <a:noFill/>
            <a:miter lim="800000"/>
            <a:headEnd/>
            <a:tailEnd/>
          </a:ln>
        </p:spPr>
      </p:pic>
    </p:spTree>
    <p:extLst>
      <p:ext uri="{BB962C8B-B14F-4D97-AF65-F5344CB8AC3E}">
        <p14:creationId xmlns:p14="http://schemas.microsoft.com/office/powerpoint/2010/main" val="4197706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47800" y="228600"/>
            <a:ext cx="6858000" cy="533400"/>
          </a:xfrm>
          <a:prstGeom prst="rect">
            <a:avLst/>
          </a:prstGeom>
        </p:spPr>
        <p:txBody>
          <a:bodyPr/>
          <a:lstStyle/>
          <a:p>
            <a:pPr algn="ctr" eaLnBrk="0" fontAlgn="base" hangingPunct="0">
              <a:spcBef>
                <a:spcPct val="0"/>
              </a:spcBef>
              <a:spcAft>
                <a:spcPct val="0"/>
              </a:spcAft>
              <a:defRPr/>
            </a:pPr>
            <a:r>
              <a:rPr lang="en-US" sz="2800" kern="0" dirty="0">
                <a:solidFill>
                  <a:srgbClr val="FFFFFF"/>
                </a:solidFill>
              </a:rPr>
              <a:t>US </a:t>
            </a:r>
            <a:r>
              <a:rPr lang="en-US" sz="2800" kern="0" dirty="0" err="1">
                <a:solidFill>
                  <a:srgbClr val="FFFFFF"/>
                </a:solidFill>
              </a:rPr>
              <a:t>Ene</a:t>
            </a:r>
            <a:endParaRPr lang="en-US" sz="2800" kern="0" dirty="0">
              <a:solidFill>
                <a:srgbClr val="FFFFFF"/>
              </a:solidFill>
            </a:endParaRPr>
          </a:p>
        </p:txBody>
      </p:sp>
      <p:pic>
        <p:nvPicPr>
          <p:cNvPr id="13315" name="Picture 3" descr="U.S. electricity net generation" title="Graph"/>
          <p:cNvPicPr>
            <a:picLocks noChangeAspect="1" noChangeArrowheads="1"/>
          </p:cNvPicPr>
          <p:nvPr/>
        </p:nvPicPr>
        <p:blipFill>
          <a:blip r:embed="rId3" cstate="print"/>
          <a:srcRect l="12500" t="15625" r="11874" b="14063"/>
          <a:stretch>
            <a:fillRect/>
          </a:stretch>
        </p:blipFill>
        <p:spPr bwMode="auto">
          <a:xfrm>
            <a:off x="0" y="0"/>
            <a:ext cx="9220200" cy="6858000"/>
          </a:xfrm>
          <a:prstGeom prst="rect">
            <a:avLst/>
          </a:prstGeom>
          <a:noFill/>
          <a:ln w="9525">
            <a:noFill/>
            <a:miter lim="800000"/>
            <a:headEnd/>
            <a:tailEnd/>
          </a:ln>
        </p:spPr>
      </p:pic>
    </p:spTree>
    <p:extLst>
      <p:ext uri="{BB962C8B-B14F-4D97-AF65-F5344CB8AC3E}">
        <p14:creationId xmlns:p14="http://schemas.microsoft.com/office/powerpoint/2010/main" val="1512887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52600" y="304800"/>
            <a:ext cx="6705600" cy="381000"/>
          </a:xfrm>
        </p:spPr>
        <p:txBody>
          <a:bodyPr/>
          <a:lstStyle/>
          <a:p>
            <a:pPr eaLnBrk="1" hangingPunct="1"/>
            <a:r>
              <a:rPr lang="en-US" sz="2800" b="1" smtClean="0"/>
              <a:t>Renewable Fuels Standard (RFS2)</a:t>
            </a:r>
          </a:p>
        </p:txBody>
      </p:sp>
      <p:sp>
        <p:nvSpPr>
          <p:cNvPr id="34819" name="Rectangle 3"/>
          <p:cNvSpPr>
            <a:spLocks noGrp="1" noChangeArrowheads="1"/>
          </p:cNvSpPr>
          <p:nvPr>
            <p:ph type="body" sz="half" idx="1"/>
          </p:nvPr>
        </p:nvSpPr>
        <p:spPr>
          <a:xfrm>
            <a:off x="457200" y="1524000"/>
            <a:ext cx="8077200" cy="5026025"/>
          </a:xfrm>
        </p:spPr>
        <p:txBody>
          <a:bodyPr/>
          <a:lstStyle/>
          <a:p>
            <a:pPr eaLnBrk="1" hangingPunct="1">
              <a:lnSpc>
                <a:spcPct val="90000"/>
              </a:lnSpc>
            </a:pPr>
            <a:r>
              <a:rPr lang="en-US" sz="1600" dirty="0" smtClean="0"/>
              <a:t>Revision to current RFS (RFS1) </a:t>
            </a:r>
            <a:br>
              <a:rPr lang="en-US" sz="1600" dirty="0" smtClean="0"/>
            </a:br>
            <a:r>
              <a:rPr lang="en-US" sz="1600" dirty="0" smtClean="0"/>
              <a:t>as required by the Energy </a:t>
            </a:r>
            <a:br>
              <a:rPr lang="en-US" sz="1600" dirty="0" smtClean="0"/>
            </a:br>
            <a:r>
              <a:rPr lang="en-US" sz="1600" dirty="0" smtClean="0"/>
              <a:t>Independence and Security Act </a:t>
            </a:r>
            <a:br>
              <a:rPr lang="en-US" sz="1600" dirty="0" smtClean="0"/>
            </a:br>
            <a:r>
              <a:rPr lang="en-US" sz="1600" dirty="0" smtClean="0"/>
              <a:t>(EISA)</a:t>
            </a:r>
          </a:p>
          <a:p>
            <a:pPr eaLnBrk="1" hangingPunct="1">
              <a:lnSpc>
                <a:spcPct val="90000"/>
              </a:lnSpc>
            </a:pPr>
            <a:endParaRPr lang="en-US" sz="1600" dirty="0" smtClean="0"/>
          </a:p>
          <a:p>
            <a:pPr eaLnBrk="1" hangingPunct="1">
              <a:lnSpc>
                <a:spcPct val="90000"/>
              </a:lnSpc>
            </a:pPr>
            <a:r>
              <a:rPr lang="en-US" sz="1600" dirty="0" smtClean="0"/>
              <a:t>Significant increase in renewable fuels</a:t>
            </a:r>
            <a:br>
              <a:rPr lang="en-US" sz="1600" dirty="0" smtClean="0"/>
            </a:br>
            <a:r>
              <a:rPr lang="en-US" sz="1600" dirty="0" smtClean="0"/>
              <a:t>to displace petroleum consumption </a:t>
            </a:r>
            <a:br>
              <a:rPr lang="en-US" sz="1600" dirty="0" smtClean="0"/>
            </a:br>
            <a:r>
              <a:rPr lang="en-US" sz="1600" dirty="0" smtClean="0">
                <a:solidFill>
                  <a:srgbClr val="FF0000"/>
                </a:solidFill>
              </a:rPr>
              <a:t>(36 billion gallons by 2022)</a:t>
            </a:r>
          </a:p>
          <a:p>
            <a:pPr eaLnBrk="1" hangingPunct="1">
              <a:lnSpc>
                <a:spcPct val="90000"/>
              </a:lnSpc>
            </a:pPr>
            <a:endParaRPr lang="en-US" sz="1600" dirty="0" smtClean="0">
              <a:solidFill>
                <a:srgbClr val="FF0000"/>
              </a:solidFill>
            </a:endParaRPr>
          </a:p>
          <a:p>
            <a:pPr eaLnBrk="1" hangingPunct="1">
              <a:lnSpc>
                <a:spcPct val="90000"/>
              </a:lnSpc>
            </a:pPr>
            <a:r>
              <a:rPr lang="en-US" sz="1600" dirty="0" smtClean="0"/>
              <a:t>Requires GHG lifecycle analysis</a:t>
            </a:r>
          </a:p>
          <a:p>
            <a:pPr eaLnBrk="1" hangingPunct="1">
              <a:lnSpc>
                <a:spcPct val="90000"/>
              </a:lnSpc>
            </a:pPr>
            <a:endParaRPr lang="en-US" sz="1600" dirty="0" smtClean="0"/>
          </a:p>
          <a:p>
            <a:pPr eaLnBrk="1" hangingPunct="1">
              <a:lnSpc>
                <a:spcPct val="90000"/>
              </a:lnSpc>
            </a:pPr>
            <a:r>
              <a:rPr lang="en-US" sz="1600" dirty="0" smtClean="0"/>
              <a:t>Original Rule published 3/26/10</a:t>
            </a:r>
          </a:p>
          <a:p>
            <a:pPr eaLnBrk="1" hangingPunct="1">
              <a:lnSpc>
                <a:spcPct val="90000"/>
              </a:lnSpc>
            </a:pPr>
            <a:endParaRPr lang="en-US" sz="1600" dirty="0" smtClean="0"/>
          </a:p>
          <a:p>
            <a:r>
              <a:rPr lang="en-US" sz="1600" dirty="0" smtClean="0"/>
              <a:t>On 1/9/12, EPA published the volume requirements and associated percentage standards that apply in calendar year 2012</a:t>
            </a:r>
          </a:p>
          <a:p>
            <a:pPr eaLnBrk="1" hangingPunct="1">
              <a:lnSpc>
                <a:spcPct val="90000"/>
              </a:lnSpc>
            </a:pPr>
            <a:endParaRPr lang="en-US" sz="1600" dirty="0" smtClean="0"/>
          </a:p>
          <a:p>
            <a:pPr eaLnBrk="1" hangingPunct="1">
              <a:lnSpc>
                <a:spcPct val="90000"/>
              </a:lnSpc>
            </a:pPr>
            <a:r>
              <a:rPr lang="en-US" sz="1600" dirty="0" smtClean="0"/>
              <a:t>On 11/16/12, EPA denied requests for the waiver of the renewable fuel standard</a:t>
            </a:r>
            <a:endParaRPr lang="en-US" sz="1600" dirty="0" smtClean="0">
              <a:solidFill>
                <a:srgbClr val="FF0000"/>
              </a:solidFill>
            </a:endParaRPr>
          </a:p>
        </p:txBody>
      </p:sp>
      <p:graphicFrame>
        <p:nvGraphicFramePr>
          <p:cNvPr id="137220" name="Group 4"/>
          <p:cNvGraphicFramePr>
            <a:graphicFrameLocks noGrp="1"/>
          </p:cNvGraphicFramePr>
          <p:nvPr>
            <p:ph sz="half" idx="2"/>
          </p:nvPr>
        </p:nvGraphicFramePr>
        <p:xfrm>
          <a:off x="4953000" y="1447800"/>
          <a:ext cx="3581400" cy="2310448"/>
        </p:xfrm>
        <a:graphic>
          <a:graphicData uri="http://schemas.openxmlformats.org/drawingml/2006/table">
            <a:tbl>
              <a:tblPr/>
              <a:tblGrid>
                <a:gridCol w="1568450"/>
                <a:gridCol w="2012950"/>
              </a:tblGrid>
              <a:tr h="45720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cs typeface="Arial" charset="0"/>
                        </a:rPr>
                        <a:t>Lifecycle GHG Thresholds Specified in EISA</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hMerge="1">
                  <a:txBody>
                    <a:bodyPr/>
                    <a:lstStyle/>
                    <a:p>
                      <a:endParaRPr lang="en-US"/>
                    </a:p>
                  </a:txBody>
                  <a:tcPr/>
                </a:tc>
              </a:tr>
              <a:tr h="573088">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(percent reduction from 2005 baseline for gasoline and diesel)</a:t>
                      </a:r>
                      <a:endParaRPr kumimoji="0" lang="en-US"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hMerge="1">
                  <a:txBody>
                    <a:bodyPr/>
                    <a:lstStyle/>
                    <a:p>
                      <a:endParaRPr lang="en-US"/>
                    </a:p>
                  </a:txBody>
                  <a:tcPr/>
                </a:tc>
              </a:tr>
              <a:tr h="2651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Renewable fuel</a:t>
                      </a:r>
                      <a:r>
                        <a:rPr kumimoji="0" lang="en-US" sz="1200" b="1" i="0" u="none" strike="noStrike" cap="none" normalizeH="0" baseline="30000" dirty="0" smtClean="0">
                          <a:ln>
                            <a:noFill/>
                          </a:ln>
                          <a:solidFill>
                            <a:schemeClr val="tx1"/>
                          </a:solidFill>
                          <a:effectLst/>
                          <a:latin typeface="Arial" charset="0"/>
                          <a:cs typeface="Arial" charset="0"/>
                        </a:rPr>
                        <a:t>*</a:t>
                      </a:r>
                      <a:endParaRPr kumimoji="0" lang="en-U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20%</a:t>
                      </a:r>
                      <a:endParaRPr kumimoji="0" lang="en-U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39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Advanced </a:t>
                      </a:r>
                      <a:r>
                        <a:rPr kumimoji="0" lang="en-US" sz="1200" b="1" i="0" u="none" strike="noStrike" cap="none" normalizeH="0" baseline="0" dirty="0" err="1" smtClean="0">
                          <a:ln>
                            <a:noFill/>
                          </a:ln>
                          <a:solidFill>
                            <a:schemeClr val="tx1"/>
                          </a:solidFill>
                          <a:effectLst/>
                          <a:latin typeface="Arial" charset="0"/>
                          <a:cs typeface="Arial" charset="0"/>
                        </a:rPr>
                        <a:t>biofuel</a:t>
                      </a:r>
                      <a:endParaRPr kumimoji="0" lang="en-U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50%</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07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Biomass-based diesel</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50%</a:t>
                      </a:r>
                      <a:endParaRPr kumimoji="0" lang="en-U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67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Cellulosic biofuel</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60%</a:t>
                      </a:r>
                      <a:endParaRPr kumimoji="0" lang="en-U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841" name="Text Box 25"/>
          <p:cNvSpPr txBox="1">
            <a:spLocks noChangeArrowheads="1"/>
          </p:cNvSpPr>
          <p:nvPr/>
        </p:nvSpPr>
        <p:spPr bwMode="auto">
          <a:xfrm>
            <a:off x="4953000" y="3810000"/>
            <a:ext cx="3733800" cy="646113"/>
          </a:xfrm>
          <a:prstGeom prst="rect">
            <a:avLst/>
          </a:prstGeom>
          <a:noFill/>
          <a:ln w="9525">
            <a:noFill/>
            <a:miter lim="800000"/>
            <a:headEnd/>
            <a:tailEnd/>
          </a:ln>
        </p:spPr>
        <p:txBody>
          <a:bodyPr>
            <a:spAutoFit/>
          </a:bodyPr>
          <a:lstStyle/>
          <a:p>
            <a:pPr fontAlgn="base">
              <a:spcBef>
                <a:spcPct val="0"/>
              </a:spcBef>
              <a:spcAft>
                <a:spcPct val="0"/>
              </a:spcAft>
            </a:pPr>
            <a:r>
              <a:rPr lang="en-US" sz="1200">
                <a:solidFill>
                  <a:srgbClr val="1A1A70"/>
                </a:solidFill>
              </a:rPr>
              <a:t>*The 20% criterion generally applies to renewable fuel from new facilities that commenced construction after December 19, 2007.</a:t>
            </a:r>
          </a:p>
        </p:txBody>
      </p:sp>
      <p:sp>
        <p:nvSpPr>
          <p:cNvPr id="34842" name="TextBox 5"/>
          <p:cNvSpPr txBox="1">
            <a:spLocks noChangeArrowheads="1"/>
          </p:cNvSpPr>
          <p:nvPr/>
        </p:nvSpPr>
        <p:spPr bwMode="auto">
          <a:xfrm>
            <a:off x="1828800" y="6172200"/>
            <a:ext cx="5248275" cy="338138"/>
          </a:xfrm>
          <a:prstGeom prst="rect">
            <a:avLst/>
          </a:prstGeom>
          <a:solidFill>
            <a:schemeClr val="tx1"/>
          </a:solidFill>
          <a:ln w="9525">
            <a:noFill/>
            <a:miter lim="800000"/>
            <a:headEnd/>
            <a:tailEnd/>
          </a:ln>
        </p:spPr>
        <p:txBody>
          <a:bodyPr wrap="none">
            <a:spAutoFit/>
          </a:bodyPr>
          <a:lstStyle/>
          <a:p>
            <a:pPr fontAlgn="base">
              <a:spcBef>
                <a:spcPct val="0"/>
              </a:spcBef>
              <a:spcAft>
                <a:spcPct val="0"/>
              </a:spcAft>
            </a:pPr>
            <a:r>
              <a:rPr lang="en-US" sz="1600">
                <a:solidFill>
                  <a:srgbClr val="FFFF99"/>
                </a:solidFill>
              </a:rPr>
              <a:t>http://www.epa.gov/otaq/fuels/renewablefuels/index.htm</a:t>
            </a:r>
          </a:p>
        </p:txBody>
      </p:sp>
    </p:spTree>
    <p:extLst>
      <p:ext uri="{BB962C8B-B14F-4D97-AF65-F5344CB8AC3E}">
        <p14:creationId xmlns:p14="http://schemas.microsoft.com/office/powerpoint/2010/main" val="1522949456"/>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01_1">
  <a:themeElements>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ms01_1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ms01_1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D Green">
  <a:themeElements>
    <a:clrScheme name="TD Green 1">
      <a:dk1>
        <a:srgbClr val="000000"/>
      </a:dk1>
      <a:lt1>
        <a:srgbClr val="FFFFFF"/>
      </a:lt1>
      <a:dk2>
        <a:srgbClr val="00B624"/>
      </a:dk2>
      <a:lt2>
        <a:srgbClr val="6A737B"/>
      </a:lt2>
      <a:accent1>
        <a:srgbClr val="808083"/>
      </a:accent1>
      <a:accent2>
        <a:srgbClr val="E8B400"/>
      </a:accent2>
      <a:accent3>
        <a:srgbClr val="FFFFFF"/>
      </a:accent3>
      <a:accent4>
        <a:srgbClr val="000000"/>
      </a:accent4>
      <a:accent5>
        <a:srgbClr val="C0C0C1"/>
      </a:accent5>
      <a:accent6>
        <a:srgbClr val="D2A300"/>
      </a:accent6>
      <a:hlink>
        <a:srgbClr val="8CC63F"/>
      </a:hlink>
      <a:folHlink>
        <a:srgbClr val="619ABC"/>
      </a:folHlink>
    </a:clrScheme>
    <a:fontScheme name="TD 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D Green 1">
        <a:dk1>
          <a:srgbClr val="000000"/>
        </a:dk1>
        <a:lt1>
          <a:srgbClr val="FFFFFF"/>
        </a:lt1>
        <a:dk2>
          <a:srgbClr val="00B624"/>
        </a:dk2>
        <a:lt2>
          <a:srgbClr val="6A737B"/>
        </a:lt2>
        <a:accent1>
          <a:srgbClr val="808083"/>
        </a:accent1>
        <a:accent2>
          <a:srgbClr val="E8B400"/>
        </a:accent2>
        <a:accent3>
          <a:srgbClr val="FFFFFF"/>
        </a:accent3>
        <a:accent4>
          <a:srgbClr val="000000"/>
        </a:accent4>
        <a:accent5>
          <a:srgbClr val="C0C0C1"/>
        </a:accent5>
        <a:accent6>
          <a:srgbClr val="D2A300"/>
        </a:accent6>
        <a:hlink>
          <a:srgbClr val="8CC63F"/>
        </a:hlink>
        <a:folHlink>
          <a:srgbClr val="619AB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FC34D11962124BB605263B14901E48" ma:contentTypeVersion="1" ma:contentTypeDescription="Create a new document." ma:contentTypeScope="" ma:versionID="0f277a4b08256304fef49638dad19bc5">
  <xsd:schema xmlns:xsd="http://www.w3.org/2001/XMLSchema" xmlns:xs="http://www.w3.org/2001/XMLSchema" xmlns:p="http://schemas.microsoft.com/office/2006/metadata/properties" xmlns:ns1="http://schemas.microsoft.com/sharepoint/v3" targetNamespace="http://schemas.microsoft.com/office/2006/metadata/properties" ma:root="true" ma:fieldsID="8d109c30406401b702de0f04961781b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96997D-B8EA-4EDE-893E-96C373760013}"/>
</file>

<file path=customXml/itemProps2.xml><?xml version="1.0" encoding="utf-8"?>
<ds:datastoreItem xmlns:ds="http://schemas.openxmlformats.org/officeDocument/2006/customXml" ds:itemID="{9376FD5A-7481-4F5A-8F5A-F35EA671D4A0}"/>
</file>

<file path=customXml/itemProps3.xml><?xml version="1.0" encoding="utf-8"?>
<ds:datastoreItem xmlns:ds="http://schemas.openxmlformats.org/officeDocument/2006/customXml" ds:itemID="{D9CF3B53-3FDD-4118-8DA7-F87C7CC3B73E}"/>
</file>

<file path=docProps/app.xml><?xml version="1.0" encoding="utf-8"?>
<Properties xmlns="http://schemas.openxmlformats.org/officeDocument/2006/extended-properties" xmlns:vt="http://schemas.openxmlformats.org/officeDocument/2006/docPropsVTypes">
  <TotalTime>95</TotalTime>
  <Words>1647</Words>
  <Application>Microsoft Office PowerPoint</Application>
  <PresentationFormat>On-screen Show (4:3)</PresentationFormat>
  <Paragraphs>225</Paragraphs>
  <Slides>31</Slides>
  <Notes>20</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Office Theme</vt:lpstr>
      <vt:lpstr>ms01_1</vt:lpstr>
      <vt:lpstr>TD Green</vt:lpstr>
      <vt:lpstr>Oriel</vt:lpstr>
      <vt:lpstr>PowerPoint Presentation</vt:lpstr>
      <vt:lpstr>Broward’s Go SOLAR Program: Lessons Learned, Accomplishments and Future Direction</vt:lpstr>
      <vt:lpstr>U.S. Environmental Protection Agency and Renewable Energy</vt:lpstr>
      <vt:lpstr> EPA and Renewable Energy</vt:lpstr>
      <vt:lpstr>U.S. EPA and Clean Energy </vt:lpstr>
      <vt:lpstr>PowerPoint Presentation</vt:lpstr>
      <vt:lpstr>Importance of Clean Energy</vt:lpstr>
      <vt:lpstr>PowerPoint Presentation</vt:lpstr>
      <vt:lpstr>Renewable Fuels Standard (RFS2)</vt:lpstr>
      <vt:lpstr>GHG Reporting for Biomass Facilities</vt:lpstr>
      <vt:lpstr>State Implementation Plans</vt:lpstr>
      <vt:lpstr>State and Local Climate and Energy Program</vt:lpstr>
      <vt:lpstr>Green Power Partnership (GPP)</vt:lpstr>
      <vt:lpstr>RE–Powering America's Lands</vt:lpstr>
      <vt:lpstr>RE–Powering America's Lands</vt:lpstr>
      <vt:lpstr> Landfill Methane Outreach Program (LMOP) </vt:lpstr>
      <vt:lpstr>AgStar</vt:lpstr>
      <vt:lpstr>Examples of State Policies to Support Renewable Energy </vt:lpstr>
      <vt:lpstr>Questions?</vt:lpstr>
      <vt:lpstr>Local Banks are Investing in Solar Energy</vt:lpstr>
      <vt:lpstr>TD Bank – Becoming as “Green” as our Logo</vt:lpstr>
      <vt:lpstr>Net Zero Store – Cypress Creek &amp; Andrews Ave</vt:lpstr>
      <vt:lpstr>Net Zero Store – Cypress Creek &amp; Andrews Ave</vt:lpstr>
      <vt:lpstr>Net Zero Store – Cypress Creek &amp; Andrews Ave</vt:lpstr>
      <vt:lpstr>Local Banks are Investing in Solar Energy</vt:lpstr>
      <vt:lpstr>PowerPoint Presentation</vt:lpstr>
      <vt:lpstr>Achieving Net Positive</vt:lpstr>
      <vt:lpstr>PowerPoint Presentation</vt:lpstr>
      <vt:lpstr>Green Technology</vt:lpstr>
      <vt:lpstr>Green Milestones</vt:lpstr>
      <vt:lpstr>PowerPoint Presentation</vt:lpstr>
    </vt:vector>
  </TitlesOfParts>
  <Company>Broward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Solar Fest</dc:title>
  <dc:creator>sstrauss</dc:creator>
  <cp:lastModifiedBy>sstrauss</cp:lastModifiedBy>
  <cp:revision>22</cp:revision>
  <dcterms:created xsi:type="dcterms:W3CDTF">2013-01-22T19:39:48Z</dcterms:created>
  <dcterms:modified xsi:type="dcterms:W3CDTF">2013-02-01T19:55:54Z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0x0101009CFC34D11962124BB605263B14901E48</vt:lpwstr>
  </property>
</Properties>
</file>