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customXml/itemProps2.xml" ContentType="application/vnd.openxmlformats-officedocument.customXmlProperties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Default Extension="emf" ContentType="image/x-emf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Default Extension="jpeg" ContentType="image/jpeg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Default Extension="jpg" ContentType="image/jpeg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customXml/itemProps1.xml" ContentType="application/vnd.openxmlformats-officedocument.customXmlProperti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Default Extension="rels" ContentType="application/vnd.openxmlformats-package.relationships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8" r:id="rId4"/>
    <p:sldMasterId id="2147483708" r:id="rId5"/>
    <p:sldMasterId id="2147483721" r:id="rId6"/>
    <p:sldMasterId id="2147483734" r:id="rId7"/>
  </p:sldMasterIdLst>
  <p:notesMasterIdLst>
    <p:notesMasterId r:id="rId76"/>
  </p:notesMasterIdLst>
  <p:sldIdLst>
    <p:sldId id="256" r:id="rId8"/>
    <p:sldId id="26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62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72" r:id="rId31"/>
    <p:sldId id="263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264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26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customXml" Target="../customXml/item2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viewProps" Target="viewProps.xml"/><Relationship Id="rId81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CBC77-933A-4A44-B1CF-BA3CE5FBDF95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5242A1-1B5D-48C7-A178-BFDACB2B00AB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707173"/>
              </a:solidFill>
              <a:latin typeface="Arial" pitchFamily="34" charset="0"/>
              <a:cs typeface="Arial" pitchFamily="34" charset="0"/>
            </a:rPr>
            <a:t>MAGE SOLAR Complete Solar PV-Solutions</a:t>
          </a:r>
          <a:endParaRPr lang="en-US" sz="1400" b="1" dirty="0">
            <a:solidFill>
              <a:srgbClr val="707173"/>
            </a:solidFill>
            <a:latin typeface="Arial" pitchFamily="34" charset="0"/>
            <a:cs typeface="Arial" pitchFamily="34" charset="0"/>
          </a:endParaRPr>
        </a:p>
      </dgm:t>
    </dgm:pt>
    <dgm:pt modelId="{3DA4073D-1ED3-434A-AA38-CDD2DDC6573A}" type="parTrans" cxnId="{6CA7BBD6-8FA9-4759-98F7-55933B99FA17}">
      <dgm:prSet/>
      <dgm:spPr/>
      <dgm:t>
        <a:bodyPr/>
        <a:lstStyle/>
        <a:p>
          <a:endParaRPr lang="en-US"/>
        </a:p>
      </dgm:t>
    </dgm:pt>
    <dgm:pt modelId="{97212322-E475-46CE-9F50-6C77BE23AB51}" type="sibTrans" cxnId="{6CA7BBD6-8FA9-4759-98F7-55933B99FA17}">
      <dgm:prSet/>
      <dgm:spPr/>
      <dgm:t>
        <a:bodyPr/>
        <a:lstStyle/>
        <a:p>
          <a:endParaRPr lang="en-US"/>
        </a:p>
      </dgm:t>
    </dgm:pt>
    <dgm:pt modelId="{741ADA07-C8ED-4966-A938-C71CC64E9061}">
      <dgm:prSet phldrT="[Text]" custT="1"/>
      <dgm:spPr/>
      <dgm:t>
        <a:bodyPr/>
        <a:lstStyle/>
        <a:p>
          <a:r>
            <a:rPr lang="en-US" sz="105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Residential Financing</a:t>
          </a:r>
          <a:endParaRPr lang="en-US" sz="105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3232B2E-39D5-48A1-BA3A-C65E3D9D0CFE}" type="parTrans" cxnId="{5F3EA250-934F-4E06-9D7D-94246EB01544}">
      <dgm:prSet/>
      <dgm:spPr/>
      <dgm:t>
        <a:bodyPr/>
        <a:lstStyle/>
        <a:p>
          <a:endParaRPr lang="en-US"/>
        </a:p>
      </dgm:t>
    </dgm:pt>
    <dgm:pt modelId="{A09D85F2-EC41-4ABD-9902-9880CE4E451C}" type="sibTrans" cxnId="{5F3EA250-934F-4E06-9D7D-94246EB01544}">
      <dgm:prSet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7A1FC2B4-7C46-4776-94A0-39D38816AF33}">
      <dgm:prSet phldrT="[Text]" custT="1"/>
      <dgm:spPr/>
      <dgm:t>
        <a:bodyPr/>
        <a:lstStyle/>
        <a:p>
          <a:r>
            <a:rPr lang="en-US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Commercial Financing</a:t>
          </a:r>
          <a:endParaRPr lang="en-US" sz="1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35690CB-CA52-492E-BB46-6D6DBF603F4B}" type="parTrans" cxnId="{23C40712-077E-4D4F-8151-39C6FEBD096D}">
      <dgm:prSet/>
      <dgm:spPr/>
      <dgm:t>
        <a:bodyPr/>
        <a:lstStyle/>
        <a:p>
          <a:endParaRPr lang="en-US"/>
        </a:p>
      </dgm:t>
    </dgm:pt>
    <dgm:pt modelId="{E24E65D8-3233-41FE-BE82-7C251D96C651}" type="sibTrans" cxnId="{23C40712-077E-4D4F-8151-39C6FEBD096D}">
      <dgm:prSet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D5D9F782-F5F9-4172-9D8A-15AFFF11C3F8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Municipal Financing</a:t>
          </a:r>
          <a:endParaRPr lang="en-US" sz="11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1CBAE02-C106-42E2-9A60-958CFEE40FD7}" type="parTrans" cxnId="{1BD37484-FE73-4060-A282-3D454DA634C9}">
      <dgm:prSet/>
      <dgm:spPr/>
      <dgm:t>
        <a:bodyPr/>
        <a:lstStyle/>
        <a:p>
          <a:endParaRPr lang="en-US"/>
        </a:p>
      </dgm:t>
    </dgm:pt>
    <dgm:pt modelId="{ED69CF04-E5E9-4F99-AF43-83D29C248256}" type="sibTrans" cxnId="{1BD37484-FE73-4060-A282-3D454DA634C9}">
      <dgm:prSet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7C3B23FB-ECC3-4F74-9DE5-631610EF862A}">
      <dgm:prSet custT="1"/>
      <dgm:spPr/>
      <dgm:t>
        <a:bodyPr/>
        <a:lstStyle/>
        <a:p>
          <a:r>
            <a:rPr lang="en-US" sz="1100" b="1" dirty="0" smtClean="0">
              <a:latin typeface="Arial" pitchFamily="34" charset="0"/>
              <a:cs typeface="Arial" pitchFamily="34" charset="0"/>
            </a:rPr>
            <a:t>Installer Financing</a:t>
          </a:r>
          <a:endParaRPr lang="en-US" sz="1100" b="1" dirty="0">
            <a:latin typeface="Arial" pitchFamily="34" charset="0"/>
            <a:cs typeface="Arial" pitchFamily="34" charset="0"/>
          </a:endParaRPr>
        </a:p>
      </dgm:t>
    </dgm:pt>
    <dgm:pt modelId="{8573AA65-C092-42D9-8C57-D9828463005F}" type="parTrans" cxnId="{18E2FFB0-C827-4A70-88AD-E97DFF748F10}">
      <dgm:prSet/>
      <dgm:spPr/>
      <dgm:t>
        <a:bodyPr/>
        <a:lstStyle/>
        <a:p>
          <a:endParaRPr lang="en-US"/>
        </a:p>
      </dgm:t>
    </dgm:pt>
    <dgm:pt modelId="{B5B800CA-F854-4BAD-8DF8-C67454F35CE5}" type="sibTrans" cxnId="{18E2FFB0-C827-4A70-88AD-E97DFF748F10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1F9D4A7C-73C5-4CC5-A5F6-337C5B9653B4}" type="pres">
      <dgm:prSet presAssocID="{43BCBC77-933A-4A44-B1CF-BA3CE5FBDF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EBA64B-652D-4FF0-87B5-DBEA63CB6F56}" type="pres">
      <dgm:prSet presAssocID="{A05242A1-1B5D-48C7-A178-BFDACB2B00AB}" presName="centerShape" presStyleLbl="node0" presStyleIdx="0" presStyleCnt="1" custScaleX="119675" custScaleY="112883"/>
      <dgm:spPr/>
      <dgm:t>
        <a:bodyPr/>
        <a:lstStyle/>
        <a:p>
          <a:endParaRPr lang="en-US"/>
        </a:p>
      </dgm:t>
    </dgm:pt>
    <dgm:pt modelId="{9EED5C9D-D12F-421B-9EC5-C5824FACA15D}" type="pres">
      <dgm:prSet presAssocID="{741ADA07-C8ED-4966-A938-C71CC64E9061}" presName="node" presStyleLbl="node1" presStyleIdx="0" presStyleCnt="4" custScaleX="104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1146A-5026-4227-AF43-B0BB6E5F3DFC}" type="pres">
      <dgm:prSet presAssocID="{741ADA07-C8ED-4966-A938-C71CC64E9061}" presName="dummy" presStyleCnt="0"/>
      <dgm:spPr/>
    </dgm:pt>
    <dgm:pt modelId="{B35C4981-DC27-4421-9578-3C66060A6B33}" type="pres">
      <dgm:prSet presAssocID="{A09D85F2-EC41-4ABD-9902-9880CE4E451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EE38603-6991-43C1-91BC-CA8167ACFD9D}" type="pres">
      <dgm:prSet presAssocID="{7C3B23FB-ECC3-4F74-9DE5-631610EF862A}" presName="node" presStyleLbl="node1" presStyleIdx="1" presStyleCnt="4" custScaleX="108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2AB94-B17D-4B2C-AAC5-8EC2AD0FE68C}" type="pres">
      <dgm:prSet presAssocID="{7C3B23FB-ECC3-4F74-9DE5-631610EF862A}" presName="dummy" presStyleCnt="0"/>
      <dgm:spPr/>
    </dgm:pt>
    <dgm:pt modelId="{1C71A55C-A8F3-430C-B639-449CDE658F20}" type="pres">
      <dgm:prSet presAssocID="{B5B800CA-F854-4BAD-8DF8-C67454F35CE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E59F078-14DD-4CB7-8F0C-66FDE28139EF}" type="pres">
      <dgm:prSet presAssocID="{7A1FC2B4-7C46-4776-94A0-39D38816AF33}" presName="node" presStyleLbl="node1" presStyleIdx="2" presStyleCnt="4" custScaleX="110006" custScaleY="114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2540A-F017-4E8C-92B3-F6B7DC0F1830}" type="pres">
      <dgm:prSet presAssocID="{7A1FC2B4-7C46-4776-94A0-39D38816AF33}" presName="dummy" presStyleCnt="0"/>
      <dgm:spPr/>
    </dgm:pt>
    <dgm:pt modelId="{197743F2-200B-4575-80FD-035A56D0C931}" type="pres">
      <dgm:prSet presAssocID="{E24E65D8-3233-41FE-BE82-7C251D96C65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DACA212-7491-433C-A9ED-0DFBA924198D}" type="pres">
      <dgm:prSet presAssocID="{D5D9F782-F5F9-4172-9D8A-15AFFF11C3F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BB607-A94F-4C63-8BCA-C57DF98C05C1}" type="pres">
      <dgm:prSet presAssocID="{D5D9F782-F5F9-4172-9D8A-15AFFF11C3F8}" presName="dummy" presStyleCnt="0"/>
      <dgm:spPr/>
    </dgm:pt>
    <dgm:pt modelId="{5572B444-59DF-44C0-88C2-B40ABAF0F4A4}" type="pres">
      <dgm:prSet presAssocID="{ED69CF04-E5E9-4F99-AF43-83D29C248256}" presName="sibTrans" presStyleLbl="sibTrans2D1" presStyleIdx="3" presStyleCnt="4" custLinFactNeighborX="-4506" custLinFactNeighborY="1581"/>
      <dgm:spPr/>
      <dgm:t>
        <a:bodyPr/>
        <a:lstStyle/>
        <a:p>
          <a:endParaRPr lang="en-US"/>
        </a:p>
      </dgm:t>
    </dgm:pt>
  </dgm:ptLst>
  <dgm:cxnLst>
    <dgm:cxn modelId="{AAABE060-7458-4455-A593-C5CD5905FD2A}" type="presOf" srcId="{D5D9F782-F5F9-4172-9D8A-15AFFF11C3F8}" destId="{7DACA212-7491-433C-A9ED-0DFBA924198D}" srcOrd="0" destOrd="0" presId="urn:microsoft.com/office/officeart/2005/8/layout/radial6"/>
    <dgm:cxn modelId="{A556FA3F-B880-43E4-ABD4-485F18BC740C}" type="presOf" srcId="{E24E65D8-3233-41FE-BE82-7C251D96C651}" destId="{197743F2-200B-4575-80FD-035A56D0C931}" srcOrd="0" destOrd="0" presId="urn:microsoft.com/office/officeart/2005/8/layout/radial6"/>
    <dgm:cxn modelId="{A4269961-BF40-4CF4-A1CC-9607764FEB9C}" type="presOf" srcId="{A09D85F2-EC41-4ABD-9902-9880CE4E451C}" destId="{B35C4981-DC27-4421-9578-3C66060A6B33}" srcOrd="0" destOrd="0" presId="urn:microsoft.com/office/officeart/2005/8/layout/radial6"/>
    <dgm:cxn modelId="{DFC81EC1-D799-4729-BB9C-8881A6A2A5FF}" type="presOf" srcId="{ED69CF04-E5E9-4F99-AF43-83D29C248256}" destId="{5572B444-59DF-44C0-88C2-B40ABAF0F4A4}" srcOrd="0" destOrd="0" presId="urn:microsoft.com/office/officeart/2005/8/layout/radial6"/>
    <dgm:cxn modelId="{2E342F87-FF31-4BA5-BF03-647648D39BAB}" type="presOf" srcId="{7C3B23FB-ECC3-4F74-9DE5-631610EF862A}" destId="{5EE38603-6991-43C1-91BC-CA8167ACFD9D}" srcOrd="0" destOrd="0" presId="urn:microsoft.com/office/officeart/2005/8/layout/radial6"/>
    <dgm:cxn modelId="{1BD37484-FE73-4060-A282-3D454DA634C9}" srcId="{A05242A1-1B5D-48C7-A178-BFDACB2B00AB}" destId="{D5D9F782-F5F9-4172-9D8A-15AFFF11C3F8}" srcOrd="3" destOrd="0" parTransId="{91CBAE02-C106-42E2-9A60-958CFEE40FD7}" sibTransId="{ED69CF04-E5E9-4F99-AF43-83D29C248256}"/>
    <dgm:cxn modelId="{985A3042-0E92-4B80-B358-DD1E05B7DD06}" type="presOf" srcId="{7A1FC2B4-7C46-4776-94A0-39D38816AF33}" destId="{1E59F078-14DD-4CB7-8F0C-66FDE28139EF}" srcOrd="0" destOrd="0" presId="urn:microsoft.com/office/officeart/2005/8/layout/radial6"/>
    <dgm:cxn modelId="{5F3EA250-934F-4E06-9D7D-94246EB01544}" srcId="{A05242A1-1B5D-48C7-A178-BFDACB2B00AB}" destId="{741ADA07-C8ED-4966-A938-C71CC64E9061}" srcOrd="0" destOrd="0" parTransId="{13232B2E-39D5-48A1-BA3A-C65E3D9D0CFE}" sibTransId="{A09D85F2-EC41-4ABD-9902-9880CE4E451C}"/>
    <dgm:cxn modelId="{58CB7062-391C-4483-8A6B-196051AA9E69}" type="presOf" srcId="{A05242A1-1B5D-48C7-A178-BFDACB2B00AB}" destId="{4AEBA64B-652D-4FF0-87B5-DBEA63CB6F56}" srcOrd="0" destOrd="0" presId="urn:microsoft.com/office/officeart/2005/8/layout/radial6"/>
    <dgm:cxn modelId="{E0E16C12-0695-4224-B8B4-9754FABEA161}" type="presOf" srcId="{B5B800CA-F854-4BAD-8DF8-C67454F35CE5}" destId="{1C71A55C-A8F3-430C-B639-449CDE658F20}" srcOrd="0" destOrd="0" presId="urn:microsoft.com/office/officeart/2005/8/layout/radial6"/>
    <dgm:cxn modelId="{2B820275-7514-4BCE-97FB-77D94791B607}" type="presOf" srcId="{43BCBC77-933A-4A44-B1CF-BA3CE5FBDF95}" destId="{1F9D4A7C-73C5-4CC5-A5F6-337C5B9653B4}" srcOrd="0" destOrd="0" presId="urn:microsoft.com/office/officeart/2005/8/layout/radial6"/>
    <dgm:cxn modelId="{6CA7BBD6-8FA9-4759-98F7-55933B99FA17}" srcId="{43BCBC77-933A-4A44-B1CF-BA3CE5FBDF95}" destId="{A05242A1-1B5D-48C7-A178-BFDACB2B00AB}" srcOrd="0" destOrd="0" parTransId="{3DA4073D-1ED3-434A-AA38-CDD2DDC6573A}" sibTransId="{97212322-E475-46CE-9F50-6C77BE23AB51}"/>
    <dgm:cxn modelId="{18E2FFB0-C827-4A70-88AD-E97DFF748F10}" srcId="{A05242A1-1B5D-48C7-A178-BFDACB2B00AB}" destId="{7C3B23FB-ECC3-4F74-9DE5-631610EF862A}" srcOrd="1" destOrd="0" parTransId="{8573AA65-C092-42D9-8C57-D9828463005F}" sibTransId="{B5B800CA-F854-4BAD-8DF8-C67454F35CE5}"/>
    <dgm:cxn modelId="{23C40712-077E-4D4F-8151-39C6FEBD096D}" srcId="{A05242A1-1B5D-48C7-A178-BFDACB2B00AB}" destId="{7A1FC2B4-7C46-4776-94A0-39D38816AF33}" srcOrd="2" destOrd="0" parTransId="{D35690CB-CA52-492E-BB46-6D6DBF603F4B}" sibTransId="{E24E65D8-3233-41FE-BE82-7C251D96C651}"/>
    <dgm:cxn modelId="{66734B9C-3CF0-4406-8616-25AF59269D17}" type="presOf" srcId="{741ADA07-C8ED-4966-A938-C71CC64E9061}" destId="{9EED5C9D-D12F-421B-9EC5-C5824FACA15D}" srcOrd="0" destOrd="0" presId="urn:microsoft.com/office/officeart/2005/8/layout/radial6"/>
    <dgm:cxn modelId="{184BF474-307B-4DAE-8D33-6D84BF0C4D93}" type="presParOf" srcId="{1F9D4A7C-73C5-4CC5-A5F6-337C5B9653B4}" destId="{4AEBA64B-652D-4FF0-87B5-DBEA63CB6F56}" srcOrd="0" destOrd="0" presId="urn:microsoft.com/office/officeart/2005/8/layout/radial6"/>
    <dgm:cxn modelId="{E1036086-8020-4C8E-A15B-CEBD87112144}" type="presParOf" srcId="{1F9D4A7C-73C5-4CC5-A5F6-337C5B9653B4}" destId="{9EED5C9D-D12F-421B-9EC5-C5824FACA15D}" srcOrd="1" destOrd="0" presId="urn:microsoft.com/office/officeart/2005/8/layout/radial6"/>
    <dgm:cxn modelId="{1A4DFF61-95CC-4081-B6B2-66F93E015B61}" type="presParOf" srcId="{1F9D4A7C-73C5-4CC5-A5F6-337C5B9653B4}" destId="{FAF1146A-5026-4227-AF43-B0BB6E5F3DFC}" srcOrd="2" destOrd="0" presId="urn:microsoft.com/office/officeart/2005/8/layout/radial6"/>
    <dgm:cxn modelId="{9138675E-D130-4591-AD7D-CFECB18A669A}" type="presParOf" srcId="{1F9D4A7C-73C5-4CC5-A5F6-337C5B9653B4}" destId="{B35C4981-DC27-4421-9578-3C66060A6B33}" srcOrd="3" destOrd="0" presId="urn:microsoft.com/office/officeart/2005/8/layout/radial6"/>
    <dgm:cxn modelId="{FA5FF907-83FB-4C30-BBB1-ACF803159522}" type="presParOf" srcId="{1F9D4A7C-73C5-4CC5-A5F6-337C5B9653B4}" destId="{5EE38603-6991-43C1-91BC-CA8167ACFD9D}" srcOrd="4" destOrd="0" presId="urn:microsoft.com/office/officeart/2005/8/layout/radial6"/>
    <dgm:cxn modelId="{D0AD4AFD-D1C6-4767-BB39-D64DE0FEBFF6}" type="presParOf" srcId="{1F9D4A7C-73C5-4CC5-A5F6-337C5B9653B4}" destId="{B212AB94-B17D-4B2C-AAC5-8EC2AD0FE68C}" srcOrd="5" destOrd="0" presId="urn:microsoft.com/office/officeart/2005/8/layout/radial6"/>
    <dgm:cxn modelId="{6FBE903D-1FAD-4B0D-83B7-B6D88846ECA2}" type="presParOf" srcId="{1F9D4A7C-73C5-4CC5-A5F6-337C5B9653B4}" destId="{1C71A55C-A8F3-430C-B639-449CDE658F20}" srcOrd="6" destOrd="0" presId="urn:microsoft.com/office/officeart/2005/8/layout/radial6"/>
    <dgm:cxn modelId="{235ED93F-5E07-4E85-9B42-1B36DFB0C1BA}" type="presParOf" srcId="{1F9D4A7C-73C5-4CC5-A5F6-337C5B9653B4}" destId="{1E59F078-14DD-4CB7-8F0C-66FDE28139EF}" srcOrd="7" destOrd="0" presId="urn:microsoft.com/office/officeart/2005/8/layout/radial6"/>
    <dgm:cxn modelId="{2D78CE21-CAF1-409A-8470-5C0B41679738}" type="presParOf" srcId="{1F9D4A7C-73C5-4CC5-A5F6-337C5B9653B4}" destId="{73E2540A-F017-4E8C-92B3-F6B7DC0F1830}" srcOrd="8" destOrd="0" presId="urn:microsoft.com/office/officeart/2005/8/layout/radial6"/>
    <dgm:cxn modelId="{6816C516-B1D6-447F-9D9B-4169C02FAD9D}" type="presParOf" srcId="{1F9D4A7C-73C5-4CC5-A5F6-337C5B9653B4}" destId="{197743F2-200B-4575-80FD-035A56D0C931}" srcOrd="9" destOrd="0" presId="urn:microsoft.com/office/officeart/2005/8/layout/radial6"/>
    <dgm:cxn modelId="{A496658B-EB21-4B9C-9F60-4F7A11B3A581}" type="presParOf" srcId="{1F9D4A7C-73C5-4CC5-A5F6-337C5B9653B4}" destId="{7DACA212-7491-433C-A9ED-0DFBA924198D}" srcOrd="10" destOrd="0" presId="urn:microsoft.com/office/officeart/2005/8/layout/radial6"/>
    <dgm:cxn modelId="{27A33584-46AE-458E-9CF7-746A67C7D2E0}" type="presParOf" srcId="{1F9D4A7C-73C5-4CC5-A5F6-337C5B9653B4}" destId="{790BB607-A94F-4C63-8BCA-C57DF98C05C1}" srcOrd="11" destOrd="0" presId="urn:microsoft.com/office/officeart/2005/8/layout/radial6"/>
    <dgm:cxn modelId="{89481B05-4BE4-47FD-AA2D-06823F51DFA9}" type="presParOf" srcId="{1F9D4A7C-73C5-4CC5-A5F6-337C5B9653B4}" destId="{5572B444-59DF-44C0-88C2-B40ABAF0F4A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09CDB-171A-4812-A49E-83C46FC98840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F5D66-3D93-41E3-B493-539697A1E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7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7C547-DD3F-4E50-92B8-CA6186A0ABD5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Welcome and short description of each topic</a:t>
            </a:r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1" tIns="46578" rIns="93151" bIns="46578" anchor="b"/>
          <a:lstStyle/>
          <a:p>
            <a:pPr algn="r" defTabSz="931863" fontAlgn="base">
              <a:spcBef>
                <a:spcPct val="0"/>
              </a:spcBef>
              <a:spcAft>
                <a:spcPct val="0"/>
              </a:spcAft>
            </a:pPr>
            <a:fld id="{06ED808D-E45A-41EA-9A52-09B45C0E712C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algn="r" defTabSz="931863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Portfolio has 7 programs, </a:t>
            </a:r>
          </a:p>
          <a:p>
            <a:pPr>
              <a:buFontTx/>
              <a:buChar char="•"/>
            </a:pPr>
            <a:r>
              <a:rPr lang="en-US" sz="1000" smtClean="0">
                <a:latin typeface="Arial" pitchFamily="34" charset="0"/>
              </a:rPr>
              <a:t>  6 resulting in customer owned installations of solar water heating and PV</a:t>
            </a:r>
          </a:p>
          <a:p>
            <a:pPr>
              <a:buFontTx/>
              <a:buChar char="•"/>
            </a:pPr>
            <a:r>
              <a:rPr lang="en-US" sz="1000" smtClean="0">
                <a:latin typeface="Arial" pitchFamily="34" charset="0"/>
              </a:rPr>
              <a:t>  1 that allows FPL to demonstrate, educate and evaluate emerging renewable technologies</a:t>
            </a:r>
          </a:p>
          <a:p>
            <a:endParaRPr lang="en-US" sz="1000" smtClean="0">
              <a:latin typeface="Arial" pitchFamily="34" charset="0"/>
            </a:endParaRPr>
          </a:p>
          <a:p>
            <a:r>
              <a:rPr lang="en-US" sz="1000" smtClean="0">
                <a:latin typeface="Arial" pitchFamily="34" charset="0"/>
              </a:rPr>
              <a:t>The incentive programs are focused on the 2 technologies identified by the FPSC : Solar Water Heating and Solar PV</a:t>
            </a:r>
          </a:p>
          <a:p>
            <a:endParaRPr lang="en-US" sz="1000" smtClean="0">
              <a:latin typeface="Arial" pitchFamily="34" charset="0"/>
            </a:endParaRPr>
          </a:p>
          <a:p>
            <a:r>
              <a:rPr lang="en-US" sz="1000" smtClean="0">
                <a:latin typeface="Arial" pitchFamily="34" charset="0"/>
              </a:rPr>
              <a:t>The Renewable Research and Demonstration project</a:t>
            </a:r>
          </a:p>
          <a:p>
            <a:pPr>
              <a:buFontTx/>
              <a:buChar char="•"/>
            </a:pPr>
            <a:r>
              <a:rPr lang="en-US" sz="1000" smtClean="0">
                <a:latin typeface="Arial" pitchFamily="34" charset="0"/>
              </a:rPr>
              <a:t>  Allows FPL educate and create awareness around the applicability of these technologies.</a:t>
            </a:r>
          </a:p>
          <a:p>
            <a:pPr>
              <a:buFontTx/>
              <a:buChar char="•"/>
            </a:pPr>
            <a:r>
              <a:rPr lang="en-US" sz="1000" smtClean="0">
                <a:latin typeface="Arial" pitchFamily="34" charset="0"/>
              </a:rPr>
              <a:t>  Makes sure that FPL is ahead of technology curve and has reliable performance data on new technologies.</a:t>
            </a:r>
          </a:p>
          <a:p>
            <a:pPr>
              <a:buFontTx/>
              <a:buChar char="•"/>
            </a:pPr>
            <a:r>
              <a:rPr lang="en-US" sz="1000" smtClean="0">
                <a:latin typeface="Arial" pitchFamily="34" charset="0"/>
              </a:rPr>
              <a:t>  Total budget cap of approximately $2.5 MM over 5 years</a:t>
            </a:r>
          </a:p>
          <a:p>
            <a:endParaRPr lang="en-US" sz="1000" smtClean="0">
              <a:latin typeface="Arial" pitchFamily="34" charset="0"/>
            </a:endParaRPr>
          </a:p>
          <a:p>
            <a:r>
              <a:rPr lang="en-US" sz="1000" smtClean="0">
                <a:latin typeface="Arial" pitchFamily="34" charset="0"/>
              </a:rPr>
              <a:t>FPL led a collaboration with TECO, Gulf and Progress that led to consistency across the solar portfolios</a:t>
            </a:r>
          </a:p>
          <a:p>
            <a:pPr>
              <a:buFontTx/>
              <a:buChar char="•"/>
            </a:pPr>
            <a:r>
              <a:rPr lang="en-US" sz="1000" smtClean="0">
                <a:latin typeface="Arial" pitchFamily="34" charset="0"/>
              </a:rPr>
              <a:t>  Most incentive programs offered are the same, the only exception is that FPL is only utility with business solar water heating</a:t>
            </a:r>
          </a:p>
          <a:p>
            <a:pPr lvl="1">
              <a:buFontTx/>
              <a:buChar char="•"/>
            </a:pPr>
            <a:r>
              <a:rPr lang="en-US" sz="1000" smtClean="0">
                <a:latin typeface="Arial" pitchFamily="34" charset="0"/>
              </a:rPr>
              <a:t>  Florida rebate information showed FPL business customers installing SWH</a:t>
            </a:r>
          </a:p>
          <a:p>
            <a:pPr>
              <a:buFontTx/>
              <a:buChar char="•"/>
            </a:pPr>
            <a:r>
              <a:rPr lang="en-US" sz="1000" smtClean="0">
                <a:latin typeface="Arial" pitchFamily="34" charset="0"/>
              </a:rPr>
              <a:t>  Incentive structures are similar</a:t>
            </a:r>
          </a:p>
          <a:p>
            <a:pPr>
              <a:buFontTx/>
              <a:buChar char="•"/>
            </a:pPr>
            <a:r>
              <a:rPr lang="en-US" sz="1000" smtClean="0">
                <a:latin typeface="Arial" pitchFamily="34" charset="0"/>
              </a:rPr>
              <a:t>  Differences in budget allocations stem primarily from differences in the limitations on overall pilot funds.  Gulf and Teco very small budgets.</a:t>
            </a:r>
          </a:p>
          <a:p>
            <a:pPr>
              <a:buFontTx/>
              <a:buChar char="•"/>
            </a:pPr>
            <a:r>
              <a:rPr lang="en-US" sz="1000" smtClean="0">
                <a:latin typeface="Arial" pitchFamily="34" charset="0"/>
              </a:rPr>
              <a:t>  FPSC staff trying to investigate and achieve more consistency of allocations across utilities without a formal workshop.</a:t>
            </a:r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1" tIns="46578" rIns="93151" bIns="46578" anchor="b"/>
          <a:lstStyle/>
          <a:p>
            <a:pPr algn="r" defTabSz="931863" fontAlgn="base">
              <a:spcBef>
                <a:spcPct val="0"/>
              </a:spcBef>
              <a:spcAft>
                <a:spcPct val="0"/>
              </a:spcAft>
            </a:pPr>
            <a:fld id="{DEA15C7B-A065-4E88-89C5-7C9E28A46C6A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algn="r" defTabSz="931863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58490" y="4346908"/>
            <a:ext cx="4456097" cy="12146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6595217" y="8866290"/>
            <a:ext cx="262783" cy="27186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0B040F5-2887-416D-9F77-5DE44F99ED10}" type="slidenum">
              <a:rPr lang="de-DE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1pPr>
            <a:lvl2pPr marL="732326" indent="-281664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2pPr>
            <a:lvl3pPr marL="1126655" indent="-225331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3pPr>
            <a:lvl4pPr marL="1577317" indent="-225331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4pPr>
            <a:lvl5pPr marL="2027979" indent="-225331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5pPr>
            <a:lvl6pPr marL="2478641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6pPr>
            <a:lvl7pPr marL="2929303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7pPr>
            <a:lvl8pPr marL="3379965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8pPr>
            <a:lvl9pPr marL="3830627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3211E1-4C98-4A4B-A4C8-C7A335A7EDD2}" type="slidenum">
              <a:rPr lang="de-DE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B5422B7-6C2A-4E79-B5A3-C47B3E86767F}" type="slidenum">
              <a:rPr lang="en-US" sz="1300">
                <a:solidFill>
                  <a:prstClr val="black"/>
                </a:solidFill>
                <a:cs typeface="Arial" pitchFamily="34" charset="0"/>
              </a:rPr>
              <a:pPr/>
              <a:t>55</a:t>
            </a:fld>
            <a:endParaRPr lang="en-US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C460024-FDA8-4695-BD11-FF559C650E0B}" type="slidenum">
              <a:rPr lang="en-US">
                <a:solidFill>
                  <a:prstClr val="black"/>
                </a:solidFill>
              </a:rPr>
              <a:pPr eaLnBrk="1" hangingPunct="1"/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42C2C7E-8A31-42C5-86F1-CE7471A16F4D}" type="slidenum">
              <a:rPr lang="en-US">
                <a:solidFill>
                  <a:prstClr val="black"/>
                </a:solidFill>
              </a:rPr>
              <a:pPr eaLnBrk="1" hangingPunct="1"/>
              <a:t>60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217046"/>
            <a:ext cx="5548312" cy="4094189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4426783"/>
            <a:ext cx="5373688" cy="40910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8FCB6B0-B003-4055-9369-7AD2487879ED}" type="slidenum">
              <a:rPr lang="en-US">
                <a:solidFill>
                  <a:prstClr val="black"/>
                </a:solidFill>
              </a:rPr>
              <a:pPr eaLnBrk="1" hangingPunct="1"/>
              <a:t>61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217046"/>
            <a:ext cx="5548312" cy="4094189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4426783"/>
            <a:ext cx="5373688" cy="40910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B1BD156-4C29-4843-9515-1904133589BB}" type="slidenum">
              <a:rPr lang="en-US">
                <a:solidFill>
                  <a:prstClr val="black"/>
                </a:solidFill>
              </a:rPr>
              <a:pPr eaLnBrk="1" hangingPunct="1"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25EE4B5-7F98-4BA8-9BE3-E5212F2AD351}" type="slidenum">
              <a:rPr lang="en-US" sz="1300">
                <a:solidFill>
                  <a:prstClr val="black"/>
                </a:solidFill>
                <a:cs typeface="Arial" pitchFamily="34" charset="0"/>
              </a:rPr>
              <a:pPr/>
              <a:t>68</a:t>
            </a:fld>
            <a:endParaRPr lang="en-US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1pPr>
            <a:lvl2pPr marL="732326" indent="-281664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2pPr>
            <a:lvl3pPr marL="1126655" indent="-225331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3pPr>
            <a:lvl4pPr marL="1577317" indent="-225331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4pPr>
            <a:lvl5pPr marL="2027979" indent="-225331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5pPr>
            <a:lvl6pPr marL="2478641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6pPr>
            <a:lvl7pPr marL="2929303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7pPr>
            <a:lvl8pPr marL="3379965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8pPr>
            <a:lvl9pPr marL="3830627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1pPr>
            <a:lvl2pPr marL="732326" indent="-281664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2pPr>
            <a:lvl3pPr marL="1126655" indent="-225331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3pPr>
            <a:lvl4pPr marL="1577317" indent="-225331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4pPr>
            <a:lvl5pPr marL="2027979" indent="-225331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5pPr>
            <a:lvl6pPr marL="2478641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6pPr>
            <a:lvl7pPr marL="2929303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7pPr>
            <a:lvl8pPr marL="3379965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8pPr>
            <a:lvl9pPr marL="3830627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747" y="4203722"/>
            <a:ext cx="6704254" cy="47215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1pPr>
            <a:lvl2pPr marL="732326" indent="-281664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2pPr>
            <a:lvl3pPr marL="1126655" indent="-225331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3pPr>
            <a:lvl4pPr marL="1577317" indent="-225331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4pPr>
            <a:lvl5pPr marL="2027979" indent="-225331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5pPr>
            <a:lvl6pPr marL="2478641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6pPr>
            <a:lvl7pPr marL="2929303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7pPr>
            <a:lvl8pPr marL="3379965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8pPr>
            <a:lvl9pPr marL="3830627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1pPr>
            <a:lvl2pPr marL="732326" indent="-281664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2pPr>
            <a:lvl3pPr marL="1126655" indent="-225331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3pPr>
            <a:lvl4pPr marL="1577317" indent="-225331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4pPr>
            <a:lvl5pPr marL="2027979" indent="-225331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5pPr>
            <a:lvl6pPr marL="2478641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6pPr>
            <a:lvl7pPr marL="2929303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7pPr>
            <a:lvl8pPr marL="3379965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8pPr>
            <a:lvl9pPr marL="3830627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1pPr>
            <a:lvl2pPr marL="732326" indent="-281664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2pPr>
            <a:lvl3pPr marL="1126655" indent="-225331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3pPr>
            <a:lvl4pPr marL="1577317" indent="-225331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4pPr>
            <a:lvl5pPr marL="2027979" indent="-225331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5pPr>
            <a:lvl6pPr marL="2478641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6pPr>
            <a:lvl7pPr marL="2929303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7pPr>
            <a:lvl8pPr marL="3379965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8pPr>
            <a:lvl9pPr marL="3830627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166" y="687768"/>
            <a:ext cx="4506774" cy="342467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0646"/>
            <a:ext cx="5031685" cy="4115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19" tIns="44011" rIns="88019" bIns="44011"/>
          <a:lstStyle/>
          <a:p>
            <a:pPr eaLnBrk="1" hangingPunct="1">
              <a:lnSpc>
                <a:spcPct val="125000"/>
              </a:lnSpc>
            </a:pPr>
            <a:endParaRPr lang="en-US" smtClean="0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290410" y="4180114"/>
            <a:ext cx="6325324" cy="43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19" tIns="44011" rIns="88019" bIns="44011">
            <a:spAutoFit/>
          </a:bodyPr>
          <a:lstStyle>
            <a:lvl1pPr marL="342900" indent="-342900" defTabSz="892175" eaLnBrk="0" hangingPunct="0">
              <a:defRPr>
                <a:solidFill>
                  <a:srgbClr val="0048B9"/>
                </a:solidFill>
                <a:latin typeface="Arial" charset="0"/>
              </a:defRPr>
            </a:lvl1pPr>
            <a:lvl2pPr marL="111125" defTabSz="892175" eaLnBrk="0" hangingPunct="0">
              <a:defRPr>
                <a:solidFill>
                  <a:srgbClr val="0048B9"/>
                </a:solidFill>
                <a:latin typeface="Arial" charset="0"/>
              </a:defRPr>
            </a:lvl2pPr>
            <a:lvl3pPr marL="1143000" indent="-228600" defTabSz="892175" eaLnBrk="0" hangingPunct="0">
              <a:defRPr>
                <a:solidFill>
                  <a:srgbClr val="0048B9"/>
                </a:solidFill>
                <a:latin typeface="Arial" charset="0"/>
              </a:defRPr>
            </a:lvl3pPr>
            <a:lvl4pPr marL="1600200" indent="-228600" defTabSz="892175" eaLnBrk="0" hangingPunct="0">
              <a:defRPr>
                <a:solidFill>
                  <a:srgbClr val="0048B9"/>
                </a:solidFill>
                <a:latin typeface="Arial" charset="0"/>
              </a:defRPr>
            </a:lvl4pPr>
            <a:lvl5pPr marL="2057400" indent="-228600" defTabSz="892175" eaLnBrk="0" hangingPunct="0">
              <a:defRPr>
                <a:solidFill>
                  <a:srgbClr val="0048B9"/>
                </a:solidFill>
                <a:latin typeface="Arial" charset="0"/>
              </a:defRPr>
            </a:lvl5pPr>
            <a:lvl6pPr marL="2514600" indent="-228600" defTabSz="8921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6pPr>
            <a:lvl7pPr marL="2971800" indent="-228600" defTabSz="8921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7pPr>
            <a:lvl8pPr marL="3429000" indent="-228600" defTabSz="8921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8pPr>
            <a:lvl9pPr marL="3886200" indent="-228600" defTabSz="8921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9pPr>
          </a:lstStyle>
          <a:p>
            <a:pPr lvl="1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152193" y="4199001"/>
            <a:ext cx="6547402" cy="49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07" tIns="45751" rIns="91507" bIns="45751"/>
          <a:lstStyle/>
          <a:p>
            <a:pPr fontAlgn="base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</a:pPr>
            <a:endParaRPr lang="en-US" smtClean="0">
              <a:solidFill>
                <a:srgbClr val="0048B9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1pPr>
            <a:lvl2pPr marL="732326" indent="-281664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2pPr>
            <a:lvl3pPr marL="1126655" indent="-225331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3pPr>
            <a:lvl4pPr marL="1577317" indent="-225331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4pPr>
            <a:lvl5pPr marL="2027979" indent="-225331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5pPr>
            <a:lvl6pPr marL="2478641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6pPr>
            <a:lvl7pPr marL="2929303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7pPr>
            <a:lvl8pPr marL="3379965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8pPr>
            <a:lvl9pPr marL="3830627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1pPr>
            <a:lvl2pPr marL="732326" indent="-281664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2pPr>
            <a:lvl3pPr marL="1126655" indent="-225331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3pPr>
            <a:lvl4pPr marL="1577317" indent="-225331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4pPr>
            <a:lvl5pPr marL="2027979" indent="-225331" defTabSz="918537" eaLnBrk="0" hangingPunct="0">
              <a:defRPr>
                <a:solidFill>
                  <a:srgbClr val="0048B9"/>
                </a:solidFill>
                <a:latin typeface="Arial" charset="0"/>
              </a:defRPr>
            </a:lvl5pPr>
            <a:lvl6pPr marL="2478641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6pPr>
            <a:lvl7pPr marL="2929303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7pPr>
            <a:lvl8pPr marL="3379965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8pPr>
            <a:lvl9pPr marL="3830627" indent="-225331" defTabSz="918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e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6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0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50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392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FPL_logo_PMS29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73050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39938" y="3581400"/>
            <a:ext cx="6748462" cy="609600"/>
          </a:xfrm>
        </p:spPr>
        <p:txBody>
          <a:bodyPr lIns="0"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97075" y="2133600"/>
            <a:ext cx="6791325" cy="147002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 anchorCtr="0"/>
          <a:lstStyle>
            <a:lvl1pPr algn="l">
              <a:lnSpc>
                <a:spcPct val="80000"/>
              </a:lnSpc>
              <a:defRPr sz="2600" u="none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949450" y="4248150"/>
            <a:ext cx="417195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2200" b="1">
                <a:solidFill>
                  <a:schemeClr val="accent2"/>
                </a:solidFill>
              </a:defRPr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/>
            </a:pPr>
            <a:fld id="{55F8B791-09A8-4EA2-BCAD-02F28FC32089}" type="datetimeFigureOut">
              <a:rPr lang="en-US">
                <a:solidFill>
                  <a:srgbClr val="0048B9"/>
                </a:solidFill>
              </a:rPr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  <a:defRPr/>
              </a:pPr>
              <a:t>2/1/2013</a:t>
            </a:fld>
            <a:endParaRPr lang="en-US" dirty="0">
              <a:solidFill>
                <a:srgbClr val="0048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42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07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6751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88595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1885950"/>
            <a:ext cx="4040188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20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72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18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369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7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4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4050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67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892175"/>
            <a:ext cx="2074863" cy="5127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892175"/>
            <a:ext cx="6073775" cy="5127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31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2175"/>
            <a:ext cx="8228013" cy="814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4175" y="1885950"/>
            <a:ext cx="4038600" cy="4133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575175" y="1885950"/>
            <a:ext cx="4040188" cy="41338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4618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0" y="0"/>
            <a:ext cx="91392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290638" y="6483350"/>
            <a:ext cx="6500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48B9"/>
                </a:solidFill>
              </a:rPr>
              <a:t>Proprietary &amp; Confidential Information,</a:t>
            </a:r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Helv"/>
              </a:rPr>
              <a:t> </a:t>
            </a:r>
            <a:r>
              <a:rPr lang="en-US" sz="1000" dirty="0">
                <a:solidFill>
                  <a:srgbClr val="0048B9"/>
                </a:solidFill>
              </a:rPr>
              <a:t>Attorney-Client Communication / Attorney Work Product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48B9"/>
                </a:solidFill>
              </a:rPr>
              <a:t>Prepared at the Direction of Legal Counsel </a:t>
            </a:r>
          </a:p>
        </p:txBody>
      </p:sp>
      <p:pic>
        <p:nvPicPr>
          <p:cNvPr id="7" name="Picture 61" descr="FPL_logo_PMS292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088" y="273050"/>
            <a:ext cx="1131887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9938" y="3581400"/>
            <a:ext cx="6748462" cy="609600"/>
          </a:xfrm>
        </p:spPr>
        <p:txBody>
          <a:bodyPr lIns="0"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97075" y="2133600"/>
            <a:ext cx="6791325" cy="1470025"/>
          </a:xfrm>
          <a:ln algn="ctr"/>
        </p:spPr>
        <p:txBody>
          <a:bodyPr lIns="0" anchor="ctr" anchorCtr="0"/>
          <a:lstStyle>
            <a:lvl1pPr algn="l">
              <a:lnSpc>
                <a:spcPct val="80000"/>
              </a:lnSpc>
              <a:defRPr sz="2600" u="none">
                <a:solidFill>
                  <a:srgbClr val="8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949450" y="4248150"/>
            <a:ext cx="417195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  <a:defRPr sz="2200" b="1">
                <a:solidFill>
                  <a:schemeClr val="accent2"/>
                </a:solidFill>
              </a:defRPr>
            </a:lvl1pPr>
          </a:lstStyle>
          <a:p>
            <a:pPr fontAlgn="base">
              <a:defRPr/>
            </a:pPr>
            <a:endParaRPr lang="en-US">
              <a:solidFill>
                <a:srgbClr val="0048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90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290638" y="6483350"/>
            <a:ext cx="6500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48B9"/>
                </a:solidFill>
              </a:rPr>
              <a:t>Proprietary &amp; Confidential Information,</a:t>
            </a:r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Helv"/>
              </a:rPr>
              <a:t> </a:t>
            </a:r>
            <a:r>
              <a:rPr lang="en-US" sz="1000" dirty="0">
                <a:solidFill>
                  <a:srgbClr val="0048B9"/>
                </a:solidFill>
              </a:rPr>
              <a:t>Attorney-Client Communication / Attorney Work Product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48B9"/>
                </a:solidFill>
              </a:rPr>
              <a:t>Prepared at the Direction of Legal Counsel </a:t>
            </a:r>
          </a:p>
        </p:txBody>
      </p:sp>
      <p:pic>
        <p:nvPicPr>
          <p:cNvPr id="5" name="Picture 73" descr="FPL_logo_PMS292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6075" y="61563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980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290638" y="6483350"/>
            <a:ext cx="6500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48B9"/>
                </a:solidFill>
              </a:rPr>
              <a:t>Proprietary &amp; Confidential Information,</a:t>
            </a:r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Helv"/>
              </a:rPr>
              <a:t> </a:t>
            </a:r>
            <a:r>
              <a:rPr lang="en-US" sz="1000" dirty="0">
                <a:solidFill>
                  <a:srgbClr val="0048B9"/>
                </a:solidFill>
              </a:rPr>
              <a:t>Attorney-Client Communication / Attorney Work Product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48B9"/>
                </a:solidFill>
              </a:rPr>
              <a:t>Prepared at the Direction of Legal Counsel </a:t>
            </a:r>
          </a:p>
        </p:txBody>
      </p:sp>
      <p:pic>
        <p:nvPicPr>
          <p:cNvPr id="6" name="Picture 73" descr="FPL_logo_PMS292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6075" y="61563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88595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1885950"/>
            <a:ext cx="4040188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52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290638" y="6483350"/>
            <a:ext cx="6500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48B9"/>
                </a:solidFill>
              </a:rPr>
              <a:t>Proprietary &amp; Confidential Information,</a:t>
            </a:r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Helv"/>
              </a:rPr>
              <a:t> </a:t>
            </a:r>
            <a:r>
              <a:rPr lang="en-US" sz="1000" dirty="0">
                <a:solidFill>
                  <a:srgbClr val="0048B9"/>
                </a:solidFill>
              </a:rPr>
              <a:t>Attorney-Client Communication / Attorney Work Product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48B9"/>
                </a:solidFill>
              </a:rPr>
              <a:t>Prepared at the Direction of Legal Counsel </a:t>
            </a:r>
          </a:p>
        </p:txBody>
      </p:sp>
      <p:pic>
        <p:nvPicPr>
          <p:cNvPr id="4" name="Picture 73" descr="FPL_logo_PMS292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6075" y="61563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00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3" descr="FPL_logo_PMS292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6075" y="61563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290638" y="6483350"/>
            <a:ext cx="6500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48B9"/>
                </a:solidFill>
              </a:rPr>
              <a:t>Proprietary &amp; Confidential Information,</a:t>
            </a:r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Helv"/>
              </a:rPr>
              <a:t> </a:t>
            </a:r>
            <a:r>
              <a:rPr lang="en-US" sz="1000" dirty="0">
                <a:solidFill>
                  <a:srgbClr val="0048B9"/>
                </a:solidFill>
              </a:rPr>
              <a:t>Attorney-Client Communication / Attorney Work Product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48B9"/>
                </a:solidFill>
              </a:rPr>
              <a:t>Prepared at the Direction of Legal Counsel </a:t>
            </a:r>
          </a:p>
        </p:txBody>
      </p:sp>
    </p:spTree>
    <p:extLst>
      <p:ext uri="{BB962C8B-B14F-4D97-AF65-F5344CB8AC3E}">
        <p14:creationId xmlns:p14="http://schemas.microsoft.com/office/powerpoint/2010/main" val="3847258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290638" y="6483350"/>
            <a:ext cx="6500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48B9"/>
                </a:solidFill>
              </a:rPr>
              <a:t>Proprietary &amp; Confidential Information,</a:t>
            </a:r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Helv"/>
              </a:rPr>
              <a:t> </a:t>
            </a:r>
            <a:r>
              <a:rPr lang="en-US" sz="1000" dirty="0">
                <a:solidFill>
                  <a:srgbClr val="0048B9"/>
                </a:solidFill>
              </a:rPr>
              <a:t>Attorney-Client Communication / Attorney Work Product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48B9"/>
                </a:solidFill>
              </a:rPr>
              <a:t>Prepared at the Direction of Legal Counsel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63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2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290638" y="6483350"/>
            <a:ext cx="6500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48B9"/>
                </a:solidFill>
              </a:rPr>
              <a:t>Proprietary &amp; Confidential Information,</a:t>
            </a:r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Helv"/>
              </a:rPr>
              <a:t> </a:t>
            </a:r>
            <a:r>
              <a:rPr lang="en-US" sz="1000" dirty="0">
                <a:solidFill>
                  <a:srgbClr val="0048B9"/>
                </a:solidFill>
              </a:rPr>
              <a:t>Attorney-Client Communication / Attorney Work Product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48B9"/>
                </a:solidFill>
              </a:rPr>
              <a:t>Prepared at the Direction of Legal Counsel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268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290638" y="6483350"/>
            <a:ext cx="6500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48B9"/>
                </a:solidFill>
              </a:rPr>
              <a:t>Proprietary &amp; Confidential Information,</a:t>
            </a:r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Helv"/>
              </a:rPr>
              <a:t> </a:t>
            </a:r>
            <a:r>
              <a:rPr lang="en-US" sz="1000" dirty="0">
                <a:solidFill>
                  <a:srgbClr val="0048B9"/>
                </a:solidFill>
              </a:rPr>
              <a:t>Attorney-Client Communication / Attorney Work Product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48B9"/>
                </a:solidFill>
              </a:rPr>
              <a:t>Prepared at the Direction of Legal Counsel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78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 rot="5400000">
            <a:off x="-3050382" y="3247232"/>
            <a:ext cx="6500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48B9"/>
                </a:solidFill>
              </a:rPr>
              <a:t>Proprietary &amp; Confidential Information,</a:t>
            </a:r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Helv"/>
              </a:rPr>
              <a:t> </a:t>
            </a:r>
            <a:r>
              <a:rPr lang="en-US" sz="1000" dirty="0">
                <a:solidFill>
                  <a:srgbClr val="0048B9"/>
                </a:solidFill>
              </a:rPr>
              <a:t>Attorney-Client Communication / Attorney Work Product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48B9"/>
                </a:solidFill>
              </a:rPr>
              <a:t>Prepared at the Direction of Legal Counsel 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892175"/>
            <a:ext cx="2074863" cy="5127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892175"/>
            <a:ext cx="6073775" cy="5127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17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290638" y="6483350"/>
            <a:ext cx="6500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48B9"/>
                </a:solidFill>
              </a:rPr>
              <a:t>Proprietary &amp; Confidential Information,</a:t>
            </a:r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Helv"/>
              </a:rPr>
              <a:t> </a:t>
            </a:r>
            <a:r>
              <a:rPr lang="en-US" sz="1000" dirty="0">
                <a:solidFill>
                  <a:srgbClr val="0048B9"/>
                </a:solidFill>
              </a:rPr>
              <a:t>Attorney-Client Communication / Attorney Work Product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48B9"/>
                </a:solidFill>
              </a:rPr>
              <a:t>Prepared at the Direction of Legal Counsel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2175"/>
            <a:ext cx="8228013" cy="814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4175" y="1885950"/>
            <a:ext cx="4038600" cy="4133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75175" y="1885950"/>
            <a:ext cx="4040188" cy="413385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791122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290638" y="6483350"/>
            <a:ext cx="6500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48B9"/>
                </a:solidFill>
              </a:rPr>
              <a:t>Proprietary &amp; Confidential Information,</a:t>
            </a:r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Helv"/>
              </a:rPr>
              <a:t> </a:t>
            </a:r>
            <a:r>
              <a:rPr lang="en-US" sz="1000" dirty="0">
                <a:solidFill>
                  <a:srgbClr val="0048B9"/>
                </a:solidFill>
              </a:rPr>
              <a:t>Attorney-Client Communication / Attorney Work Product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48B9"/>
                </a:solidFill>
              </a:rPr>
              <a:t>Prepared at the Direction of Legal Counsel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2175"/>
            <a:ext cx="8228013" cy="814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4175" y="1885950"/>
            <a:ext cx="4038600" cy="4133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575175" y="1885950"/>
            <a:ext cx="4040188" cy="41338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910652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D1291C-AB63-451B-8263-A32334DA491A}" type="datetimeFigureOut">
              <a:rPr lang="en-US" smtClean="0">
                <a:solidFill>
                  <a:srgbClr val="0048B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2/1/2013</a:t>
            </a:fld>
            <a:endParaRPr lang="en-US">
              <a:solidFill>
                <a:srgbClr val="0048B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48B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A8FF8B-2C0F-4CFE-85DE-C057A38BFEAA}" type="slidenum">
              <a:rPr lang="en-US" smtClean="0">
                <a:solidFill>
                  <a:srgbClr val="0048B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48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56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 SOLAR - Titelfolie mit Bild (fi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andwerker TIte_k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9" b="6531"/>
          <a:stretch>
            <a:fillRect/>
          </a:stretch>
        </p:blipFill>
        <p:spPr bwMode="auto">
          <a:xfrm>
            <a:off x="468313" y="1138238"/>
            <a:ext cx="73183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6821" y="5517232"/>
            <a:ext cx="8346833" cy="86451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6761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 SOLAR - Titelfolie mit Bild (einfüg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67544" y="1268760"/>
            <a:ext cx="6336704" cy="4104456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6821" y="5517232"/>
            <a:ext cx="8346833" cy="86451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33680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 SOLAR - 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6821" y="5301208"/>
            <a:ext cx="8346833" cy="10081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85195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Cov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:\_NewBusiness\ms_mage_solar\K01506_Unternehmenspräsentation\4_Design\pics_for_ppt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3825"/>
            <a:ext cx="9140825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8543925" y="1620838"/>
            <a:ext cx="82296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62724" y="5505242"/>
            <a:ext cx="6377493" cy="91087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294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598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MAGE SOLAR - 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349500"/>
            <a:ext cx="8496300" cy="108108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773" y="3429000"/>
            <a:ext cx="848484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40763" y="6524625"/>
            <a:ext cx="395287" cy="333375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2CDF98-FD32-4037-AD90-74FC30349B63}" type="slidenum">
              <a:rPr lang="de-DE">
                <a:solidFill>
                  <a:srgbClr val="707173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70717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96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MAGE SOLAR - 2 Inhalt (Text, Bild, Tabel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928" y="1557338"/>
            <a:ext cx="4038600" cy="4824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5887" y="1556792"/>
            <a:ext cx="4038725" cy="48249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40763" y="6524625"/>
            <a:ext cx="395287" cy="333375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9D53ED-D1EC-446F-946A-DBBCDDB8C7D5}" type="slidenum">
              <a:rPr lang="de-DE">
                <a:solidFill>
                  <a:srgbClr val="707173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70717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88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GE SOLAR - Inhalt Tex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821" y="548680"/>
            <a:ext cx="6779475" cy="43204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57338"/>
            <a:ext cx="8507413" cy="4824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981075"/>
            <a:ext cx="6778625" cy="5762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40763" y="6524625"/>
            <a:ext cx="395287" cy="333375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07D55B-8231-4F0B-8674-5FEE3E01116D}" type="slidenum">
              <a:rPr lang="de-DE">
                <a:solidFill>
                  <a:srgbClr val="707173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70717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123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MAGE SOLAR - 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57338"/>
            <a:ext cx="8507413" cy="47848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40763" y="6524625"/>
            <a:ext cx="395287" cy="333375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87A9A5-9547-4FDE-9F9A-CD7E911D1F93}" type="slidenum">
              <a:rPr lang="de-DE">
                <a:solidFill>
                  <a:srgbClr val="707173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70717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28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GE SOLAR - 4 Inhalte (Text, Bild, Tabell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Content Placeholder 13"/>
          <p:cNvSpPr>
            <a:spLocks noGrp="1"/>
          </p:cNvSpPr>
          <p:nvPr>
            <p:ph sz="quarter" idx="11"/>
          </p:nvPr>
        </p:nvSpPr>
        <p:spPr>
          <a:xfrm>
            <a:off x="468313" y="1557339"/>
            <a:ext cx="3527623" cy="23037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Content Placeholder 13"/>
          <p:cNvSpPr>
            <a:spLocks noGrp="1"/>
          </p:cNvSpPr>
          <p:nvPr>
            <p:ph sz="quarter" idx="12"/>
          </p:nvPr>
        </p:nvSpPr>
        <p:spPr>
          <a:xfrm>
            <a:off x="468313" y="4074191"/>
            <a:ext cx="3527623" cy="23037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8" name="Content Placeholder 13"/>
          <p:cNvSpPr>
            <a:spLocks noGrp="1"/>
          </p:cNvSpPr>
          <p:nvPr>
            <p:ph sz="quarter" idx="13"/>
          </p:nvPr>
        </p:nvSpPr>
        <p:spPr>
          <a:xfrm>
            <a:off x="5436990" y="1556792"/>
            <a:ext cx="3527623" cy="23037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4"/>
          </p:nvPr>
        </p:nvSpPr>
        <p:spPr>
          <a:xfrm>
            <a:off x="5436990" y="4077618"/>
            <a:ext cx="3527623" cy="23037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640763" y="6524625"/>
            <a:ext cx="395287" cy="333375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6E6B04-9ED9-4BBE-A064-FBD15669B8BC}" type="slidenum">
              <a:rPr lang="de-DE">
                <a:solidFill>
                  <a:srgbClr val="707173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70717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156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GE SOLAR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57338"/>
            <a:ext cx="8507413" cy="4784849"/>
          </a:xfrm>
        </p:spPr>
        <p:txBody>
          <a:bodyPr/>
          <a:lstStyle>
            <a:lvl1pPr>
              <a:buFont typeface="+mj-lt"/>
              <a:buAutoNum type="arabicPeriod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3BBFF30-73BE-4B8C-B569-0631B9F10C19}" type="slidenum">
              <a:rPr lang="de-DE">
                <a:solidFill>
                  <a:srgbClr val="707173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70717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68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GE SOLAR - 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57338"/>
            <a:ext cx="8507413" cy="47848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A7F2189-F461-47D5-AD6B-DFD38AF3D71F}" type="slidenum">
              <a:rPr lang="de-DE">
                <a:solidFill>
                  <a:srgbClr val="707173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70717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932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 SOLAR - Inhalt Tex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821" y="548680"/>
            <a:ext cx="6779475" cy="43204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57338"/>
            <a:ext cx="8507413" cy="48244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981075"/>
            <a:ext cx="6778625" cy="576263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A4A994B-D01F-41D2-A56B-685F850C7FE4}" type="slidenum">
              <a:rPr lang="de-DE">
                <a:solidFill>
                  <a:srgbClr val="707173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70717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331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AGE SOLAR - 2 Inhalt (Text, Bild, Tabel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928" y="1557338"/>
            <a:ext cx="4038600" cy="4824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5887" y="1556792"/>
            <a:ext cx="4038725" cy="482495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8C18867-62F8-44F9-973F-78DEE4D8F9ED}" type="slidenum">
              <a:rPr lang="de-DE">
                <a:solidFill>
                  <a:srgbClr val="707173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70717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757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 SOLAR - Inhalt mit Erklä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468313" y="5013599"/>
            <a:ext cx="4258816" cy="13681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de-DE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1"/>
          </p:nvPr>
        </p:nvSpPr>
        <p:spPr>
          <a:xfrm>
            <a:off x="468313" y="1557338"/>
            <a:ext cx="4247703" cy="28077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716016" y="1554410"/>
            <a:ext cx="4248597" cy="28106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22" name="Content Placeholder 15"/>
          <p:cNvSpPr>
            <a:spLocks noGrp="1"/>
          </p:cNvSpPr>
          <p:nvPr>
            <p:ph sz="quarter" idx="14"/>
          </p:nvPr>
        </p:nvSpPr>
        <p:spPr>
          <a:xfrm>
            <a:off x="4705383" y="5013176"/>
            <a:ext cx="4258816" cy="13681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de-D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3059BB0-4DD3-4931-A80A-F03BEB6A24F2}" type="slidenum">
              <a:rPr lang="de-DE">
                <a:solidFill>
                  <a:srgbClr val="707173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70717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3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583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 SOLAR - 4 Inhalte (Text, Bild, Tabell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Content Placeholder 13"/>
          <p:cNvSpPr>
            <a:spLocks noGrp="1"/>
          </p:cNvSpPr>
          <p:nvPr>
            <p:ph sz="quarter" idx="11"/>
          </p:nvPr>
        </p:nvSpPr>
        <p:spPr>
          <a:xfrm>
            <a:off x="468313" y="1557339"/>
            <a:ext cx="3527623" cy="230371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Content Placeholder 13"/>
          <p:cNvSpPr>
            <a:spLocks noGrp="1"/>
          </p:cNvSpPr>
          <p:nvPr>
            <p:ph sz="quarter" idx="12"/>
          </p:nvPr>
        </p:nvSpPr>
        <p:spPr>
          <a:xfrm>
            <a:off x="468313" y="4074191"/>
            <a:ext cx="3527623" cy="230371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8" name="Content Placeholder 13"/>
          <p:cNvSpPr>
            <a:spLocks noGrp="1"/>
          </p:cNvSpPr>
          <p:nvPr>
            <p:ph sz="quarter" idx="13"/>
          </p:nvPr>
        </p:nvSpPr>
        <p:spPr>
          <a:xfrm>
            <a:off x="5436990" y="1556792"/>
            <a:ext cx="3527623" cy="230371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4"/>
          </p:nvPr>
        </p:nvSpPr>
        <p:spPr>
          <a:xfrm>
            <a:off x="5436990" y="4077618"/>
            <a:ext cx="3527623" cy="230371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202B3B3-A57B-4EDB-A330-E3C8E5E782BE}" type="slidenum">
              <a:rPr lang="de-DE">
                <a:solidFill>
                  <a:srgbClr val="707173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70717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203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 SOLAR - Inhalt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144" y="548680"/>
            <a:ext cx="3258760" cy="1008658"/>
          </a:xfrm>
        </p:spPr>
        <p:txBody>
          <a:bodyPr>
            <a:normAutofit/>
          </a:bodyPr>
          <a:lstStyle>
            <a:lvl1pPr marL="0" indent="0">
              <a:buNone/>
              <a:defRPr kumimoji="1" lang="en-US" sz="2200" b="1" kern="1200" dirty="0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44" y="1557338"/>
            <a:ext cx="3258760" cy="4824412"/>
          </a:xfrm>
        </p:spPr>
        <p:txBody>
          <a:bodyPr>
            <a:normAutofit/>
          </a:bodyPr>
          <a:lstStyle>
            <a:lvl1pPr marL="34290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B7F1D"/>
              </a:buClr>
              <a:buSzPct val="115000"/>
              <a:buFont typeface="Times New Roman" pitchFamily="18" charset="0"/>
              <a:buChar char="›"/>
              <a:defRPr kumimoji="1" lang="en-US" sz="1800" kern="1200" dirty="0" smtClean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B7F1D"/>
              </a:buClr>
              <a:buSzPct val="115000"/>
              <a:buFont typeface="Times New Roman" pitchFamily="18" charset="0"/>
              <a:buChar char="›"/>
              <a:defRPr kumimoji="1" lang="en-US" sz="1800" kern="1200" dirty="0" smtClean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B7F1D"/>
              </a:buClr>
              <a:buSzPct val="115000"/>
              <a:buFont typeface="Times New Roman" pitchFamily="18" charset="0"/>
              <a:buChar char="›"/>
              <a:defRPr kumimoji="1" lang="en-US" sz="1800" kern="1200" dirty="0" smtClean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B7F1D"/>
              </a:buClr>
              <a:buSzPct val="115000"/>
              <a:buFont typeface="Times New Roman" pitchFamily="18" charset="0"/>
              <a:buChar char="›"/>
              <a:defRPr kumimoji="1" lang="en-US" sz="1800" kern="1200" dirty="0" smtClean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B7F1D"/>
              </a:buClr>
              <a:buSzPct val="115000"/>
              <a:buFont typeface="Times New Roman" pitchFamily="18" charset="0"/>
              <a:buChar char="›"/>
              <a:defRPr kumimoji="1" lang="de-DE" sz="1800" kern="1200" dirty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95936" y="548680"/>
            <a:ext cx="3239889" cy="1008658"/>
          </a:xfrm>
        </p:spPr>
        <p:txBody>
          <a:bodyPr>
            <a:normAutofit/>
          </a:bodyPr>
          <a:lstStyle>
            <a:lvl1pPr marL="0" indent="0">
              <a:buNone/>
              <a:defRPr kumimoji="1" lang="en-US" sz="2200" b="1" kern="1200" dirty="0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95936" y="1557338"/>
            <a:ext cx="3239889" cy="4824412"/>
          </a:xfrm>
        </p:spPr>
        <p:txBody>
          <a:bodyPr>
            <a:normAutofit/>
          </a:bodyPr>
          <a:lstStyle>
            <a:lvl1pPr marL="34290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B7F1D"/>
              </a:buClr>
              <a:buSzPct val="115000"/>
              <a:buFont typeface="Times New Roman" pitchFamily="18" charset="0"/>
              <a:buChar char="›"/>
              <a:defRPr kumimoji="1" lang="en-US" sz="1800" kern="1200" dirty="0" smtClean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B7F1D"/>
              </a:buClr>
              <a:buSzPct val="115000"/>
              <a:buFont typeface="Times New Roman" pitchFamily="18" charset="0"/>
              <a:buChar char="›"/>
              <a:defRPr kumimoji="1" lang="en-US" sz="1800" kern="1200" dirty="0" smtClean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B7F1D"/>
              </a:buClr>
              <a:buSzPct val="115000"/>
              <a:buFont typeface="Times New Roman" pitchFamily="18" charset="0"/>
              <a:buChar char="›"/>
              <a:defRPr kumimoji="1" lang="en-US" sz="1800" kern="1200" dirty="0" smtClean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B7F1D"/>
              </a:buClr>
              <a:buSzPct val="115000"/>
              <a:buFont typeface="Times New Roman" pitchFamily="18" charset="0"/>
              <a:buChar char="›"/>
              <a:defRPr kumimoji="1" lang="en-US" sz="1800" kern="1200" dirty="0" smtClean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B7F1D"/>
              </a:buClr>
              <a:buSzPct val="115000"/>
              <a:buFont typeface="Times New Roman" pitchFamily="18" charset="0"/>
              <a:buChar char="›"/>
              <a:defRPr kumimoji="1" lang="de-DE" sz="1800" kern="1200" dirty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F18DACA-9FF3-4622-81E3-5DED39C487EA}" type="slidenum">
              <a:rPr lang="de-DE">
                <a:solidFill>
                  <a:srgbClr val="707173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70717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7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MAGE SOLAR - 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548681"/>
            <a:ext cx="3146948" cy="1008658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738" y="548680"/>
            <a:ext cx="3383087" cy="5833070"/>
          </a:xfrm>
        </p:spPr>
        <p:txBody>
          <a:bodyPr>
            <a:normAutofit/>
          </a:bodyPr>
          <a:lstStyle>
            <a:lvl1pPr marL="34290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B7F1D"/>
              </a:buClr>
              <a:buSzPct val="115000"/>
              <a:buFont typeface="Times New Roman" pitchFamily="18" charset="0"/>
              <a:buChar char="›"/>
              <a:defRPr kumimoji="1" lang="en-US" sz="1800" kern="1200" dirty="0" smtClean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B7F1D"/>
              </a:buClr>
              <a:buSzPct val="115000"/>
              <a:buFont typeface="Times New Roman" pitchFamily="18" charset="0"/>
              <a:buChar char="›"/>
              <a:defRPr kumimoji="1" lang="en-US" sz="1800" kern="1200" dirty="0" smtClean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B7F1D"/>
              </a:buClr>
              <a:buSzPct val="115000"/>
              <a:buFont typeface="Times New Roman" pitchFamily="18" charset="0"/>
              <a:buChar char="›"/>
              <a:defRPr kumimoji="1" lang="en-US" sz="1800" kern="1200" dirty="0" smtClean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B7F1D"/>
              </a:buClr>
              <a:buSzPct val="115000"/>
              <a:buFont typeface="Times New Roman" pitchFamily="18" charset="0"/>
              <a:buChar char="›"/>
              <a:defRPr kumimoji="1" lang="en-US" sz="1800" kern="1200" dirty="0" smtClean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B7F1D"/>
              </a:buClr>
              <a:buSzPct val="115000"/>
              <a:buFont typeface="Times New Roman" pitchFamily="18" charset="0"/>
              <a:buChar char="›"/>
              <a:defRPr kumimoji="1" lang="de-DE" sz="1800" kern="1200" dirty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652" y="1557338"/>
            <a:ext cx="3174244" cy="482441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22E2689-795F-4C14-BF33-D1D72F9B38E9}" type="slidenum">
              <a:rPr lang="de-DE">
                <a:solidFill>
                  <a:srgbClr val="707173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70717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453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AGE SOLAR - Zwischen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26" y="4800600"/>
            <a:ext cx="8495987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551" y="548680"/>
            <a:ext cx="6745274" cy="417889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3" y="5504458"/>
            <a:ext cx="8497069" cy="87729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A51B617-77DC-4BA3-BCE6-BDC294B27611}" type="slidenum">
              <a:rPr lang="de-DE">
                <a:solidFill>
                  <a:srgbClr val="707173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70717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686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GE SOLAR - 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349500"/>
            <a:ext cx="8496300" cy="108108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773" y="3429000"/>
            <a:ext cx="84848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018618A-7281-4A2B-B291-E54451AFBAF6}" type="slidenum">
              <a:rPr lang="de-DE">
                <a:solidFill>
                  <a:srgbClr val="707173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70717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516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GE SOLAR -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3018BDF-B616-4C9F-9A36-D877CD66BCE8}" type="slidenum">
              <a:rPr lang="de-DE">
                <a:solidFill>
                  <a:srgbClr val="707173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70717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996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GE SOLAR - Titelfolie mit Bild (fi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andwerker TIte_k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9" b="6531"/>
          <a:stretch>
            <a:fillRect/>
          </a:stretch>
        </p:blipFill>
        <p:spPr bwMode="auto">
          <a:xfrm>
            <a:off x="468313" y="1412875"/>
            <a:ext cx="70897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6821" y="5517232"/>
            <a:ext cx="8346833" cy="86451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1223806"/>
      </p:ext>
    </p:extLst>
  </p:cSld>
  <p:clrMapOvr>
    <a:masterClrMapping/>
  </p:clrMapOvr>
  <p:transition spd="slow" advClick="0" advTm="20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SideBanner_gra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"/>
            <a:ext cx="7694613" cy="3276600"/>
          </a:xfrm>
        </p:spPr>
        <p:txBody>
          <a:bodyPr lIns="91440" tIns="45720" rIns="91440" bIns="45720" anchorCtr="1"/>
          <a:lstStyle>
            <a:lvl1pPr algn="ctr">
              <a:defRPr sz="4200">
                <a:solidFill>
                  <a:srgbClr val="1643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1413" y="3581400"/>
            <a:ext cx="7696200" cy="2514600"/>
          </a:xfrm>
        </p:spPr>
        <p:txBody>
          <a:bodyPr lIns="91440" tIns="45720" rIns="91440" bIns="45720" anchorCtr="1"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86617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EC558-D428-4B3A-9057-4A71C41F99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369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12E73-1C9E-4D68-8BE2-B47D1AC8BD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3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679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200525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219200"/>
            <a:ext cx="4202113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BAFFD-E03C-41D6-94B5-B6D461B973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9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73805-8141-4B36-948D-38E8DB8BD0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977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8E11F-85D9-4332-B6EE-0317BFA2C0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240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8E283-38CD-4BC4-BCE3-69D4B3AECC8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398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9375-2944-4C02-9F40-289B8C622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255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F6368-2B9D-4980-887E-623864F7A1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01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319FE-0E0B-421D-8F70-BE97CB877D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683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7675" y="152400"/>
            <a:ext cx="2138363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264275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D77BF-F226-4EB6-8EC3-6493EA575EB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013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152400"/>
            <a:ext cx="8555038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5A6B9-60EA-443B-834C-55850A6C32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37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BCD9-A51F-48D8-BF4A-3449D429F906}" type="datetime1">
              <a:rPr lang="en-US" smtClean="0"/>
              <a:pPr/>
              <a:t>2/1/2013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solidFill>
                  <a:schemeClr val="tx1"/>
                </a:solidFill>
              </a:defRPr>
            </a:lvl1pPr>
          </a:lstStyle>
          <a:p>
            <a:fld id="{A3F31473-23EB-4724-8B59-FE6D21D89FA4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16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123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993D-A282-40B6-B533-FE84014FDBE8}" type="datetime1">
              <a:rPr lang="en-US" smtClean="0"/>
              <a:pPr/>
              <a:t>2/1/2013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5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9" y="2590800"/>
            <a:ext cx="6173807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38" y="5410200"/>
            <a:ext cx="6174998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89D-5B68-4CDC-BA67-5058847622DF}" type="datetime1">
              <a:rPr lang="en-US" smtClean="0"/>
              <a:pPr/>
              <a:t>2/1/2013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298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612" y="685800"/>
            <a:ext cx="377288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91" y="685800"/>
            <a:ext cx="377288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705C-90F3-406F-88C2-24A16207C6D9}" type="datetime1">
              <a:rPr lang="en-US" smtClean="0"/>
              <a:pPr/>
              <a:t>2/1/2013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923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500" y="685800"/>
            <a:ext cx="3772883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500" y="1676400"/>
            <a:ext cx="3772883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4989" y="685800"/>
            <a:ext cx="3772883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3798" y="1676400"/>
            <a:ext cx="3772883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6D23-9E40-4CCD-BF32-28F6220D27A3}" type="datetime1">
              <a:rPr lang="en-US" smtClean="0"/>
              <a:pPr/>
              <a:t>2/1/2013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972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059A-185C-4EDD-A482-93AB58E2BCC5}" type="datetime1">
              <a:rPr lang="en-US" smtClean="0"/>
              <a:pPr/>
              <a:t>2/1/2013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432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57A-AF49-4CF9-A6FA-9064855718D1}" type="datetime1">
              <a:rPr lang="en-US" smtClean="0"/>
              <a:pPr/>
              <a:t>2/1/2013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328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362" y="685800"/>
            <a:ext cx="5029438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1EE0-BE67-4BF8-BDE1-D9BB0A1654B5}" type="datetime1">
              <a:rPr lang="en-US" smtClean="0"/>
              <a:pPr/>
              <a:t>2/1/2013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01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362" y="685800"/>
            <a:ext cx="503051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959-6234-4A3E-99CC-D8232DA5018F}" type="datetime1">
              <a:rPr lang="en-US" smtClean="0"/>
              <a:pPr/>
              <a:t>2/1/2013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290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93A1-7E87-44EA-932C-935E68E004BD}" type="datetime1">
              <a:rPr lang="en-US" smtClean="0"/>
              <a:pPr/>
              <a:t>2/1/2013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881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6069" y="685800"/>
            <a:ext cx="971804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8" y="685800"/>
            <a:ext cx="7107541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D03-7586-4044-BC47-9E305D4E3CBC}" type="datetime1">
              <a:rPr lang="en-US" smtClean="0"/>
              <a:pPr/>
              <a:t>2/1/2013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93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2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7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1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92175"/>
            <a:ext cx="822801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 in Arial 24 bold underlined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885950"/>
            <a:ext cx="8231188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22275" y="6602413"/>
            <a:ext cx="2111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48B9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48B9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48B9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48B9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48B9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fld id="{76C29E17-7488-44F1-B249-CCA7BF9E9375}" type="slidenum">
              <a:rPr lang="en-US" sz="1000" smtClean="0"/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smtClean="0"/>
          </a:p>
        </p:txBody>
      </p:sp>
      <p:pic>
        <p:nvPicPr>
          <p:cNvPr id="1029" name="Picture 5" descr="FPL_logo_PMS292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6156325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45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0000"/>
        </a:spcBef>
        <a:spcAft>
          <a:spcPct val="20000"/>
        </a:spcAft>
        <a:buChar char="•"/>
        <a:defRPr sz="2200" b="1">
          <a:solidFill>
            <a:srgbClr val="0048B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20000"/>
        </a:spcAft>
        <a:buChar char="–"/>
        <a:defRPr sz="2000">
          <a:solidFill>
            <a:srgbClr val="0048B9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20000"/>
        </a:spcAft>
        <a:buBlip>
          <a:blip r:embed="rId15"/>
        </a:buBlip>
        <a:defRPr sz="2000">
          <a:solidFill>
            <a:srgbClr val="0048B9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20000"/>
        </a:spcBef>
        <a:spcAft>
          <a:spcPct val="20000"/>
        </a:spcAft>
        <a:buChar char="–"/>
        <a:defRPr>
          <a:solidFill>
            <a:srgbClr val="0048B9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20000"/>
        </a:spcBef>
        <a:spcAft>
          <a:spcPct val="20000"/>
        </a:spcAft>
        <a:buChar char="»"/>
        <a:defRPr>
          <a:solidFill>
            <a:srgbClr val="0048B9"/>
          </a:solidFill>
          <a:latin typeface="+mn-lt"/>
        </a:defRPr>
      </a:lvl5pPr>
      <a:lvl6pPr marL="2514600" indent="-228600" algn="l" rtl="0" fontAlgn="base">
        <a:lnSpc>
          <a:spcPct val="80000"/>
        </a:lnSpc>
        <a:spcBef>
          <a:spcPct val="20000"/>
        </a:spcBef>
        <a:spcAft>
          <a:spcPct val="20000"/>
        </a:spcAft>
        <a:buChar char="»"/>
        <a:defRPr>
          <a:solidFill>
            <a:srgbClr val="0048B9"/>
          </a:solidFill>
          <a:latin typeface="+mn-lt"/>
        </a:defRPr>
      </a:lvl6pPr>
      <a:lvl7pPr marL="2971800" indent="-228600" algn="l" rtl="0" fontAlgn="base">
        <a:lnSpc>
          <a:spcPct val="80000"/>
        </a:lnSpc>
        <a:spcBef>
          <a:spcPct val="20000"/>
        </a:spcBef>
        <a:spcAft>
          <a:spcPct val="20000"/>
        </a:spcAft>
        <a:buChar char="»"/>
        <a:defRPr>
          <a:solidFill>
            <a:srgbClr val="0048B9"/>
          </a:solidFill>
          <a:latin typeface="+mn-lt"/>
        </a:defRPr>
      </a:lvl7pPr>
      <a:lvl8pPr marL="3429000" indent="-228600" algn="l" rtl="0" fontAlgn="base">
        <a:lnSpc>
          <a:spcPct val="80000"/>
        </a:lnSpc>
        <a:spcBef>
          <a:spcPct val="20000"/>
        </a:spcBef>
        <a:spcAft>
          <a:spcPct val="20000"/>
        </a:spcAft>
        <a:buChar char="»"/>
        <a:defRPr>
          <a:solidFill>
            <a:srgbClr val="0048B9"/>
          </a:solidFill>
          <a:latin typeface="+mn-lt"/>
        </a:defRPr>
      </a:lvl8pPr>
      <a:lvl9pPr marL="3886200" indent="-228600" algn="l" rtl="0" fontAlgn="base">
        <a:lnSpc>
          <a:spcPct val="80000"/>
        </a:lnSpc>
        <a:spcBef>
          <a:spcPct val="20000"/>
        </a:spcBef>
        <a:spcAft>
          <a:spcPct val="20000"/>
        </a:spcAft>
        <a:buChar char="»"/>
        <a:defRPr>
          <a:solidFill>
            <a:srgbClr val="0048B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92175"/>
            <a:ext cx="8228013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 in Arial 24 bold underlined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885950"/>
            <a:ext cx="8231188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7" name="Text Box 63"/>
          <p:cNvSpPr txBox="1">
            <a:spLocks noChangeArrowheads="1"/>
          </p:cNvSpPr>
          <p:nvPr/>
        </p:nvSpPr>
        <p:spPr bwMode="auto">
          <a:xfrm>
            <a:off x="422275" y="6602413"/>
            <a:ext cx="2111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7872D06B-2A4B-4AFB-8D56-2857B001CFD3}" type="slidenum">
              <a:rPr lang="en-US" sz="1000">
                <a:solidFill>
                  <a:srgbClr val="0048B9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048B9"/>
              </a:solidFill>
            </a:endParaRPr>
          </a:p>
        </p:txBody>
      </p:sp>
      <p:pic>
        <p:nvPicPr>
          <p:cNvPr id="1029" name="Picture 69" descr="FPL_2CP_PMS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black">
          <a:xfrm>
            <a:off x="8062913" y="6230938"/>
            <a:ext cx="660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290638" y="6483350"/>
            <a:ext cx="6500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48B9"/>
                </a:solidFill>
              </a:rPr>
              <a:t>Proprietary &amp; Confidential Information,</a:t>
            </a:r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Helv"/>
              </a:rPr>
              <a:t> </a:t>
            </a:r>
            <a:r>
              <a:rPr lang="en-US" sz="1000" dirty="0">
                <a:solidFill>
                  <a:srgbClr val="0048B9"/>
                </a:solidFill>
              </a:rPr>
              <a:t>Attorney-Client Communication / Attorney Work Product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48B9"/>
                </a:solidFill>
              </a:rPr>
              <a:t>Prepared at the Direction of Legal Counsel </a:t>
            </a:r>
          </a:p>
        </p:txBody>
      </p:sp>
    </p:spTree>
    <p:extLst>
      <p:ext uri="{BB962C8B-B14F-4D97-AF65-F5344CB8AC3E}">
        <p14:creationId xmlns:p14="http://schemas.microsoft.com/office/powerpoint/2010/main" val="161097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0000"/>
        </a:spcBef>
        <a:spcAft>
          <a:spcPct val="20000"/>
        </a:spcAft>
        <a:buChar char="•"/>
        <a:defRPr sz="2200" b="1">
          <a:solidFill>
            <a:srgbClr val="0048B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20000"/>
        </a:spcAft>
        <a:buChar char="–"/>
        <a:defRPr sz="2000">
          <a:solidFill>
            <a:srgbClr val="0048B9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20000"/>
        </a:spcAft>
        <a:buBlip>
          <a:blip r:embed="rId15"/>
        </a:buBlip>
        <a:defRPr sz="2000">
          <a:solidFill>
            <a:srgbClr val="0048B9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20000"/>
        </a:spcBef>
        <a:spcAft>
          <a:spcPct val="20000"/>
        </a:spcAft>
        <a:buChar char="–"/>
        <a:defRPr>
          <a:solidFill>
            <a:srgbClr val="0048B9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20000"/>
        </a:spcBef>
        <a:spcAft>
          <a:spcPct val="20000"/>
        </a:spcAft>
        <a:buChar char="»"/>
        <a:defRPr>
          <a:solidFill>
            <a:srgbClr val="0048B9"/>
          </a:solidFill>
          <a:latin typeface="+mn-lt"/>
        </a:defRPr>
      </a:lvl5pPr>
      <a:lvl6pPr marL="2514600" indent="-228600" algn="l" rtl="0" eaLnBrk="1" fontAlgn="base" hangingPunct="1">
        <a:lnSpc>
          <a:spcPct val="80000"/>
        </a:lnSpc>
        <a:spcBef>
          <a:spcPct val="20000"/>
        </a:spcBef>
        <a:spcAft>
          <a:spcPct val="20000"/>
        </a:spcAft>
        <a:buChar char="»"/>
        <a:defRPr>
          <a:solidFill>
            <a:srgbClr val="0048B9"/>
          </a:solidFill>
          <a:latin typeface="+mn-lt"/>
        </a:defRPr>
      </a:lvl6pPr>
      <a:lvl7pPr marL="2971800" indent="-228600" algn="l" rtl="0" eaLnBrk="1" fontAlgn="base" hangingPunct="1">
        <a:lnSpc>
          <a:spcPct val="80000"/>
        </a:lnSpc>
        <a:spcBef>
          <a:spcPct val="20000"/>
        </a:spcBef>
        <a:spcAft>
          <a:spcPct val="20000"/>
        </a:spcAft>
        <a:buChar char="»"/>
        <a:defRPr>
          <a:solidFill>
            <a:srgbClr val="0048B9"/>
          </a:solidFill>
          <a:latin typeface="+mn-lt"/>
        </a:defRPr>
      </a:lvl7pPr>
      <a:lvl8pPr marL="3429000" indent="-228600" algn="l" rtl="0" eaLnBrk="1" fontAlgn="base" hangingPunct="1">
        <a:lnSpc>
          <a:spcPct val="80000"/>
        </a:lnSpc>
        <a:spcBef>
          <a:spcPct val="20000"/>
        </a:spcBef>
        <a:spcAft>
          <a:spcPct val="20000"/>
        </a:spcAft>
        <a:buChar char="»"/>
        <a:defRPr>
          <a:solidFill>
            <a:srgbClr val="0048B9"/>
          </a:solidFill>
          <a:latin typeface="+mn-lt"/>
        </a:defRPr>
      </a:lvl8pPr>
      <a:lvl9pPr marL="3886200" indent="-228600" algn="l" rtl="0" eaLnBrk="1" fontAlgn="base" hangingPunct="1">
        <a:lnSpc>
          <a:spcPct val="80000"/>
        </a:lnSpc>
        <a:spcBef>
          <a:spcPct val="20000"/>
        </a:spcBef>
        <a:spcAft>
          <a:spcPct val="20000"/>
        </a:spcAft>
        <a:buChar char="»"/>
        <a:defRPr>
          <a:solidFill>
            <a:srgbClr val="0048B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00663"/>
            <a:ext cx="83470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pic>
        <p:nvPicPr>
          <p:cNvPr id="1027" name="Picture 6" descr="MAGE_SOLAR_LOGO_querformat_72dpi_rgb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377825"/>
            <a:ext cx="24749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laim_PP_praesentation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72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lang="de-DE" sz="2200" b="1" kern="1200" dirty="0">
          <a:solidFill>
            <a:srgbClr val="EF7F01"/>
          </a:solidFill>
          <a:latin typeface="Arial" pitchFamily="34" charset="0"/>
          <a:ea typeface="+mn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200" b="1">
          <a:solidFill>
            <a:srgbClr val="EF7F0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200" b="1">
          <a:solidFill>
            <a:srgbClr val="EF7F0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200" b="1">
          <a:solidFill>
            <a:srgbClr val="EF7F0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200" b="1">
          <a:solidFill>
            <a:srgbClr val="EF7F0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200" b="1">
          <a:solidFill>
            <a:srgbClr val="EF7F0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200" b="1">
          <a:solidFill>
            <a:srgbClr val="EF7F0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200" b="1">
          <a:solidFill>
            <a:srgbClr val="EF7F0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200" b="1">
          <a:solidFill>
            <a:srgbClr val="EF7F0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B7F1D"/>
        </a:buClr>
        <a:buSzPct val="115000"/>
        <a:buFont typeface="Times New Roman" pitchFamily="18" charset="0"/>
        <a:buChar char="›"/>
        <a:defRPr kumimoji="1" lang="en-US" kern="1200" dirty="0">
          <a:solidFill>
            <a:srgbClr val="64646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B7F1D"/>
        </a:buClr>
        <a:buSzPct val="115000"/>
        <a:buFont typeface="Times New Roman" pitchFamily="18" charset="0"/>
        <a:buChar char="›"/>
        <a:defRPr kumimoji="1" lang="en-US" kern="1200" dirty="0">
          <a:solidFill>
            <a:srgbClr val="646464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B7F1D"/>
        </a:buClr>
        <a:buSzPct val="115000"/>
        <a:buFont typeface="Times New Roman" pitchFamily="18" charset="0"/>
        <a:buChar char="›"/>
        <a:defRPr kumimoji="1" lang="en-US" kern="1200" dirty="0">
          <a:solidFill>
            <a:srgbClr val="646464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B7F1D"/>
        </a:buClr>
        <a:buSzPct val="115000"/>
        <a:buFont typeface="Times New Roman" pitchFamily="18" charset="0"/>
        <a:buChar char="›"/>
        <a:defRPr kumimoji="1" lang="en-US" kern="1200" dirty="0">
          <a:solidFill>
            <a:srgbClr val="646464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B7F1D"/>
        </a:buClr>
        <a:buSzPct val="115000"/>
        <a:buFont typeface="Times New Roman" pitchFamily="18" charset="0"/>
        <a:buChar char="›"/>
        <a:defRPr kumimoji="1" lang="de-DE" kern="1200" dirty="0">
          <a:solidFill>
            <a:srgbClr val="646464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67786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57338"/>
            <a:ext cx="8507413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smtClean="0"/>
          </a:p>
        </p:txBody>
      </p:sp>
      <p:pic>
        <p:nvPicPr>
          <p:cNvPr id="2052" name="Picture 6" descr="MAGE_SOLAR_LOGO_querformat_72dpi_rgb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188913"/>
            <a:ext cx="15160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rgbClr val="70717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6524625"/>
            <a:ext cx="395287" cy="333375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B10CCB-CF80-4338-92BB-208B5EAD897E}" type="slidenum">
              <a:rPr lang="de-DE">
                <a:solidFill>
                  <a:srgbClr val="707173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707173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70717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8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lang="de-DE" sz="2200" b="1" kern="1200" dirty="0">
          <a:solidFill>
            <a:srgbClr val="EF7F01"/>
          </a:solidFill>
          <a:latin typeface="Arial" pitchFamily="34" charset="0"/>
          <a:ea typeface="+mn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200" b="1">
          <a:solidFill>
            <a:srgbClr val="EF7F0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200" b="1">
          <a:solidFill>
            <a:srgbClr val="EF7F0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200" b="1">
          <a:solidFill>
            <a:srgbClr val="EF7F0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200" b="1">
          <a:solidFill>
            <a:srgbClr val="EF7F0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200" b="1">
          <a:solidFill>
            <a:srgbClr val="EF7F0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200" b="1">
          <a:solidFill>
            <a:srgbClr val="EF7F0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200" b="1">
          <a:solidFill>
            <a:srgbClr val="EF7F0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200" b="1">
          <a:solidFill>
            <a:srgbClr val="EF7F0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B7F1D"/>
        </a:buClr>
        <a:buSzPct val="115000"/>
        <a:buFont typeface="Times New Roman" pitchFamily="18" charset="0"/>
        <a:buChar char="›"/>
        <a:defRPr kumimoji="1" lang="en-US" kern="1200" dirty="0">
          <a:solidFill>
            <a:srgbClr val="64646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B7F1D"/>
        </a:buClr>
        <a:buSzPct val="115000"/>
        <a:buFont typeface="Times New Roman" pitchFamily="18" charset="0"/>
        <a:buChar char="›"/>
        <a:defRPr kumimoji="1" lang="en-US" kern="1200" dirty="0">
          <a:solidFill>
            <a:srgbClr val="646464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B7F1D"/>
        </a:buClr>
        <a:buSzPct val="115000"/>
        <a:buFont typeface="Times New Roman" pitchFamily="18" charset="0"/>
        <a:buChar char="›"/>
        <a:defRPr kumimoji="1" lang="en-US" kern="1200" dirty="0">
          <a:solidFill>
            <a:srgbClr val="646464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B7F1D"/>
        </a:buClr>
        <a:buSzPct val="115000"/>
        <a:buFont typeface="Times New Roman" pitchFamily="18" charset="0"/>
        <a:buChar char="›"/>
        <a:defRPr kumimoji="1" lang="en-US" kern="1200" dirty="0">
          <a:solidFill>
            <a:srgbClr val="646464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B7F1D"/>
        </a:buClr>
        <a:buSzPct val="115000"/>
        <a:buFont typeface="Times New Roman" pitchFamily="18" charset="0"/>
        <a:buChar char="›"/>
        <a:defRPr kumimoji="1" lang="de-DE" kern="1200" dirty="0">
          <a:solidFill>
            <a:srgbClr val="646464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477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5550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04800" y="112395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 rot="-5400000">
            <a:off x="4443413" y="2163762"/>
            <a:ext cx="254000" cy="914400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2975" y="6629400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 i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5E44F7-E29F-47B1-8B1D-614EE0F4DC27}" type="slidenum">
              <a:rPr lang="en-US">
                <a:solidFill>
                  <a:srgbClr val="FFFFFF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533400"/>
            <a:ext cx="19367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 rot="-5400000">
            <a:off x="4494213" y="-4495801"/>
            <a:ext cx="152400" cy="914400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71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120000"/>
        <a:buFont typeface="Times" charset="0"/>
        <a:defRPr kumimoji="1" sz="26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23177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120000"/>
        <a:buFont typeface="Times" charset="0"/>
        <a:defRPr kumimoji="1" sz="2400" b="1">
          <a:solidFill>
            <a:schemeClr val="tx1"/>
          </a:solidFill>
          <a:latin typeface="+mn-lt"/>
          <a:ea typeface="ＭＳ Ｐゴシック" charset="0"/>
        </a:defRPr>
      </a:lvl2pPr>
      <a:lvl3pPr marL="911225" indent="-2222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120000"/>
        <a:buFont typeface="Times" charset="0"/>
        <a:defRPr kumimoji="1" sz="2000" b="1">
          <a:solidFill>
            <a:schemeClr val="tx1"/>
          </a:solidFill>
          <a:latin typeface="+mn-lt"/>
          <a:ea typeface="ＭＳ Ｐゴシック" charset="0"/>
        </a:defRPr>
      </a:lvl3pPr>
      <a:lvl4pPr marL="1258888" indent="-23336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120000"/>
        <a:buFont typeface="Times" charset="0"/>
        <a:defRPr kumimoji="1" b="1">
          <a:solidFill>
            <a:schemeClr val="tx1"/>
          </a:solidFill>
          <a:latin typeface="+mn-lt"/>
          <a:ea typeface="ＭＳ Ｐゴシック" charset="0"/>
        </a:defRPr>
      </a:lvl4pPr>
      <a:lvl5pPr marL="1595438" indent="-2222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120000"/>
        <a:buFont typeface="Times" charset="0"/>
        <a:defRPr kumimoji="1" b="1">
          <a:solidFill>
            <a:schemeClr val="tx1"/>
          </a:solidFill>
          <a:latin typeface="+mn-lt"/>
          <a:ea typeface="ＭＳ Ｐゴシック" charset="0"/>
        </a:defRPr>
      </a:lvl5pPr>
      <a:lvl6pPr marL="2052638" indent="-222250" algn="l" rtl="0" fontAlgn="base">
        <a:spcBef>
          <a:spcPct val="40000"/>
        </a:spcBef>
        <a:spcAft>
          <a:spcPct val="0"/>
        </a:spcAft>
        <a:buClr>
          <a:schemeClr val="tx2"/>
        </a:buClr>
        <a:buSzPct val="120000"/>
        <a:buFont typeface="Times" pitchFamily="18" charset="0"/>
        <a:defRPr kumimoji="1" b="1">
          <a:solidFill>
            <a:schemeClr val="tx1"/>
          </a:solidFill>
          <a:latin typeface="+mn-lt"/>
        </a:defRPr>
      </a:lvl6pPr>
      <a:lvl7pPr marL="2509838" indent="-222250" algn="l" rtl="0" fontAlgn="base">
        <a:spcBef>
          <a:spcPct val="40000"/>
        </a:spcBef>
        <a:spcAft>
          <a:spcPct val="0"/>
        </a:spcAft>
        <a:buClr>
          <a:schemeClr val="tx2"/>
        </a:buClr>
        <a:buSzPct val="120000"/>
        <a:buFont typeface="Times" pitchFamily="18" charset="0"/>
        <a:defRPr kumimoji="1" b="1">
          <a:solidFill>
            <a:schemeClr val="tx1"/>
          </a:solidFill>
          <a:latin typeface="+mn-lt"/>
        </a:defRPr>
      </a:lvl7pPr>
      <a:lvl8pPr marL="2967038" indent="-222250" algn="l" rtl="0" fontAlgn="base">
        <a:spcBef>
          <a:spcPct val="40000"/>
        </a:spcBef>
        <a:spcAft>
          <a:spcPct val="0"/>
        </a:spcAft>
        <a:buClr>
          <a:schemeClr val="tx2"/>
        </a:buClr>
        <a:buSzPct val="120000"/>
        <a:buFont typeface="Times" pitchFamily="18" charset="0"/>
        <a:defRPr kumimoji="1" b="1">
          <a:solidFill>
            <a:schemeClr val="tx1"/>
          </a:solidFill>
          <a:latin typeface="+mn-lt"/>
        </a:defRPr>
      </a:lvl8pPr>
      <a:lvl9pPr marL="3424238" indent="-222250" algn="l" rtl="0" fontAlgn="base">
        <a:spcBef>
          <a:spcPct val="40000"/>
        </a:spcBef>
        <a:spcAft>
          <a:spcPct val="0"/>
        </a:spcAft>
        <a:buClr>
          <a:schemeClr val="tx2"/>
        </a:buClr>
        <a:buSzPct val="120000"/>
        <a:buFont typeface="Times" pitchFamily="18" charset="0"/>
        <a:defRPr kumimoji="1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306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685801"/>
            <a:ext cx="771726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C8C8C"/>
                </a:solidFill>
              </a:defRPr>
            </a:lvl1pPr>
          </a:lstStyle>
          <a:p>
            <a:fld id="{9E4C1AD9-C632-4E49-BEE7-EA8FDC83A6B9}" type="datetime1">
              <a:rPr lang="en-US" smtClean="0"/>
              <a:pPr/>
              <a:t>2/1/2013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8C8C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8C8C"/>
                </a:solidFill>
              </a:defRPr>
            </a:lvl1pPr>
          </a:lstStyle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565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pl.com/netmete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SolarPVSupport@fpl.com" TargetMode="External"/><Relationship Id="rId5" Type="http://schemas.openxmlformats.org/officeDocument/2006/relationships/hyperlink" Target="mailto:netmetering@fpl.com" TargetMode="External"/><Relationship Id="rId4" Type="http://schemas.openxmlformats.org/officeDocument/2006/relationships/hyperlink" Target="http://www.fpl.com/solarrebat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pl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://www.fpl.com/solarrebat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pl.com/solarrebat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pl.com/solarrebates" TargetMode="Externa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ebtest.fpl.com/landing/solar_rebate/pdf/RebateCertificate_Residential_SWH.pdf" TargetMode="Externa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pl.com/solarrebate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4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9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6.jpeg"/><Relationship Id="rId5" Type="http://schemas.openxmlformats.org/officeDocument/2006/relationships/diagramData" Target="../diagrams/data1.xml"/><Relationship Id="rId10" Type="http://schemas.openxmlformats.org/officeDocument/2006/relationships/image" Target="../media/image33.png"/><Relationship Id="rId4" Type="http://schemas.openxmlformats.org/officeDocument/2006/relationships/image" Target="../media/image38.jpeg"/><Relationship Id="rId9" Type="http://schemas.microsoft.com/office/2007/relationships/diagramDrawing" Target="../diagrams/drawing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25908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Brush Script MT" pitchFamily="66" charset="0"/>
              </a:rPr>
              <a:t>Financing, Net Metering, Solar Rights and Insurance Session</a:t>
            </a:r>
            <a:endParaRPr lang="en-US" sz="5400" b="1" dirty="0">
              <a:solidFill>
                <a:srgbClr val="0070C0"/>
              </a:solidFill>
              <a:latin typeface="Brush Script MT" pitchFamily="66" charset="0"/>
            </a:endParaRPr>
          </a:p>
        </p:txBody>
      </p:sp>
      <p:pic>
        <p:nvPicPr>
          <p:cNvPr id="9" name="Picture 8" descr="logo" title="Go Solar Fest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49" y="533400"/>
            <a:ext cx="63500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4294967295"/>
          </p:nvPr>
        </p:nvSpPr>
        <p:spPr>
          <a:xfrm>
            <a:off x="392113" y="1865313"/>
            <a:ext cx="8231187" cy="4133850"/>
          </a:xfrm>
        </p:spPr>
        <p:txBody>
          <a:bodyPr/>
          <a:lstStyle/>
          <a:p>
            <a:pPr eaLnBrk="1" hangingPunct="1"/>
            <a:r>
              <a:rPr lang="en-US" smtClean="0">
                <a:hlinkClick r:id="rId3"/>
              </a:rPr>
              <a:t>www.FPL.com/netmetering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mtClean="0"/>
              <a:t>Agreements, application and instructions</a:t>
            </a:r>
          </a:p>
          <a:p>
            <a:pPr eaLnBrk="1" hangingPunct="1"/>
            <a:r>
              <a:rPr lang="en-US" smtClean="0">
                <a:hlinkClick r:id="rId4"/>
              </a:rPr>
              <a:t>www.FPL.com/solarrebates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mtClean="0"/>
              <a:t>Solar rebate reservation information</a:t>
            </a:r>
            <a:endParaRPr lang="en-US" smtClean="0">
              <a:solidFill>
                <a:srgbClr val="00B050"/>
              </a:solidFill>
            </a:endParaRPr>
          </a:p>
          <a:p>
            <a:pPr eaLnBrk="1" hangingPunct="1"/>
            <a:r>
              <a:rPr lang="en-US" smtClean="0"/>
              <a:t>E-mail: </a:t>
            </a:r>
            <a:r>
              <a:rPr lang="en-US" smtClean="0">
                <a:solidFill>
                  <a:srgbClr val="92D050"/>
                </a:solidFill>
                <a:hlinkClick r:id="rId5"/>
              </a:rPr>
              <a:t>netmetering@fpl.com</a:t>
            </a:r>
            <a:r>
              <a:rPr lang="en-US" smtClean="0"/>
              <a:t>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 </a:t>
            </a:r>
            <a:r>
              <a:rPr lang="en-US" smtClean="0">
                <a:solidFill>
                  <a:srgbClr val="00B050"/>
                </a:solidFill>
                <a:hlinkClick r:id="rId6"/>
              </a:rPr>
              <a:t>SolarPVSupport@fpl.com</a:t>
            </a:r>
            <a:r>
              <a:rPr lang="en-US" smtClean="0">
                <a:solidFill>
                  <a:srgbClr val="00B050"/>
                </a:solidFill>
              </a:rPr>
              <a:t> </a:t>
            </a:r>
          </a:p>
          <a:p>
            <a:pPr eaLnBrk="1" hangingPunct="1"/>
            <a:r>
              <a:rPr lang="en-US" smtClean="0"/>
              <a:t>Phone: (305) 387-6614 - Net Metering</a:t>
            </a:r>
          </a:p>
          <a:p>
            <a:pPr marL="1371600" lvl="3" indent="0" eaLnBrk="1" hangingPunct="1">
              <a:buFontTx/>
              <a:buNone/>
            </a:pPr>
            <a:r>
              <a:rPr lang="en-US" sz="2200" b="1" smtClean="0"/>
              <a:t>(800) Dial FPL  - Solar Rebates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 (305) 552-2275 - Net Metering FAX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0243" name="Title 1"/>
          <p:cNvSpPr>
            <a:spLocks/>
          </p:cNvSpPr>
          <p:nvPr/>
        </p:nvSpPr>
        <p:spPr bwMode="auto">
          <a:xfrm>
            <a:off x="392113" y="893763"/>
            <a:ext cx="82296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smtClean="0">
                <a:solidFill>
                  <a:srgbClr val="0048B9"/>
                </a:solidFill>
              </a:rPr>
              <a:t>Contact Information </a:t>
            </a:r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366713" y="217488"/>
            <a:ext cx="78232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 smtClean="0">
                <a:solidFill>
                  <a:srgbClr val="800000"/>
                </a:solidFill>
              </a:rPr>
              <a:t>You can contact FPL by email, phone or fax if you have questions on net metering or solar rebates</a:t>
            </a:r>
          </a:p>
        </p:txBody>
      </p:sp>
    </p:spTree>
    <p:extLst>
      <p:ext uri="{BB962C8B-B14F-4D97-AF65-F5344CB8AC3E}">
        <p14:creationId xmlns:p14="http://schemas.microsoft.com/office/powerpoint/2010/main" val="13955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lose up of wind mill for a building" title="windmi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9" r="11996"/>
          <a:stretch>
            <a:fillRect/>
          </a:stretch>
        </p:blipFill>
        <p:spPr bwMode="auto">
          <a:xfrm>
            <a:off x="5994400" y="4562475"/>
            <a:ext cx="13017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Little windmills on building" title="windmi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911350"/>
            <a:ext cx="54864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Solar panels on ground" title="so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25"/>
          <a:stretch>
            <a:fillRect/>
          </a:stretch>
        </p:blipFill>
        <p:spPr bwMode="auto">
          <a:xfrm>
            <a:off x="1820863" y="4572000"/>
            <a:ext cx="41084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solar panels on building" title="sol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04" b="29163"/>
          <a:stretch>
            <a:fillRect/>
          </a:stretch>
        </p:blipFill>
        <p:spPr bwMode="auto">
          <a:xfrm>
            <a:off x="1816100" y="3270250"/>
            <a:ext cx="5486400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Title 1"/>
          <p:cNvSpPr>
            <a:spLocks/>
          </p:cNvSpPr>
          <p:nvPr/>
        </p:nvSpPr>
        <p:spPr bwMode="auto">
          <a:xfrm>
            <a:off x="392113" y="893763"/>
            <a:ext cx="82296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smtClean="0">
                <a:solidFill>
                  <a:srgbClr val="0048B9"/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696438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Florida Power &amp; Light’s Financial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Incentives and Rebates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Joe </a:t>
            </a:r>
            <a:r>
              <a:rPr lang="en-US" dirty="0" err="1" smtClean="0">
                <a:solidFill>
                  <a:srgbClr val="0070C0"/>
                </a:solidFill>
              </a:rPr>
              <a:t>Acquaviva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Supervisor, Build Smart &amp; Solar Programs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Florida Power &amp; Light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680869" y="4270158"/>
            <a:ext cx="5589943" cy="656948"/>
          </a:xfrm>
          <a:ln/>
        </p:spPr>
        <p:txBody>
          <a:bodyPr/>
          <a:lstStyle/>
          <a:p>
            <a:r>
              <a:rPr lang="en-US" sz="3200" dirty="0" smtClean="0"/>
              <a:t>FPL’s Solar Rebate Program</a:t>
            </a:r>
          </a:p>
        </p:txBody>
      </p:sp>
      <p:pic>
        <p:nvPicPr>
          <p:cNvPr id="13316" name="Picture 4" descr="Logo" title="Go Solar Fest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779" y="2210586"/>
            <a:ext cx="70389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3179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379413" y="1524000"/>
            <a:ext cx="8250237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endParaRPr lang="en-US" sz="2200">
              <a:solidFill>
                <a:srgbClr val="000066"/>
              </a:solidFill>
            </a:endParaRPr>
          </a:p>
          <a:p>
            <a:pPr marL="342900" indent="-342900" fontAlgn="base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sz="2200" b="1">
                <a:solidFill>
                  <a:srgbClr val="0048B9"/>
                </a:solidFill>
              </a:rPr>
              <a:t>FPL’s solar rebates are part of a five-year pilot program authorized by the Florida Public Service Commission to promote clean solar power and reduce energy consumption</a:t>
            </a:r>
            <a:r>
              <a:rPr lang="en-US" sz="2200">
                <a:solidFill>
                  <a:srgbClr val="0048B9"/>
                </a:solidFill>
              </a:rPr>
              <a:t> </a:t>
            </a:r>
          </a:p>
          <a:p>
            <a:pPr marL="342900" indent="-342900" fontAlgn="base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sz="2200" b="1">
                <a:solidFill>
                  <a:srgbClr val="0048B9"/>
                </a:solidFill>
              </a:rPr>
              <a:t>Rebates are limited and will be available on a first-come-first-served basis </a:t>
            </a:r>
          </a:p>
          <a:p>
            <a:pPr marL="342900" indent="-342900" fontAlgn="base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sz="2200" b="1">
                <a:solidFill>
                  <a:srgbClr val="0048B9"/>
                </a:solidFill>
              </a:rPr>
              <a:t>Any system components installed prior to FPL’s issuance of a rebate reservation will not qualify for the rebate</a:t>
            </a:r>
          </a:p>
          <a:p>
            <a:pPr marL="342900" indent="-342900" fontAlgn="base">
              <a:spcBef>
                <a:spcPct val="35000"/>
              </a:spcBef>
              <a:spcAft>
                <a:spcPct val="0"/>
              </a:spcAft>
            </a:pPr>
            <a:endParaRPr lang="en-US" sz="2200" b="1">
              <a:solidFill>
                <a:srgbClr val="0048B9"/>
              </a:solidFill>
            </a:endParaRPr>
          </a:p>
        </p:txBody>
      </p:sp>
      <p:sp>
        <p:nvSpPr>
          <p:cNvPr id="14339" name="Title 1"/>
          <p:cNvSpPr>
            <a:spLocks/>
          </p:cNvSpPr>
          <p:nvPr/>
        </p:nvSpPr>
        <p:spPr bwMode="auto">
          <a:xfrm>
            <a:off x="466078" y="1228186"/>
            <a:ext cx="82280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0048B9"/>
                </a:solidFill>
              </a:rPr>
              <a:t>FPL’s Solar Rebate Programs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60350" y="217488"/>
            <a:ext cx="8613775" cy="896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800000"/>
                </a:solidFill>
              </a:rPr>
              <a:t>FPL offers solar rebate programs for customers who install solar photovoltaic (PV) and solar water heating systems in their homes and businesses</a:t>
            </a:r>
          </a:p>
        </p:txBody>
      </p:sp>
    </p:spTree>
    <p:extLst>
      <p:ext uri="{BB962C8B-B14F-4D97-AF65-F5344CB8AC3E}">
        <p14:creationId xmlns:p14="http://schemas.microsoft.com/office/powerpoint/2010/main" val="37360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1" descr="http://www.globalfeedintariffs.com/wp-content/uploads/2010/04/Clean-Technica-Solar-PV-roof-300x199.jpg"/>
          <p:cNvPicPr>
            <a:picLocks noChangeAspect="1" noChangeArrowheads="1"/>
          </p:cNvPicPr>
          <p:nvPr/>
        </p:nvPicPr>
        <p:blipFill>
          <a:blip r:embed="rId3" cstate="print"/>
          <a:srcRect b="33646"/>
          <a:stretch>
            <a:fillRect/>
          </a:stretch>
        </p:blipFill>
        <p:spPr bwMode="auto">
          <a:xfrm>
            <a:off x="268288" y="3617913"/>
            <a:ext cx="86629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7" descr="http://www.solartubecompany.co.uk/images/Solar_water_heating_system.jpg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 t="9805" r="471" b="27979"/>
          <a:stretch>
            <a:fillRect/>
          </a:stretch>
        </p:blipFill>
        <p:spPr bwMode="auto">
          <a:xfrm>
            <a:off x="261938" y="1468438"/>
            <a:ext cx="8650287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 descr="Residential and business rebates" title="rebat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273994"/>
              </p:ext>
            </p:extLst>
          </p:nvPr>
        </p:nvGraphicFramePr>
        <p:xfrm>
          <a:off x="263525" y="1447800"/>
          <a:ext cx="8662988" cy="2205038"/>
        </p:xfrm>
        <a:graphic>
          <a:graphicData uri="http://schemas.openxmlformats.org/drawingml/2006/table">
            <a:tbl>
              <a:tblPr/>
              <a:tblGrid>
                <a:gridCol w="4318000"/>
                <a:gridCol w="4344988"/>
              </a:tblGrid>
              <a:tr h="4873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Solar Water Heating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RESIDENTIAL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REBATES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BUSINESS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REBATES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 descr="Residential and business rebates" title="Rebat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725787"/>
              </p:ext>
            </p:extLst>
          </p:nvPr>
        </p:nvGraphicFramePr>
        <p:xfrm>
          <a:off x="263525" y="3648075"/>
          <a:ext cx="8662988" cy="2239963"/>
        </p:xfrm>
        <a:graphic>
          <a:graphicData uri="http://schemas.openxmlformats.org/drawingml/2006/table">
            <a:tbl>
              <a:tblPr/>
              <a:tblGrid>
                <a:gridCol w="4330700"/>
                <a:gridCol w="4332288"/>
              </a:tblGrid>
              <a:tr h="5222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Solar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Photovoltaics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RESIDENTIAL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REBATES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BUSINESS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REBATES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63525" y="5837238"/>
          <a:ext cx="8652681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2681"/>
              </a:tblGrid>
              <a:tr h="261756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5390" name="Rectangle 4"/>
          <p:cNvSpPr>
            <a:spLocks noChangeArrowheads="1"/>
          </p:cNvSpPr>
          <p:nvPr/>
        </p:nvSpPr>
        <p:spPr bwMode="auto">
          <a:xfrm>
            <a:off x="260350" y="217488"/>
            <a:ext cx="8613775" cy="363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800000"/>
                </a:solidFill>
              </a:rPr>
              <a:t>There are four rebate programs that are available to customers</a:t>
            </a:r>
          </a:p>
        </p:txBody>
      </p:sp>
      <p:sp>
        <p:nvSpPr>
          <p:cNvPr id="15391" name="Title 1"/>
          <p:cNvSpPr>
            <a:spLocks/>
          </p:cNvSpPr>
          <p:nvPr/>
        </p:nvSpPr>
        <p:spPr bwMode="auto">
          <a:xfrm>
            <a:off x="457200" y="736261"/>
            <a:ext cx="82280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0048B9"/>
                </a:solidFill>
              </a:rPr>
              <a:t>Solar Pilot Portfolio Overview </a:t>
            </a:r>
          </a:p>
        </p:txBody>
      </p:sp>
    </p:spTree>
    <p:extLst>
      <p:ext uri="{BB962C8B-B14F-4D97-AF65-F5344CB8AC3E}">
        <p14:creationId xmlns:p14="http://schemas.microsoft.com/office/powerpoint/2010/main" val="3982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80975" y="1377950"/>
            <a:ext cx="4030663" cy="20605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>
              <a:solidFill>
                <a:srgbClr val="0048B9"/>
              </a:solidFill>
            </a:endParaRPr>
          </a:p>
        </p:txBody>
      </p:sp>
      <p:graphicFrame>
        <p:nvGraphicFramePr>
          <p:cNvPr id="16411" name="Group 27"/>
          <p:cNvGraphicFramePr>
            <a:graphicFrameLocks noGrp="1"/>
          </p:cNvGraphicFramePr>
          <p:nvPr/>
        </p:nvGraphicFramePr>
        <p:xfrm>
          <a:off x="336550" y="1374775"/>
          <a:ext cx="8369300" cy="4343400"/>
        </p:xfrm>
        <a:graphic>
          <a:graphicData uri="http://schemas.openxmlformats.org/drawingml/2006/table">
            <a:tbl>
              <a:tblPr/>
              <a:tblGrid>
                <a:gridCol w="3644900"/>
                <a:gridCol w="4724400"/>
              </a:tblGrid>
              <a:tr h="175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Residential Solar Water Heating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$1000 per installed solar water heater. One rebate per premise* for the life of the program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E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Business Solar Water Heating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8B9"/>
                          </a:solidFill>
                          <a:effectLst/>
                          <a:latin typeface="Arial" pitchFamily="34" charset="0"/>
                        </a:rPr>
                        <a:t>$30 per 1,000 BTUh/day of the maximum rated output of the installed system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; $50,000 maximum rebate amount per premise* for the life of the program 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8B9"/>
                          </a:solidFill>
                          <a:effectLst/>
                          <a:latin typeface="Arial" pitchFamily="34" charset="0"/>
                        </a:rPr>
                        <a:t>Customers with multiple premises* can receive a maximum combined rebate for their premises* of up to $150,000 per funding year)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8B9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EA1"/>
                    </a:solidFill>
                  </a:tcPr>
                </a:tc>
              </a:tr>
              <a:tr h="251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Residential PV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8B9"/>
                          </a:solidFill>
                          <a:effectLst/>
                          <a:latin typeface="Arial" pitchFamily="34" charset="0"/>
                        </a:rPr>
                        <a:t>$2 per watt of the direct current (DC) rating of the solar panels of a PV system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8B9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, with maximum rebate of $20,000 per premise.* One rebate per premise* for the life of the program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Business PV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8B9"/>
                          </a:solidFill>
                          <a:effectLst/>
                          <a:latin typeface="Arial" pitchFamily="34" charset="0"/>
                        </a:rPr>
                        <a:t>Variable rebate depending on the direct current (DC) rating of the solar panels: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8B9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$2 per watt for the first 10 kilowatts, $1.50 per DC watt 10 kW up to 25 kW, and $1 per DC watt greater than 25 kW. Up to $50,000 per premise* for the life of the program 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8B9"/>
                          </a:solidFill>
                          <a:effectLst/>
                          <a:latin typeface="Arial" pitchFamily="34" charset="0"/>
                        </a:rPr>
                        <a:t>Customers with multiple premises* can receive a maximum combined rebate for their premises* of up to $150,000 per funding year)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8B9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BE"/>
                    </a:solidFill>
                  </a:tcPr>
                </a:tc>
              </a:tr>
            </a:tbl>
          </a:graphicData>
        </a:graphic>
      </p:graphicFrame>
      <p:sp>
        <p:nvSpPr>
          <p:cNvPr id="16398" name="Rectangle 7"/>
          <p:cNvSpPr>
            <a:spLocks noChangeArrowheads="1"/>
          </p:cNvSpPr>
          <p:nvPr/>
        </p:nvSpPr>
        <p:spPr bwMode="auto">
          <a:xfrm>
            <a:off x="265113" y="230188"/>
            <a:ext cx="858202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200" b="1">
                <a:solidFill>
                  <a:srgbClr val="800000"/>
                </a:solidFill>
              </a:rPr>
              <a:t>FPL is offering new rebate programs for customers who install solar photovoltaic and solar water heating systems in their homes and businesses </a:t>
            </a:r>
          </a:p>
        </p:txBody>
      </p:sp>
      <p:sp>
        <p:nvSpPr>
          <p:cNvPr id="16399" name="Text Box 16"/>
          <p:cNvSpPr txBox="1">
            <a:spLocks noChangeArrowheads="1"/>
          </p:cNvSpPr>
          <p:nvPr/>
        </p:nvSpPr>
        <p:spPr bwMode="auto">
          <a:xfrm>
            <a:off x="269875" y="5795963"/>
            <a:ext cx="8343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48B9"/>
                </a:solidFill>
              </a:rPr>
              <a:t>*A premise is defined as a dwelling or business under the control of a single customer where electric utility service terminates. Separate buildings and adjoining buildings in a group of buildings, which have separate FPL electric service, and contain separate dwellings or businesses, are separate premises.</a:t>
            </a:r>
          </a:p>
        </p:txBody>
      </p:sp>
    </p:spTree>
    <p:extLst>
      <p:ext uri="{BB962C8B-B14F-4D97-AF65-F5344CB8AC3E}">
        <p14:creationId xmlns:p14="http://schemas.microsoft.com/office/powerpoint/2010/main" val="23889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2"/>
          <p:cNvSpPr>
            <a:spLocks noChangeArrowheads="1"/>
          </p:cNvSpPr>
          <p:nvPr/>
        </p:nvSpPr>
        <p:spPr bwMode="auto">
          <a:xfrm>
            <a:off x="385763" y="1574800"/>
            <a:ext cx="8453437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200" b="1" dirty="0">
                <a:solidFill>
                  <a:srgbClr val="0048B9"/>
                </a:solidFill>
              </a:rPr>
              <a:t>You will need to log-in to your account on </a:t>
            </a:r>
            <a:r>
              <a:rPr lang="en-US" sz="2200" b="1" dirty="0">
                <a:solidFill>
                  <a:srgbClr val="0048B9"/>
                </a:solidFill>
                <a:hlinkClick r:id="rId3"/>
              </a:rPr>
              <a:t>www.FPL.com</a:t>
            </a:r>
            <a:r>
              <a:rPr lang="en-US" sz="2200" b="1" dirty="0">
                <a:solidFill>
                  <a:srgbClr val="0048B9"/>
                </a:solidFill>
              </a:rPr>
              <a:t>  in order to apply for this program, 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200" b="1" dirty="0">
                <a:solidFill>
                  <a:srgbClr val="0048B9"/>
                </a:solidFill>
              </a:rPr>
              <a:t>If you are not registered with FPL you will need to register  for online access 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200" b="1" dirty="0">
                <a:solidFill>
                  <a:srgbClr val="0048B9"/>
                </a:solidFill>
              </a:rPr>
              <a:t>Mark your calendar to go to </a:t>
            </a:r>
            <a:r>
              <a:rPr lang="en-US" sz="2200" b="1" dirty="0">
                <a:solidFill>
                  <a:srgbClr val="0048B9"/>
                </a:solidFill>
                <a:hlinkClick r:id="rId4"/>
              </a:rPr>
              <a:t>www.FPL.com/solarrebates</a:t>
            </a:r>
            <a:endParaRPr lang="en-US" sz="2200" b="1" dirty="0">
              <a:solidFill>
                <a:srgbClr val="0048B9"/>
              </a:solidFill>
            </a:endParaRPr>
          </a:p>
          <a:p>
            <a:pPr marL="800100" lvl="2" indent="-3429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48B9"/>
                </a:solidFill>
              </a:rPr>
              <a:t>You will be prompted to log-in using the username and password that you created for online access to your account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200" b="1" dirty="0" smtClean="0">
                <a:solidFill>
                  <a:srgbClr val="0048B9"/>
                </a:solidFill>
              </a:rPr>
              <a:t>2014 </a:t>
            </a:r>
            <a:r>
              <a:rPr lang="en-US" sz="2200" b="1" dirty="0">
                <a:solidFill>
                  <a:srgbClr val="0048B9"/>
                </a:solidFill>
              </a:rPr>
              <a:t>funds will  be available in </a:t>
            </a:r>
            <a:r>
              <a:rPr lang="en-US" sz="2200" b="1" dirty="0" smtClean="0">
                <a:solidFill>
                  <a:srgbClr val="0048B9"/>
                </a:solidFill>
              </a:rPr>
              <a:t>October, 2013, </a:t>
            </a:r>
            <a:r>
              <a:rPr lang="en-US" sz="2200" b="1" dirty="0">
                <a:solidFill>
                  <a:srgbClr val="0048B9"/>
                </a:solidFill>
              </a:rPr>
              <a:t>date and time is TBD</a:t>
            </a:r>
          </a:p>
        </p:txBody>
      </p:sp>
      <p:sp>
        <p:nvSpPr>
          <p:cNvPr id="30723" name="Title 1"/>
          <p:cNvSpPr>
            <a:spLocks/>
          </p:cNvSpPr>
          <p:nvPr/>
        </p:nvSpPr>
        <p:spPr bwMode="auto">
          <a:xfrm>
            <a:off x="490538" y="500063"/>
            <a:ext cx="80597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00" b="1" kern="0" dirty="0">
                <a:solidFill>
                  <a:srgbClr val="0048B9"/>
                </a:solidFill>
              </a:rPr>
              <a:t>Get ready</a:t>
            </a:r>
          </a:p>
        </p:txBody>
      </p:sp>
    </p:spTree>
    <p:extLst>
      <p:ext uri="{BB962C8B-B14F-4D97-AF65-F5344CB8AC3E}">
        <p14:creationId xmlns:p14="http://schemas.microsoft.com/office/powerpoint/2010/main" val="25127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26" name="Straight Arrow Connector 8"/>
          <p:cNvCxnSpPr>
            <a:cxnSpLocks noChangeShapeType="1"/>
          </p:cNvCxnSpPr>
          <p:nvPr/>
        </p:nvCxnSpPr>
        <p:spPr bwMode="auto">
          <a:xfrm flipV="1">
            <a:off x="0" y="3052763"/>
            <a:ext cx="708025" cy="25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34820" name="Title 1"/>
          <p:cNvSpPr>
            <a:spLocks/>
          </p:cNvSpPr>
          <p:nvPr/>
        </p:nvSpPr>
        <p:spPr bwMode="auto">
          <a:xfrm>
            <a:off x="388938" y="314325"/>
            <a:ext cx="82788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00" b="1" kern="0" dirty="0">
                <a:solidFill>
                  <a:srgbClr val="0048B9"/>
                </a:solidFill>
              </a:rPr>
              <a:t>Get set and go</a:t>
            </a:r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396875" y="1219200"/>
            <a:ext cx="8161338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200" b="1">
                <a:solidFill>
                  <a:srgbClr val="0048B9"/>
                </a:solidFill>
              </a:rPr>
              <a:t>Go to </a:t>
            </a:r>
            <a:r>
              <a:rPr lang="en-US" sz="2200" b="1">
                <a:solidFill>
                  <a:srgbClr val="0048B9"/>
                </a:solidFill>
                <a:hlinkClick r:id="rId3"/>
              </a:rPr>
              <a:t>www.FPL.com/solarrebates</a:t>
            </a:r>
            <a:r>
              <a:rPr lang="en-US" sz="2200" b="1">
                <a:solidFill>
                  <a:srgbClr val="0048B9"/>
                </a:solidFill>
              </a:rPr>
              <a:t> 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200" b="1">
                <a:solidFill>
                  <a:srgbClr val="0048B9"/>
                </a:solidFill>
              </a:rPr>
              <a:t>Select the program you’ll be applying for</a:t>
            </a:r>
            <a:r>
              <a:rPr lang="en-US" sz="2200" b="1">
                <a:solidFill>
                  <a:srgbClr val="0A0AFF"/>
                </a:solidFill>
              </a:rPr>
              <a:t> </a:t>
            </a:r>
            <a:endParaRPr lang="en-US" sz="2200" b="1">
              <a:solidFill>
                <a:srgbClr val="0048B9"/>
              </a:solidFill>
            </a:endParaRP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200" b="1">
              <a:solidFill>
                <a:srgbClr val="0048B9"/>
              </a:solidFill>
            </a:endParaRP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200" b="1">
              <a:solidFill>
                <a:srgbClr val="0A0AFF"/>
              </a:solidFill>
            </a:endParaRPr>
          </a:p>
        </p:txBody>
      </p:sp>
      <p:pic>
        <p:nvPicPr>
          <p:cNvPr id="26629" name="Picture 8" descr="FPL website for rebate program" title="solar rebate program"/>
          <p:cNvPicPr>
            <a:picLocks noChangeAspect="1" noChangeArrowheads="1"/>
          </p:cNvPicPr>
          <p:nvPr/>
        </p:nvPicPr>
        <p:blipFill>
          <a:blip r:embed="rId4" cstate="print"/>
          <a:srcRect l="6213" r="8914" b="4688"/>
          <a:stretch>
            <a:fillRect/>
          </a:stretch>
        </p:blipFill>
        <p:spPr bwMode="auto">
          <a:xfrm>
            <a:off x="1320800" y="2443163"/>
            <a:ext cx="61976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31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27" y="731520"/>
            <a:ext cx="8475740" cy="50484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en-US" sz="1600" dirty="0" smtClean="0"/>
          </a:p>
          <a:p>
            <a:pPr>
              <a:lnSpc>
                <a:spcPct val="10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FPL Rebate Certificate </a:t>
            </a:r>
            <a:r>
              <a:rPr lang="en-US" sz="1600" dirty="0" smtClean="0"/>
              <a:t>with </a:t>
            </a:r>
            <a:r>
              <a:rPr lang="en-US" sz="1600" dirty="0"/>
              <a:t>the FPL customer’s </a:t>
            </a:r>
            <a:r>
              <a:rPr lang="en-US" sz="1600" dirty="0" smtClean="0"/>
              <a:t>signature.(can be downloaded at </a:t>
            </a:r>
            <a:r>
              <a:rPr lang="en-US" sz="1600" dirty="0" smtClean="0">
                <a:hlinkClick r:id="rId2"/>
              </a:rPr>
              <a:t>www.FPL.com/solarrebates</a:t>
            </a:r>
            <a:r>
              <a:rPr lang="en-US" sz="1600" dirty="0" smtClean="0"/>
              <a:t> ) 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A signed purchase agreement contract for the purpose of the photovoltaic </a:t>
            </a:r>
            <a:r>
              <a:rPr lang="en-US" sz="1600" dirty="0" smtClean="0"/>
              <a:t>system 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A document showing the anticipated annual electric production of the proposed system using the PVWatts-1 </a:t>
            </a:r>
            <a:r>
              <a:rPr lang="en-US" sz="1600" dirty="0" smtClean="0"/>
              <a:t>calculation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Digital photos of the installation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Digital photos panel nameplate(s) (sticker located behind the panel that specifies the wattage of the panel)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A copy of the </a:t>
            </a:r>
            <a:r>
              <a:rPr lang="en-US" sz="1600" dirty="0" smtClean="0"/>
              <a:t>contractor’s invoice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 smtClean="0"/>
              <a:t>Net-metering application</a:t>
            </a:r>
          </a:p>
          <a:p>
            <a:pPr>
              <a:lnSpc>
                <a:spcPct val="100000"/>
              </a:lnSpc>
            </a:pPr>
            <a:r>
              <a:rPr lang="en-US" sz="1600" smtClean="0"/>
              <a:t>A signed Net Metering Interconnection agreement </a:t>
            </a:r>
          </a:p>
          <a:p>
            <a:pPr>
              <a:lnSpc>
                <a:spcPct val="100000"/>
              </a:lnSpc>
            </a:pPr>
            <a:r>
              <a:rPr lang="en-US" sz="1600" smtClean="0"/>
              <a:t>A </a:t>
            </a:r>
            <a:r>
              <a:rPr lang="en-US" sz="1600" dirty="0"/>
              <a:t>copy of the final passed permit, indicating the date the permit was applied for and the date it passed inspection. Permit issued date must be after reservation approval </a:t>
            </a:r>
            <a:r>
              <a:rPr lang="en-US" sz="1600" dirty="0" smtClean="0"/>
              <a:t>date</a:t>
            </a:r>
            <a:r>
              <a:rPr lang="en-US" sz="1600" dirty="0"/>
              <a:t> 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If your PV system is Tier 2 or 3, proof of </a:t>
            </a:r>
            <a:r>
              <a:rPr lang="en-US" sz="1600" dirty="0" smtClean="0"/>
              <a:t>insurance </a:t>
            </a:r>
            <a:endParaRPr lang="en-US" sz="1600" dirty="0"/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420624" y="182880"/>
            <a:ext cx="81232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00" b="1" kern="0" dirty="0">
                <a:solidFill>
                  <a:srgbClr val="0048B9"/>
                </a:solidFill>
              </a:rPr>
              <a:t>PV Checklist</a:t>
            </a:r>
          </a:p>
        </p:txBody>
      </p:sp>
    </p:spTree>
    <p:extLst>
      <p:ext uri="{BB962C8B-B14F-4D97-AF65-F5344CB8AC3E}">
        <p14:creationId xmlns:p14="http://schemas.microsoft.com/office/powerpoint/2010/main" val="198249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Net Metering, Interconnection and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Solar Rebates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John </a:t>
            </a:r>
            <a:r>
              <a:rPr lang="en-US" dirty="0" err="1" smtClean="0">
                <a:solidFill>
                  <a:srgbClr val="0070C0"/>
                </a:solidFill>
              </a:rPr>
              <a:t>McComb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Customer Technology Support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Florida Power &amp; Light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/>
          </p:cNvSpPr>
          <p:nvPr/>
        </p:nvSpPr>
        <p:spPr bwMode="auto">
          <a:xfrm>
            <a:off x="420624" y="182880"/>
            <a:ext cx="81232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00" b="1" kern="0" dirty="0">
                <a:solidFill>
                  <a:srgbClr val="0048B9"/>
                </a:solidFill>
              </a:rPr>
              <a:t>PV Checklist</a:t>
            </a:r>
          </a:p>
        </p:txBody>
      </p:sp>
      <p:pic>
        <p:nvPicPr>
          <p:cNvPr id="21507" name="Picture 9" descr="Photovoltaic application checklist from FPL" title="PV checklist"/>
          <p:cNvPicPr>
            <a:picLocks noChangeAspect="1" noChangeArrowheads="1"/>
          </p:cNvPicPr>
          <p:nvPr/>
        </p:nvPicPr>
        <p:blipFill>
          <a:blip r:embed="rId3" cstate="print"/>
          <a:srcRect l="-2974" t="-2159" r="-5501" b="-4504"/>
          <a:stretch>
            <a:fillRect/>
          </a:stretch>
        </p:blipFill>
        <p:spPr bwMode="auto">
          <a:xfrm>
            <a:off x="2166938" y="874713"/>
            <a:ext cx="4365625" cy="5508625"/>
          </a:xfrm>
          <a:prstGeom prst="rect">
            <a:avLst/>
          </a:prstGeom>
          <a:noFill/>
          <a:ln w="9525">
            <a:solidFill>
              <a:srgbClr val="BABABA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859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829" y="792480"/>
            <a:ext cx="8231188" cy="5165176"/>
          </a:xfrm>
        </p:spPr>
        <p:txBody>
          <a:bodyPr>
            <a:normAutofit/>
          </a:bodyPr>
          <a:lstStyle/>
          <a:p>
            <a:pPr lvl="0"/>
            <a:endParaRPr lang="en-US" sz="1800" dirty="0" smtClean="0"/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The </a:t>
            </a:r>
            <a:r>
              <a:rPr lang="en-US" sz="1800" u="sng" dirty="0">
                <a:hlinkClick r:id="rId2"/>
              </a:rPr>
              <a:t>FPL Rebate Certificate</a:t>
            </a:r>
            <a:r>
              <a:rPr lang="en-US" sz="1800" dirty="0"/>
              <a:t> with the customer’s signature;</a:t>
            </a:r>
          </a:p>
          <a:p>
            <a:pPr lvl="0"/>
            <a:r>
              <a:rPr lang="en-US" sz="1800" dirty="0"/>
              <a:t>A signed purchase agreement contract for the purchase of the solar water heating system;</a:t>
            </a:r>
          </a:p>
          <a:p>
            <a:pPr lvl="0"/>
            <a:r>
              <a:rPr lang="en-US" sz="1800" dirty="0"/>
              <a:t>Digital photos of the installation </a:t>
            </a:r>
            <a:endParaRPr lang="en-US" sz="1800" dirty="0" smtClean="0"/>
          </a:p>
          <a:p>
            <a:pPr lvl="0"/>
            <a:r>
              <a:rPr lang="en-US" sz="1800" dirty="0" smtClean="0"/>
              <a:t>Digital photos  of the solar </a:t>
            </a:r>
            <a:r>
              <a:rPr lang="en-US" sz="1800" dirty="0"/>
              <a:t>collector nameplate(s); </a:t>
            </a:r>
          </a:p>
          <a:p>
            <a:pPr lvl="0"/>
            <a:r>
              <a:rPr lang="en-US" sz="1800" dirty="0"/>
              <a:t>A copy of the contractor’s invoice; and  </a:t>
            </a:r>
          </a:p>
          <a:p>
            <a:pPr lvl="0"/>
            <a:r>
              <a:rPr lang="en-US" sz="1800" dirty="0"/>
              <a:t>A copy of the final passed permit, indicating the date the permit was applied for and the date it passed inspection. Permit issued &amp; passed date must be after reservation approval date</a:t>
            </a:r>
          </a:p>
          <a:p>
            <a:endParaRPr lang="en-US" sz="1800" dirty="0"/>
          </a:p>
        </p:txBody>
      </p:sp>
      <p:sp>
        <p:nvSpPr>
          <p:cNvPr id="4" name="Title 1"/>
          <p:cNvSpPr>
            <a:spLocks/>
          </p:cNvSpPr>
          <p:nvPr/>
        </p:nvSpPr>
        <p:spPr bwMode="auto">
          <a:xfrm>
            <a:off x="364554" y="0"/>
            <a:ext cx="84502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0048B9"/>
                </a:solidFill>
              </a:rPr>
              <a:t>Solar Water Heating Checklist</a:t>
            </a:r>
          </a:p>
        </p:txBody>
      </p:sp>
    </p:spTree>
    <p:extLst>
      <p:ext uri="{BB962C8B-B14F-4D97-AF65-F5344CB8AC3E}">
        <p14:creationId xmlns:p14="http://schemas.microsoft.com/office/powerpoint/2010/main" val="2640190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/>
          </p:cNvSpPr>
          <p:nvPr/>
        </p:nvSpPr>
        <p:spPr bwMode="auto">
          <a:xfrm>
            <a:off x="364554" y="0"/>
            <a:ext cx="84502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0048B9"/>
                </a:solidFill>
              </a:rPr>
              <a:t>Solar Water Heating Checklist</a:t>
            </a:r>
          </a:p>
        </p:txBody>
      </p:sp>
      <p:pic>
        <p:nvPicPr>
          <p:cNvPr id="20483" name="Picture 8" descr="application checklist from FPL" title="solar water heating"/>
          <p:cNvPicPr>
            <a:picLocks noChangeAspect="1" noChangeArrowheads="1"/>
          </p:cNvPicPr>
          <p:nvPr/>
        </p:nvPicPr>
        <p:blipFill>
          <a:blip r:embed="rId3" cstate="print"/>
          <a:srcRect l="-3267" t="-3134" r="-4715" b="-9561"/>
          <a:stretch>
            <a:fillRect/>
          </a:stretch>
        </p:blipFill>
        <p:spPr bwMode="auto">
          <a:xfrm>
            <a:off x="2217738" y="1071563"/>
            <a:ext cx="4408487" cy="5245100"/>
          </a:xfrm>
          <a:prstGeom prst="rect">
            <a:avLst/>
          </a:prstGeom>
          <a:noFill/>
          <a:ln w="9525">
            <a:solidFill>
              <a:srgbClr val="BABABA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96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 txBox="1">
            <a:spLocks noChangeArrowheads="1"/>
          </p:cNvSpPr>
          <p:nvPr/>
        </p:nvSpPr>
        <p:spPr bwMode="auto">
          <a:xfrm>
            <a:off x="220663" y="1276350"/>
            <a:ext cx="868680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7663" indent="-34766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0048B9"/>
                </a:solidFill>
              </a:rPr>
              <a:t>All information, including Program Standards, are available on </a:t>
            </a:r>
            <a:r>
              <a:rPr lang="en-US" sz="2000" b="1" dirty="0">
                <a:solidFill>
                  <a:srgbClr val="0048B9"/>
                </a:solidFill>
                <a:hlinkClick r:id="rId3"/>
              </a:rPr>
              <a:t>www.FPL.com/solarrebates</a:t>
            </a:r>
            <a:r>
              <a:rPr lang="en-US" sz="2000" b="1" dirty="0">
                <a:solidFill>
                  <a:srgbClr val="0048B9"/>
                </a:solidFill>
              </a:rPr>
              <a:t>   </a:t>
            </a:r>
          </a:p>
          <a:p>
            <a:pPr marL="347663" indent="-34766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0048B9"/>
                </a:solidFill>
              </a:rPr>
              <a:t>Reservations must be reserved through your online account at www.FPL.com</a:t>
            </a:r>
          </a:p>
          <a:p>
            <a:pPr marL="347663" indent="-34766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0048B9"/>
                </a:solidFill>
              </a:rPr>
              <a:t>If you do not have online access to your account, register for it before </a:t>
            </a:r>
            <a:r>
              <a:rPr lang="en-US" sz="2000" b="1" dirty="0" smtClean="0">
                <a:solidFill>
                  <a:srgbClr val="0048B9"/>
                </a:solidFill>
              </a:rPr>
              <a:t>the scheduled solar launch in October, date TBD</a:t>
            </a:r>
            <a:endParaRPr lang="en-US" sz="2000" b="1" dirty="0">
              <a:solidFill>
                <a:srgbClr val="0048B9"/>
              </a:solidFill>
            </a:endParaRPr>
          </a:p>
          <a:p>
            <a:pPr marL="347663" indent="-34766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0048B9"/>
                </a:solidFill>
              </a:rPr>
              <a:t>Obtain a building permit and have the contractor you choose and hire build a system that meets all program standards and requirements</a:t>
            </a:r>
          </a:p>
          <a:p>
            <a:pPr marL="347663" indent="-34766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0048B9"/>
                </a:solidFill>
              </a:rPr>
              <a:t>When construction is complete, fill out the rebate certificate and provide all required documentation to FPL</a:t>
            </a:r>
          </a:p>
          <a:p>
            <a:pPr marL="347663" indent="-34766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0048B9"/>
                </a:solidFill>
              </a:rPr>
              <a:t>You will receive the rebate six to eight weeks after your documentation is approved</a:t>
            </a:r>
            <a:r>
              <a:rPr lang="en-US" sz="2000" dirty="0">
                <a:solidFill>
                  <a:srgbClr val="0A0AFF"/>
                </a:solidFill>
              </a:rPr>
              <a:t/>
            </a:r>
            <a:br>
              <a:rPr lang="en-US" sz="2000" dirty="0">
                <a:solidFill>
                  <a:srgbClr val="0A0AFF"/>
                </a:solidFill>
              </a:rPr>
            </a:br>
            <a:r>
              <a:rPr lang="en-US" sz="2000" dirty="0">
                <a:solidFill>
                  <a:srgbClr val="0048B9"/>
                </a:solidFill>
              </a:rPr>
              <a:t/>
            </a:r>
            <a:br>
              <a:rPr lang="en-US" sz="2000" dirty="0">
                <a:solidFill>
                  <a:srgbClr val="0048B9"/>
                </a:solidFill>
              </a:rPr>
            </a:br>
            <a:endParaRPr lang="en-US" sz="2000" dirty="0">
              <a:solidFill>
                <a:srgbClr val="000066"/>
              </a:solidFill>
            </a:endParaRPr>
          </a:p>
          <a:p>
            <a:pPr marL="347663" indent="-347663" fontAlgn="base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40963" name="Title 1"/>
          <p:cNvSpPr>
            <a:spLocks/>
          </p:cNvSpPr>
          <p:nvPr/>
        </p:nvSpPr>
        <p:spPr bwMode="auto">
          <a:xfrm>
            <a:off x="457200" y="577850"/>
            <a:ext cx="82788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00" b="1" kern="0" dirty="0">
                <a:solidFill>
                  <a:srgbClr val="0048B9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96920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Know Your Solar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George </a:t>
            </a:r>
            <a:r>
              <a:rPr lang="en-US" dirty="0" err="1" smtClean="0">
                <a:solidFill>
                  <a:srgbClr val="0070C0"/>
                </a:solidFill>
              </a:rPr>
              <a:t>Cavros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Energy and Environmental Law Attorney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Southern Alliance for Clean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Solar Installations and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Insurance Coverage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Robert Foote &amp;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Susie </a:t>
            </a:r>
            <a:r>
              <a:rPr lang="en-US" dirty="0" err="1" smtClean="0">
                <a:solidFill>
                  <a:srgbClr val="0070C0"/>
                </a:solidFill>
              </a:rPr>
              <a:t>Krix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Furman Insurance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2362200"/>
            <a:ext cx="8458200" cy="9906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Insurance Coverage Essentials for Commercial Building Owners with PV Systems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657600"/>
            <a:ext cx="5791200" cy="990600"/>
          </a:xfrm>
        </p:spPr>
        <p:txBody>
          <a:bodyPr>
            <a:noAutofit/>
          </a:bodyPr>
          <a:lstStyle/>
          <a:p>
            <a:pPr algn="r"/>
            <a:r>
              <a:rPr lang="en-US" sz="2000" b="1" dirty="0" smtClean="0"/>
              <a:t>Presenter:  Rob Foote, Insurance Advisor/Partner</a:t>
            </a:r>
          </a:p>
          <a:p>
            <a:pPr algn="r"/>
            <a:endParaRPr lang="en-US" sz="2000" b="1" dirty="0" smtClean="0"/>
          </a:p>
          <a:p>
            <a:pPr algn="r"/>
            <a:r>
              <a:rPr lang="en-US" sz="2000" b="1" dirty="0" smtClean="0"/>
              <a:t>                        Susie Krix, Insurance Advisor</a:t>
            </a:r>
          </a:p>
          <a:p>
            <a:pPr algn="r"/>
            <a:endParaRPr lang="en-US" sz="2000" b="1" dirty="0" smtClean="0"/>
          </a:p>
          <a:p>
            <a:pPr algn="r"/>
            <a:r>
              <a:rPr lang="en-US" sz="2000" b="1" dirty="0" smtClean="0"/>
              <a:t>                        </a:t>
            </a:r>
          </a:p>
        </p:txBody>
      </p:sp>
      <p:pic>
        <p:nvPicPr>
          <p:cNvPr id="4" name="Picture 1" descr="logo" title="solar fest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52800" y="65502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January 25 - 26, 2013</a:t>
            </a:r>
            <a:endParaRPr lang="en-US" sz="1400" b="1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Logo" title="Furman Insur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648200"/>
            <a:ext cx="258445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>
                <a:solidFill>
                  <a:srgbClr val="404040"/>
                </a:solidFill>
              </a:rPr>
              <a:pPr/>
              <a:t>26</a:t>
            </a:fld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58674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404040"/>
                </a:solidFill>
              </a:rPr>
              <a:t>Frank H. Furman Inc., Pompano Beach, Florida</a:t>
            </a:r>
          </a:p>
        </p:txBody>
      </p:sp>
    </p:spTree>
    <p:extLst>
      <p:ext uri="{BB962C8B-B14F-4D97-AF65-F5344CB8AC3E}">
        <p14:creationId xmlns:p14="http://schemas.microsoft.com/office/powerpoint/2010/main" val="30641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990600"/>
            <a:ext cx="3124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581400"/>
            <a:ext cx="739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569913" indent="-569913">
              <a:buSzPct val="105000"/>
              <a:buFont typeface="Calibri" pitchFamily="34" charset="0"/>
              <a:buChar char="→"/>
            </a:pPr>
            <a:r>
              <a:rPr lang="en-US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50 years  of insurance and risk management advise to corporations and property owners in Florida</a:t>
            </a:r>
          </a:p>
          <a:p>
            <a:pPr marL="569913" indent="-569913">
              <a:buSzPct val="105000"/>
              <a:buFont typeface="Calibri" pitchFamily="34" charset="0"/>
              <a:buChar char="→"/>
            </a:pPr>
            <a:endParaRPr lang="en-US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569913" indent="-569913">
              <a:buSzPct val="105000"/>
              <a:buFont typeface="Calibri" pitchFamily="34" charset="0"/>
              <a:buChar char="→"/>
            </a:pPr>
            <a:r>
              <a:rPr lang="en-US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The Furman Agency, is a “Top 20” Agency as reported by SFBJ.</a:t>
            </a:r>
          </a:p>
          <a:p>
            <a:pPr marL="233363" indent="-233363">
              <a:buSzPct val="105000"/>
            </a:pPr>
            <a:endParaRPr lang="en-US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 descr="logo" title="go solar fest l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5333" y="0"/>
            <a:ext cx="541866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lock outside insurance company" title="clock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1981200"/>
            <a:ext cx="4419600" cy="139566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31188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Insurance Coverage Essentials for Commercial Owners – Solar Systems 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1336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indent="-625475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Replacement Cost insurance coverage provision reduces negative financial impact to building Owner, in the event of a Wind or a severe Fire Loss, that may cause severe damage to PV System</a:t>
            </a:r>
          </a:p>
          <a:p>
            <a:pPr marL="625475" indent="-625475">
              <a:buFont typeface="Wingdings" pitchFamily="2" charset="2"/>
              <a:buChar char="Ø"/>
            </a:pPr>
            <a:endParaRPr lang="en-US" sz="24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625475" indent="-625475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Replaces Building/PV Equipment “New for Old”</a:t>
            </a:r>
            <a:endParaRPr lang="en-US" sz="2400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638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PV= Photovoltaic (PV)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3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31188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Co-Insurance Impact – The insured value of the Building must include the replacement cost of the (PV) system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indent="-625475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If insurance policy requires 90% co-insurance, then insured value of building and PV system must equal 90% today’s of replacement value</a:t>
            </a:r>
          </a:p>
          <a:p>
            <a:pPr marL="625475" indent="-625475">
              <a:buFont typeface="Wingdings" pitchFamily="2" charset="2"/>
              <a:buChar char="Ø"/>
            </a:pPr>
            <a:endParaRPr lang="en-US" sz="24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1082675" lvl="1" indent="-625475">
              <a:buFont typeface="Wingdings" pitchFamily="2" charset="2"/>
              <a:buChar char="è"/>
            </a:pPr>
            <a:r>
              <a:rPr lang="en-US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i.e. Building value including PV investment is </a:t>
            </a:r>
          </a:p>
          <a:p>
            <a:pPr marL="1082675" lvl="1" indent="-625475"/>
            <a:r>
              <a:rPr lang="en-US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	$1 Million:</a:t>
            </a:r>
          </a:p>
          <a:p>
            <a:pPr marL="1082675" lvl="1" indent="-625475">
              <a:buFont typeface="Wingdings" pitchFamily="2" charset="2"/>
              <a:buChar char="è"/>
            </a:pPr>
            <a:endParaRPr lang="en-US" sz="24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1539875" lvl="2" indent="-625475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A major wind event occurs causing a roof blow claim</a:t>
            </a:r>
          </a:p>
          <a:p>
            <a:pPr marL="1539875" lvl="2" indent="-625475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The property Owner carries $500,000 of insurance coverage then at settlement time = $0.50 on the Dollar</a:t>
            </a:r>
            <a:endParaRPr lang="en-US" sz="2400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3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FPL Customer Service</a:t>
            </a:r>
          </a:p>
          <a:p>
            <a:pPr eaLnBrk="1" hangingPunct="1"/>
            <a:r>
              <a:rPr lang="en-US" smtClean="0"/>
              <a:t>Customer Technology Support</a:t>
            </a:r>
          </a:p>
          <a:p>
            <a:pPr eaLnBrk="1" hangingPunct="1"/>
            <a:r>
              <a:rPr lang="en-US" smtClean="0"/>
              <a:t>John McComb, P.E., E.C.</a:t>
            </a:r>
          </a:p>
          <a:p>
            <a:pPr eaLnBrk="1" hangingPunct="1"/>
            <a:r>
              <a:rPr lang="en-US" smtClean="0"/>
              <a:t>Jan. 25, 2013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 SOLAR Fest</a:t>
            </a:r>
          </a:p>
        </p:txBody>
      </p:sp>
    </p:spTree>
    <p:extLst>
      <p:ext uri="{BB962C8B-B14F-4D97-AF65-F5344CB8AC3E}">
        <p14:creationId xmlns:p14="http://schemas.microsoft.com/office/powerpoint/2010/main" val="4176928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31188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Stored Materials? </a:t>
            </a:r>
            <a:br>
              <a:rPr lang="en-US" sz="3600" b="1" dirty="0" smtClean="0"/>
            </a:br>
            <a:r>
              <a:rPr lang="en-US" sz="3600" b="1" dirty="0" smtClean="0"/>
              <a:t>Partially installed PV System</a:t>
            </a:r>
            <a:br>
              <a:rPr lang="en-US" sz="3600" b="1" dirty="0" smtClean="0"/>
            </a:br>
            <a:r>
              <a:rPr lang="en-US" sz="3600" b="1" dirty="0" smtClean="0"/>
              <a:t> Who is responsible?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828800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Contractual Risk Transfer – Building Owner must either protect the PV on the first party policy insurance policy or contractually transfer risk to PV installer.</a:t>
            </a:r>
          </a:p>
          <a:p>
            <a:pPr marL="344488" indent="-344488">
              <a:buFont typeface="Wingdings" pitchFamily="2" charset="2"/>
              <a:buChar char="Ø"/>
            </a:pPr>
            <a:endParaRPr lang="en-US" sz="24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344488" indent="-344488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Potential Exposure – Who replaces partially completed (PV) System in the event of an electrical fire during the course of installation?</a:t>
            </a:r>
          </a:p>
          <a:p>
            <a:pPr marL="801688" lvl="1" indent="-344488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Must address contractually</a:t>
            </a:r>
          </a:p>
          <a:p>
            <a:pPr marL="801688" lvl="1" indent="-344488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i.e. building Owner may insist on the PV installer to accept Risk until the system is put to intended use</a:t>
            </a:r>
            <a:endParaRPr lang="en-US" sz="2400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0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31188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Installation Floater</a:t>
            </a:r>
            <a:br>
              <a:rPr lang="en-US" sz="3600" b="1" dirty="0" smtClean="0"/>
            </a:br>
            <a:r>
              <a:rPr lang="en-US" sz="3600" b="1" dirty="0" smtClean="0"/>
              <a:t> Protects the PV System while on site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574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indent="-801688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Who is responsible pays to protect PV equipment?</a:t>
            </a:r>
          </a:p>
          <a:p>
            <a:pPr marL="1258888" lvl="1" indent="-344488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Mounting System</a:t>
            </a:r>
          </a:p>
          <a:p>
            <a:pPr marL="1258888" lvl="1" indent="-344488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Panels</a:t>
            </a:r>
          </a:p>
          <a:p>
            <a:pPr marL="1258888" lvl="1" indent="-344488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Inverters</a:t>
            </a:r>
          </a:p>
          <a:p>
            <a:pPr marL="801688" indent="-801688">
              <a:buFont typeface="Wingdings" pitchFamily="2" charset="2"/>
              <a:buChar char="Ø"/>
            </a:pPr>
            <a:endParaRPr lang="en-US" sz="24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801688" indent="-801688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Does PV Contractor have a Blanket or site specific Installation Floater?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31188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Solar System Performance Guarantees</a:t>
            </a:r>
            <a:br>
              <a:rPr lang="en-US" sz="36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Who guarantees the Output?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4384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Panel manufacturers warranty – How proven and financially stable is the panel manufacturer?</a:t>
            </a:r>
          </a:p>
          <a:p>
            <a:pPr marL="344488" indent="-344488">
              <a:buFont typeface="Wingdings" pitchFamily="2" charset="2"/>
              <a:buChar char="Ø"/>
            </a:pPr>
            <a:endParaRPr lang="en-US" sz="24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344488" indent="-344488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PV Contractor/Installer – Can a family owned PV contracting firm absorb the efficiency guarantee risk on their balance sheet?</a:t>
            </a:r>
            <a:endParaRPr lang="en-US" sz="2400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6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31188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Key Components of efficiency guarantees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4384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Identify Percentage of output anticipated/guaranteed to building Owner i.e. 80%, 90% etc.</a:t>
            </a:r>
          </a:p>
          <a:p>
            <a:pPr marL="344488" indent="-344488">
              <a:buFont typeface="Wingdings" pitchFamily="2" charset="2"/>
              <a:buChar char="Ø"/>
            </a:pPr>
            <a:endParaRPr lang="en-US" sz="24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344488" indent="-344488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What is financial remedy/consequence to the PV installer/Design firm if output does not reach contractually guaranteed levels?</a:t>
            </a:r>
          </a:p>
          <a:p>
            <a:pPr marL="344488" indent="-344488">
              <a:buFont typeface="Wingdings" pitchFamily="2" charset="2"/>
              <a:buChar char="Ø"/>
            </a:pPr>
            <a:endParaRPr lang="en-US" sz="24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3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066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Energy efficiency Guarantees - An emerging exposure for insurance industry,  </a:t>
            </a:r>
            <a:br>
              <a:rPr lang="en-US" sz="3200" b="1" dirty="0" smtClean="0"/>
            </a:br>
            <a:r>
              <a:rPr lang="en-US" sz="3200" b="1" i="1" u="sng" dirty="0" smtClean="0"/>
              <a:t>Installer must qualify</a:t>
            </a:r>
            <a:endParaRPr lang="en-US" sz="3200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762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Balance sheet strength of PV installer</a:t>
            </a:r>
          </a:p>
          <a:p>
            <a:pPr marL="344488" indent="-344488">
              <a:buFont typeface="Wingdings" pitchFamily="2" charset="2"/>
              <a:buChar char="Ø"/>
            </a:pPr>
            <a:endParaRPr lang="en-US" sz="24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344488" indent="-344488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Completion track record/experience</a:t>
            </a:r>
          </a:p>
          <a:p>
            <a:pPr marL="344488" indent="-344488">
              <a:buFont typeface="Wingdings" pitchFamily="2" charset="2"/>
              <a:buChar char="Ø"/>
            </a:pPr>
            <a:endParaRPr lang="en-US" sz="24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344488" indent="-344488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Time tested PV Components i.e. inverters, panels, auxiliary equipment etc.</a:t>
            </a:r>
          </a:p>
          <a:p>
            <a:pPr marL="344488" indent="-344488">
              <a:buFont typeface="Wingdings" pitchFamily="2" charset="2"/>
              <a:buChar char="Ø"/>
            </a:pPr>
            <a:endParaRPr lang="en-US" sz="24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344488" indent="-344488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Expertise of Design/Engineering firm</a:t>
            </a:r>
          </a:p>
          <a:p>
            <a:pPr marL="344488" indent="-344488">
              <a:buFont typeface="Wingdings" pitchFamily="2" charset="2"/>
              <a:buChar char="Ø"/>
            </a:pPr>
            <a:endParaRPr lang="en-US" sz="24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344488" indent="-344488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The number of years of the Guarantee</a:t>
            </a:r>
          </a:p>
          <a:p>
            <a:pPr marL="344488" indent="-344488">
              <a:buFont typeface="Wingdings" pitchFamily="2" charset="2"/>
              <a:buChar char="Ø"/>
            </a:pPr>
            <a:endParaRPr lang="en-US" sz="24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344488" indent="-344488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Maintenance and Monitoring of System</a:t>
            </a:r>
          </a:p>
          <a:p>
            <a:pPr marL="344488" indent="-344488">
              <a:buFont typeface="Wingdings" pitchFamily="2" charset="2"/>
              <a:buChar char="Ø"/>
            </a:pPr>
            <a:endParaRPr lang="en-US" sz="24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344488" indent="-344488"/>
            <a:endParaRPr lang="en-US" sz="24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344488" indent="-344488">
              <a:buFont typeface="Wingdings" pitchFamily="2" charset="2"/>
              <a:buChar char="Ø"/>
            </a:pPr>
            <a:endParaRPr lang="en-US" sz="24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General Risk Management  Recommendations for Building Owners that are contemplating </a:t>
            </a:r>
            <a:br>
              <a:rPr lang="en-US" sz="3600" b="1" dirty="0" smtClean="0"/>
            </a:br>
            <a:r>
              <a:rPr lang="en-US" sz="3600" b="1" dirty="0" smtClean="0"/>
              <a:t>a PV Project</a:t>
            </a:r>
            <a:br>
              <a:rPr lang="en-US" sz="3600" b="1" dirty="0" smtClean="0"/>
            </a:br>
            <a:endParaRPr lang="en-US" sz="3600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8077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Wingdings" pitchFamily="2" charset="2"/>
              <a:buChar char="Ø"/>
            </a:pPr>
            <a:r>
              <a:rPr lang="en-US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Building owner  must have a formal written contract with PV installer, transferring risk (away from Owner) to the Installer</a:t>
            </a:r>
          </a:p>
          <a:p>
            <a:pPr marL="801688" lvl="1" indent="-344488">
              <a:buFont typeface="Wingdings" pitchFamily="2" charset="2"/>
              <a:buChar char="§"/>
            </a:pPr>
            <a:r>
              <a:rPr lang="en-US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Invest in Legal Council to draft your contract and do not sign Installers Contract</a:t>
            </a:r>
          </a:p>
          <a:p>
            <a:pPr marL="801688" lvl="1" indent="-344488">
              <a:buFont typeface="Wingdings" pitchFamily="2" charset="2"/>
              <a:buChar char="§"/>
            </a:pPr>
            <a:r>
              <a:rPr lang="en-US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Indemnification Provisions</a:t>
            </a:r>
          </a:p>
          <a:p>
            <a:pPr marL="801688" lvl="1" indent="-344488">
              <a:buFont typeface="Wingdings" pitchFamily="2" charset="2"/>
              <a:buChar char="§"/>
            </a:pPr>
            <a:r>
              <a:rPr lang="en-US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Hold Harmless Provisions</a:t>
            </a:r>
          </a:p>
          <a:p>
            <a:pPr marL="801688" lvl="1" indent="-344488"/>
            <a:endParaRPr lang="en-US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344488" indent="-344488">
              <a:buFont typeface="Wingdings" pitchFamily="2" charset="2"/>
              <a:buChar char="Ø"/>
            </a:pPr>
            <a:r>
              <a:rPr lang="en-US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Sample Insurance requirements for the PV Contractor:</a:t>
            </a:r>
          </a:p>
          <a:p>
            <a:pPr marL="801688" lvl="1" indent="-344488">
              <a:buFont typeface="Wingdings" pitchFamily="2" charset="2"/>
              <a:buChar char="§"/>
            </a:pPr>
            <a:r>
              <a:rPr lang="en-US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$1 Million General Liability – including completed operations/products</a:t>
            </a:r>
          </a:p>
          <a:p>
            <a:pPr marL="801688" lvl="1" indent="-344488">
              <a:buFont typeface="Wingdings" pitchFamily="2" charset="2"/>
              <a:buChar char="§"/>
            </a:pPr>
            <a:r>
              <a:rPr lang="en-US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$1 Million Workers’ Compensation – protection for falls, etc.</a:t>
            </a:r>
          </a:p>
          <a:p>
            <a:pPr marL="801688" lvl="1" indent="-344488">
              <a:buFont typeface="Wingdings" pitchFamily="2" charset="2"/>
              <a:buChar char="§"/>
            </a:pPr>
            <a:r>
              <a:rPr lang="en-US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$1 Million Automobile – Protect Tenants/General Public from Auto Exposure</a:t>
            </a:r>
          </a:p>
          <a:p>
            <a:pPr marL="801688" lvl="1" indent="-344488">
              <a:buFont typeface="Wingdings" pitchFamily="2" charset="2"/>
              <a:buChar char="§"/>
            </a:pPr>
            <a:r>
              <a:rPr lang="en-US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Installation Floater for value of PV system</a:t>
            </a:r>
          </a:p>
          <a:p>
            <a:pPr marL="344488" indent="-344488"/>
            <a:endParaRPr lang="en-US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344488" indent="-344488">
              <a:buFont typeface="Wingdings" pitchFamily="2" charset="2"/>
              <a:buChar char="Ø"/>
            </a:pPr>
            <a:endParaRPr lang="en-US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2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30672" cy="1066800"/>
          </a:xfrm>
        </p:spPr>
        <p:txBody>
          <a:bodyPr/>
          <a:lstStyle/>
          <a:p>
            <a:pPr algn="ctr"/>
            <a:r>
              <a:rPr lang="en-US" b="1" dirty="0" smtClean="0"/>
              <a:t>Protect your Home and Control Personal </a:t>
            </a:r>
            <a:br>
              <a:rPr lang="en-US" b="1" dirty="0" smtClean="0"/>
            </a:br>
            <a:r>
              <a:rPr lang="en-US" b="1" dirty="0" smtClean="0"/>
              <a:t>Insurance Cost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" name="Picture 1" descr="logo" title="go solar fest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38862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9527B"/>
                </a:solidFill>
              </a:rPr>
              <a:t>Solar Energy Systems and Homeowners Insurance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49530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404040"/>
                </a:solidFill>
              </a:rPr>
              <a:t>Susie Krix</a:t>
            </a:r>
          </a:p>
          <a:p>
            <a:pPr algn="r"/>
            <a:r>
              <a:rPr lang="en-US" b="1" dirty="0" smtClean="0">
                <a:solidFill>
                  <a:srgbClr val="404040"/>
                </a:solidFill>
              </a:rPr>
              <a:t>Manager Personal Lines</a:t>
            </a:r>
          </a:p>
          <a:p>
            <a:pPr algn="r"/>
            <a:r>
              <a:rPr lang="en-US" b="1" dirty="0" smtClean="0">
                <a:solidFill>
                  <a:srgbClr val="404040"/>
                </a:solidFill>
              </a:rPr>
              <a:t>Frank H. Furman, Inc. </a:t>
            </a:r>
            <a:endParaRPr lang="en-US" b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6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371600"/>
            <a:ext cx="8230672" cy="1371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39527B"/>
                </a:solidFill>
              </a:rPr>
              <a:t>Most Homeowners Policies already have Solar System coverage included in their Homeowners Policy</a:t>
            </a:r>
            <a:endParaRPr lang="en-US" sz="3600" b="1" dirty="0">
              <a:solidFill>
                <a:srgbClr val="39527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19400"/>
            <a:ext cx="73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569913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39527B"/>
                </a:solidFill>
              </a:rPr>
              <a:t>You should contact your agent if a Solar System is installed and discuss: </a:t>
            </a:r>
          </a:p>
          <a:p>
            <a:pPr lvl="2">
              <a:buFont typeface="Wingdings" pitchFamily="2" charset="2"/>
              <a:buChar char="ü"/>
            </a:pPr>
            <a:r>
              <a:rPr lang="en-US" sz="3600" b="1" dirty="0" smtClean="0">
                <a:solidFill>
                  <a:srgbClr val="39527B"/>
                </a:solidFill>
              </a:rPr>
              <a:t>	Value </a:t>
            </a:r>
          </a:p>
          <a:p>
            <a:pPr lvl="2">
              <a:buFont typeface="Wingdings" pitchFamily="2" charset="2"/>
              <a:buChar char="ü"/>
            </a:pPr>
            <a:r>
              <a:rPr lang="en-US" sz="3600" b="1" dirty="0" smtClean="0">
                <a:solidFill>
                  <a:srgbClr val="39527B"/>
                </a:solidFill>
              </a:rPr>
              <a:t>	Coverage Increase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Insurance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8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1295400"/>
            <a:ext cx="8230672" cy="1066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39527B"/>
                </a:solidFill>
              </a:rPr>
              <a:t>Homeowners have the duty…..</a:t>
            </a:r>
            <a:endParaRPr lang="en-US" sz="3600" b="1" dirty="0">
              <a:solidFill>
                <a:srgbClr val="39527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905000"/>
            <a:ext cx="693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6125" indent="-746125"/>
            <a:endParaRPr lang="en-US" sz="2800" dirty="0" smtClean="0">
              <a:solidFill>
                <a:srgbClr val="404040"/>
              </a:solidFill>
            </a:endParaRPr>
          </a:p>
          <a:p>
            <a:pPr marL="746125" indent="-746125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404040"/>
                </a:solidFill>
              </a:rPr>
              <a:t>In case of damage to the solar system, due to wind or other hazards, to protect property from further </a:t>
            </a:r>
            <a:r>
              <a:rPr lang="en-US" sz="2800" i="1" dirty="0" smtClean="0">
                <a:solidFill>
                  <a:srgbClr val="404040"/>
                </a:solidFill>
              </a:rPr>
              <a:t>penetration </a:t>
            </a:r>
            <a:r>
              <a:rPr lang="en-US" sz="2800" dirty="0" smtClean="0">
                <a:solidFill>
                  <a:srgbClr val="404040"/>
                </a:solidFill>
              </a:rPr>
              <a:t>damage</a:t>
            </a:r>
          </a:p>
          <a:p>
            <a:pPr marL="746125" indent="-746125">
              <a:buFont typeface="Wingdings" pitchFamily="2" charset="2"/>
              <a:buChar char="Ø"/>
            </a:pPr>
            <a:endParaRPr lang="en-US" sz="2800" dirty="0" smtClean="0">
              <a:solidFill>
                <a:srgbClr val="404040"/>
              </a:solidFill>
            </a:endParaRPr>
          </a:p>
          <a:p>
            <a:pPr marL="746125" indent="-746125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404040"/>
                </a:solidFill>
              </a:rPr>
              <a:t>For coverage to apply Solar System must be attached to the home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Insurance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5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457200" y="990600"/>
            <a:ext cx="8230672" cy="6858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39527B"/>
                </a:solidFill>
              </a:rPr>
              <a:t>What is the most critical item?</a:t>
            </a:r>
            <a:endParaRPr lang="en-US" sz="3600" b="1" dirty="0">
              <a:solidFill>
                <a:srgbClr val="39527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24000"/>
            <a:ext cx="845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3" indent="-63500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404040"/>
                </a:solidFill>
              </a:rPr>
              <a:t>Mitigation Inspection</a:t>
            </a:r>
          </a:p>
          <a:p>
            <a:pPr marL="690563" indent="-635000"/>
            <a:endParaRPr lang="en-US" sz="3200" dirty="0" smtClean="0">
              <a:solidFill>
                <a:srgbClr val="404040"/>
              </a:solidFill>
            </a:endParaRPr>
          </a:p>
          <a:p>
            <a:pPr marL="1147763" lvl="1" indent="-635000"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404040"/>
                </a:solidFill>
              </a:rPr>
              <a:t>Roof</a:t>
            </a:r>
          </a:p>
          <a:p>
            <a:pPr marL="1604963" lvl="2" indent="-63500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404040"/>
                </a:solidFill>
              </a:rPr>
              <a:t>Florida Building Code</a:t>
            </a:r>
          </a:p>
          <a:p>
            <a:pPr marL="1604963" lvl="2" indent="-63500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404040"/>
                </a:solidFill>
              </a:rPr>
              <a:t>Windstorm Protection</a:t>
            </a:r>
          </a:p>
          <a:p>
            <a:pPr marL="2062163" lvl="3" indent="-6350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404040"/>
                </a:solidFill>
              </a:rPr>
              <a:t>Impact vs. non-Impact</a:t>
            </a:r>
          </a:p>
          <a:p>
            <a:pPr marL="690563" indent="-635000"/>
            <a:endParaRPr lang="en-US" sz="3200" dirty="0" smtClean="0">
              <a:solidFill>
                <a:srgbClr val="404040"/>
              </a:solidFill>
            </a:endParaRPr>
          </a:p>
          <a:p>
            <a:pPr marL="1147763" lvl="1" indent="-635000"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404040"/>
                </a:solidFill>
              </a:rPr>
              <a:t>Make sure Inspector sees enhancements</a:t>
            </a:r>
          </a:p>
          <a:p>
            <a:pPr marL="2286000" lvl="2" indent="-625475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404040"/>
                </a:solidFill>
              </a:rPr>
              <a:t>Homeowner should receive copies of inspection and photos</a:t>
            </a:r>
          </a:p>
        </p:txBody>
      </p:sp>
      <p:pic>
        <p:nvPicPr>
          <p:cNvPr id="5" name="Picture 6" descr="solar panels on roof" title="solar pan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76400"/>
            <a:ext cx="2731576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2286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Controlling the cost of insurance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4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4294967295"/>
          </p:nvPr>
        </p:nvSpPr>
        <p:spPr>
          <a:xfrm>
            <a:off x="384175" y="1878013"/>
            <a:ext cx="8231188" cy="4713287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The FPSC Net Metering rule</a:t>
            </a:r>
          </a:p>
          <a:p>
            <a:pPr eaLnBrk="1" hangingPunct="1"/>
            <a:r>
              <a:rPr lang="en-US" smtClean="0"/>
              <a:t>Net Metering Example</a:t>
            </a:r>
          </a:p>
          <a:p>
            <a:pPr eaLnBrk="1" hangingPunct="1"/>
            <a:r>
              <a:rPr lang="en-US" smtClean="0"/>
              <a:t>Net Metering Interconnection Requirements</a:t>
            </a:r>
          </a:p>
          <a:p>
            <a:pPr eaLnBrk="1" hangingPunct="1"/>
            <a:r>
              <a:rPr lang="en-US" smtClean="0"/>
              <a:t>Net Metering Customers</a:t>
            </a:r>
          </a:p>
          <a:p>
            <a:pPr eaLnBrk="1" hangingPunct="1"/>
            <a:r>
              <a:rPr lang="en-US" smtClean="0"/>
              <a:t>FPL Contact Information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892175"/>
            <a:ext cx="822801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smtClean="0">
                <a:solidFill>
                  <a:srgbClr val="0048B9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828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438400"/>
            <a:ext cx="6553200" cy="3970318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Rob Foote, Commercial Insurance Advisor</a:t>
            </a:r>
          </a:p>
          <a:p>
            <a:pPr algn="ctr"/>
            <a:r>
              <a:rPr lang="en-US" dirty="0" smtClean="0">
                <a:solidFill>
                  <a:srgbClr val="404040"/>
                </a:solidFill>
              </a:rPr>
              <a:t>Susie Krix – Personal Insurance Advisor</a:t>
            </a:r>
          </a:p>
          <a:p>
            <a:pPr algn="ctr"/>
            <a:endParaRPr lang="en-US" dirty="0" smtClean="0">
              <a:solidFill>
                <a:srgbClr val="404040"/>
              </a:solidFill>
            </a:endParaRPr>
          </a:p>
          <a:p>
            <a:pPr algn="ctr"/>
            <a:r>
              <a:rPr lang="en-US" dirty="0" smtClean="0">
                <a:solidFill>
                  <a:srgbClr val="404040"/>
                </a:solidFill>
              </a:rPr>
              <a:t>Frank H. Furman Inc.</a:t>
            </a:r>
          </a:p>
          <a:p>
            <a:pPr algn="ctr"/>
            <a:r>
              <a:rPr lang="en-US" dirty="0" smtClean="0">
                <a:solidFill>
                  <a:srgbClr val="404040"/>
                </a:solidFill>
              </a:rPr>
              <a:t>1314 E. Atlantic Blvd.</a:t>
            </a:r>
          </a:p>
          <a:p>
            <a:pPr algn="ctr"/>
            <a:r>
              <a:rPr lang="en-US" dirty="0" smtClean="0">
                <a:solidFill>
                  <a:srgbClr val="404040"/>
                </a:solidFill>
              </a:rPr>
              <a:t>Pompano Beach, FL  33060</a:t>
            </a:r>
          </a:p>
          <a:p>
            <a:pPr algn="ctr"/>
            <a:r>
              <a:rPr lang="en-US" dirty="0" smtClean="0">
                <a:solidFill>
                  <a:srgbClr val="404040"/>
                </a:solidFill>
              </a:rPr>
              <a:t>800-344-4833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			</a:t>
            </a:r>
          </a:p>
          <a:p>
            <a:pPr lvl="5">
              <a:buFont typeface="Wingdings" pitchFamily="2" charset="2"/>
              <a:buChar char="q"/>
            </a:pPr>
            <a:r>
              <a:rPr lang="en-US" dirty="0" smtClean="0">
                <a:solidFill>
                  <a:srgbClr val="404040"/>
                </a:solidFill>
              </a:rPr>
              <a:t> Corporate Insurance</a:t>
            </a:r>
          </a:p>
          <a:p>
            <a:pPr lvl="5">
              <a:buFont typeface="Wingdings" pitchFamily="2" charset="2"/>
              <a:buChar char="q"/>
            </a:pPr>
            <a:r>
              <a:rPr lang="en-US" dirty="0" smtClean="0">
                <a:solidFill>
                  <a:srgbClr val="404040"/>
                </a:solidFill>
              </a:rPr>
              <a:t>Homeowner’s  Insurance</a:t>
            </a:r>
          </a:p>
          <a:p>
            <a:pPr lvl="5">
              <a:buFont typeface="Wingdings" pitchFamily="2" charset="2"/>
              <a:buChar char="q"/>
            </a:pPr>
            <a:r>
              <a:rPr lang="en-US" dirty="0" smtClean="0">
                <a:solidFill>
                  <a:srgbClr val="404040"/>
                </a:solidFill>
              </a:rPr>
              <a:t>Bonds</a:t>
            </a:r>
          </a:p>
          <a:p>
            <a:pPr lvl="5">
              <a:buFont typeface="Wingdings" pitchFamily="2" charset="2"/>
              <a:buChar char="q"/>
            </a:pPr>
            <a:r>
              <a:rPr lang="en-US" dirty="0" smtClean="0">
                <a:solidFill>
                  <a:srgbClr val="404040"/>
                </a:solidFill>
              </a:rPr>
              <a:t>Risk Management</a:t>
            </a:r>
          </a:p>
          <a:p>
            <a:pPr lvl="5">
              <a:buFont typeface="Wingdings" pitchFamily="2" charset="2"/>
              <a:buChar char="q"/>
            </a:pPr>
            <a:r>
              <a:rPr lang="en-US" dirty="0" smtClean="0">
                <a:solidFill>
                  <a:srgbClr val="404040"/>
                </a:solidFill>
              </a:rPr>
              <a:t>OSHA Compliance</a:t>
            </a:r>
          </a:p>
          <a:p>
            <a:pPr lvl="5">
              <a:buFont typeface="Wingdings" pitchFamily="2" charset="2"/>
              <a:buChar char="q"/>
            </a:pPr>
            <a:r>
              <a:rPr lang="en-US" dirty="0" smtClean="0">
                <a:solidFill>
                  <a:srgbClr val="404040"/>
                </a:solidFill>
              </a:rPr>
              <a:t>Employee Benefits Programs</a:t>
            </a: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2" name="Picture 2" descr="question symbol" title="ques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52400"/>
            <a:ext cx="2743200" cy="195681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2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Finance Solutions for Your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Solar Project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Wolfgang </a:t>
            </a:r>
            <a:r>
              <a:rPr lang="en-US" dirty="0" err="1" smtClean="0">
                <a:solidFill>
                  <a:srgbClr val="0070C0"/>
                </a:solidFill>
              </a:rPr>
              <a:t>Beaugrand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MAGE Solar Inc. &amp; Florida Alliance for Renewable Energy Board member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5516563"/>
            <a:ext cx="8347075" cy="8651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smtClean="0"/>
              <a:t>Finance Solutions for Your Solar Project</a:t>
            </a:r>
            <a:br>
              <a:rPr smtClean="0"/>
            </a:br>
            <a:r>
              <a:rPr sz="1800" i="1" smtClean="0"/>
              <a:t>Wolfgang Beaugrand</a:t>
            </a:r>
            <a:r>
              <a:rPr sz="1800" smtClean="0"/>
              <a:t>, </a:t>
            </a:r>
            <a:r>
              <a:rPr sz="1800" b="0" smtClean="0"/>
              <a:t>MAGE SOLAR USA (Southeast Regional Sales Manager) &amp; Florida Allicance for Renewable Energy (Board Member)</a:t>
            </a:r>
            <a:r>
              <a:rPr sz="1800" smtClean="0"/>
              <a:t/>
            </a:r>
            <a:br>
              <a:rPr sz="1800" smtClean="0"/>
            </a:br>
            <a:endParaRPr sz="1800" smtClean="0"/>
          </a:p>
        </p:txBody>
      </p:sp>
    </p:spTree>
    <p:extLst>
      <p:ext uri="{BB962C8B-B14F-4D97-AF65-F5344CB8AC3E}">
        <p14:creationId xmlns:p14="http://schemas.microsoft.com/office/powerpoint/2010/main" val="24310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ctrTitle"/>
          </p:nvPr>
        </p:nvSpPr>
        <p:spPr>
          <a:xfrm>
            <a:off x="468313" y="2349500"/>
            <a:ext cx="8496300" cy="1081088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Arial" charset="0"/>
                <a:cs typeface="Arial" charset="0"/>
              </a:rPr>
              <a:t>I want Solar today!</a:t>
            </a:r>
            <a:r>
              <a:rPr lang="en-US" sz="2400" smtClean="0">
                <a:latin typeface="Arial" charset="0"/>
                <a:cs typeface="Arial" charset="0"/>
              </a:rPr>
              <a:t/>
            </a:r>
            <a:br>
              <a:rPr lang="en-US" sz="2400" smtClean="0">
                <a:latin typeface="Arial" charset="0"/>
                <a:cs typeface="Arial" charset="0"/>
              </a:rPr>
            </a:br>
            <a:r>
              <a:rPr lang="en-US" sz="2400" smtClean="0">
                <a:latin typeface="Arial" charset="0"/>
                <a:cs typeface="Arial" charset="0"/>
              </a:rPr>
              <a:t/>
            </a:r>
            <a:br>
              <a:rPr lang="en-US" sz="2400" smtClean="0">
                <a:latin typeface="Arial" charset="0"/>
                <a:cs typeface="Arial" charset="0"/>
              </a:rPr>
            </a:br>
            <a:r>
              <a:rPr lang="en-US" sz="2400" i="1" smtClean="0">
                <a:latin typeface="Arial" charset="0"/>
                <a:cs typeface="Arial" charset="0"/>
              </a:rPr>
              <a:t>How do I pay for it?</a:t>
            </a:r>
          </a:p>
        </p:txBody>
      </p:sp>
    </p:spTree>
    <p:extLst>
      <p:ext uri="{BB962C8B-B14F-4D97-AF65-F5344CB8AC3E}">
        <p14:creationId xmlns:p14="http://schemas.microsoft.com/office/powerpoint/2010/main" val="197179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Financing Your Solar PV System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Residential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507413" cy="4784725"/>
          </a:xfrm>
        </p:spPr>
        <p:txBody>
          <a:bodyPr/>
          <a:lstStyle/>
          <a:p>
            <a:r>
              <a:rPr smtClean="0">
                <a:latin typeface="Arial" charset="0"/>
                <a:cs typeface="Arial" charset="0"/>
              </a:rPr>
              <a:t>When considering purchasing a Solar PV System, there are several financial considerations.</a:t>
            </a:r>
          </a:p>
          <a:p>
            <a:r>
              <a:rPr sz="1600" smtClean="0">
                <a:latin typeface="Arial" charset="0"/>
                <a:cs typeface="Arial" charset="0"/>
              </a:rPr>
              <a:t>What is your budget?  System size will be affected your energy consumption  but also buy only what you are comfortable paying.</a:t>
            </a:r>
          </a:p>
          <a:p>
            <a:r>
              <a:rPr sz="1600" smtClean="0">
                <a:latin typeface="Arial" charset="0"/>
                <a:cs typeface="Arial" charset="0"/>
              </a:rPr>
              <a:t>You have the option of cash, loan or lease (only available in some states).</a:t>
            </a:r>
          </a:p>
          <a:p>
            <a:pPr lvl="1"/>
            <a:r>
              <a:rPr sz="1600" smtClean="0">
                <a:latin typeface="Arial" charset="0"/>
                <a:cs typeface="Arial" charset="0"/>
              </a:rPr>
              <a:t>Loan examples include: 10-Year or 20-Year FHA Home Improvement Loans, 30-Year Refinance Options, and always check with your local bank for finance solutions. </a:t>
            </a:r>
          </a:p>
          <a:p>
            <a:pPr lvl="1"/>
            <a:r>
              <a:rPr sz="1600" b="1" smtClean="0">
                <a:latin typeface="Arial" charset="0"/>
                <a:cs typeface="Arial" charset="0"/>
              </a:rPr>
              <a:t>Florida Only - Smart Investment in Solar (SIS): 20-year loan for pre-designed residential MAGE SOLAR Solar Systems</a:t>
            </a:r>
          </a:p>
          <a:p>
            <a:pPr lvl="1"/>
            <a:r>
              <a:rPr sz="1600" smtClean="0">
                <a:latin typeface="Arial" charset="0"/>
                <a:cs typeface="Arial" charset="0"/>
              </a:rPr>
              <a:t>Leases vary depending on state and installer, but always read the details for the end of the lease – do you own, owe FMV (fair market value), or will the array be removed (at your expense or installers)?</a:t>
            </a:r>
          </a:p>
          <a:p>
            <a:r>
              <a:rPr sz="1600" smtClean="0">
                <a:latin typeface="Arial" charset="0"/>
                <a:cs typeface="Arial" charset="0"/>
              </a:rPr>
              <a:t>When you purchase your own Solar PV System, whether by cash or loan, you are eligible for a 30% Income Tax Credit (form 5695).</a:t>
            </a:r>
          </a:p>
          <a:p>
            <a:r>
              <a:rPr sz="1600" smtClean="0">
                <a:latin typeface="Arial" charset="0"/>
                <a:cs typeface="Arial" charset="0"/>
              </a:rPr>
              <a:t>Some states also offer a State Tax Credit.</a:t>
            </a:r>
          </a:p>
          <a:p>
            <a:r>
              <a:rPr sz="1600" smtClean="0">
                <a:latin typeface="Arial" charset="0"/>
                <a:cs typeface="Arial" charset="0"/>
              </a:rPr>
              <a:t>Some utilities offer a rebate or net metering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41A4A-D8A5-42B0-8DB8-D69CCE99C14E}" type="slidenum">
              <a:rPr lang="de-DE" smtClean="0">
                <a:solidFill>
                  <a:srgbClr val="707173">
                    <a:lumMod val="50000"/>
                  </a:srgbClr>
                </a:solidFill>
              </a:rPr>
              <a:pPr>
                <a:defRPr/>
              </a:pPr>
              <a:t>44</a:t>
            </a:fld>
            <a:endParaRPr lang="de-DE" dirty="0">
              <a:solidFill>
                <a:srgbClr val="70717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64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SIS Kit Options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507413" cy="4784725"/>
          </a:xfrm>
        </p:spPr>
        <p:txBody>
          <a:bodyPr/>
          <a:lstStyle/>
          <a:p>
            <a:r>
              <a:rPr smtClean="0">
                <a:latin typeface="Arial" charset="0"/>
                <a:cs typeface="Arial" charset="0"/>
              </a:rPr>
              <a:t>All Kits are designed using the MAGE 240 / 6 PL US AC Module powered by a SolarBridge microinverter and utilizing MAGE SYSTEMTEC racking for wind loads of 120 mph* (160 mph wind load available at additional cost). </a:t>
            </a:r>
          </a:p>
          <a:p>
            <a:r>
              <a:rPr smtClean="0">
                <a:latin typeface="Arial" charset="0"/>
                <a:cs typeface="Arial" charset="0"/>
              </a:rPr>
              <a:t>2.88kW  (SIS 3-120 or SIS 3-160)</a:t>
            </a:r>
          </a:p>
          <a:p>
            <a:pPr lvl="1"/>
            <a:r>
              <a:rPr smtClean="0">
                <a:latin typeface="Arial" charset="0"/>
                <a:cs typeface="Arial" charset="0"/>
              </a:rPr>
              <a:t>Two rows of six are standard design</a:t>
            </a:r>
          </a:p>
          <a:p>
            <a:r>
              <a:rPr smtClean="0">
                <a:latin typeface="Arial" charset="0"/>
                <a:cs typeface="Arial" charset="0"/>
              </a:rPr>
              <a:t>4.8kW (SIS 5-120 or SIS 5-160)</a:t>
            </a:r>
          </a:p>
          <a:p>
            <a:pPr lvl="1"/>
            <a:r>
              <a:rPr smtClean="0">
                <a:latin typeface="Arial" charset="0"/>
                <a:cs typeface="Arial" charset="0"/>
              </a:rPr>
              <a:t>Two rows of ten are standard design</a:t>
            </a:r>
          </a:p>
          <a:p>
            <a:r>
              <a:rPr smtClean="0">
                <a:latin typeface="Arial" charset="0"/>
                <a:cs typeface="Arial" charset="0"/>
              </a:rPr>
              <a:t>7.2kW (SIS 7-120 or SIS 7-160)</a:t>
            </a:r>
          </a:p>
          <a:p>
            <a:pPr lvl="1"/>
            <a:r>
              <a:rPr smtClean="0">
                <a:latin typeface="Arial" charset="0"/>
                <a:cs typeface="Arial" charset="0"/>
              </a:rPr>
              <a:t>Three rows of ten are standard design</a:t>
            </a:r>
          </a:p>
          <a:p>
            <a:r>
              <a:rPr smtClean="0">
                <a:latin typeface="Arial" charset="0"/>
                <a:cs typeface="Arial" charset="0"/>
              </a:rPr>
              <a:t>10.08kW (SIS 10-120 or SIS 10-160)</a:t>
            </a:r>
          </a:p>
          <a:p>
            <a:pPr lvl="1"/>
            <a:r>
              <a:rPr smtClean="0">
                <a:latin typeface="Arial" charset="0"/>
                <a:cs typeface="Arial" charset="0"/>
              </a:rPr>
              <a:t>Three rows of fourteen are standard design</a:t>
            </a:r>
          </a:p>
          <a:p>
            <a:endParaRPr smtClean="0">
              <a:latin typeface="Arial" charset="0"/>
              <a:cs typeface="Arial" charset="0"/>
            </a:endParaRPr>
          </a:p>
          <a:p>
            <a:r>
              <a:rPr smtClean="0">
                <a:latin typeface="Arial" charset="0"/>
                <a:cs typeface="Arial" charset="0"/>
              </a:rPr>
              <a:t>Transition cables, cable clips, Power Manager (AC Module) and other BOS are included in each of the standard designed kits for a shingled pitched roof.  Other roof structures are available at additional fees.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F6E7A-9FB1-4232-AAAC-E6D84D487CD1}" type="slidenum">
              <a:rPr lang="de-DE" smtClean="0">
                <a:solidFill>
                  <a:srgbClr val="707173">
                    <a:lumMod val="50000"/>
                  </a:srgbClr>
                </a:solidFill>
              </a:rPr>
              <a:pPr>
                <a:defRPr/>
              </a:pPr>
              <a:t>45</a:t>
            </a:fld>
            <a:endParaRPr lang="de-DE" dirty="0">
              <a:solidFill>
                <a:srgbClr val="70717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32920"/>
      </p:ext>
    </p:extLst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30% Federal Income Tax Credit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3E5A8F-2F00-4A6E-A933-4B1418908B72}" type="slidenum">
              <a:rPr lang="de-DE" smtClean="0">
                <a:solidFill>
                  <a:srgbClr val="707173">
                    <a:lumMod val="50000"/>
                  </a:srgbClr>
                </a:solidFill>
              </a:rPr>
              <a:pPr>
                <a:defRPr/>
              </a:pPr>
              <a:t>46</a:t>
            </a:fld>
            <a:endParaRPr lang="de-DE" dirty="0">
              <a:solidFill>
                <a:srgbClr val="707173">
                  <a:lumMod val="50000"/>
                </a:srgbClr>
              </a:solidFill>
            </a:endParaRPr>
          </a:p>
        </p:txBody>
      </p:sp>
      <p:pic>
        <p:nvPicPr>
          <p:cNvPr id="26628" name="Picture 2" descr="For residential energy credits" title="Form 569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3" t="19580"/>
          <a:stretch>
            <a:fillRect/>
          </a:stretch>
        </p:blipFill>
        <p:spPr>
          <a:xfrm>
            <a:off x="384175" y="1700213"/>
            <a:ext cx="8509000" cy="4432300"/>
          </a:xfrm>
        </p:spPr>
      </p:pic>
    </p:spTree>
    <p:extLst>
      <p:ext uri="{BB962C8B-B14F-4D97-AF65-F5344CB8AC3E}">
        <p14:creationId xmlns:p14="http://schemas.microsoft.com/office/powerpoint/2010/main" val="39030662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 descr="for residential" title="compare financial option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332781"/>
              </p:ext>
            </p:extLst>
          </p:nvPr>
        </p:nvGraphicFramePr>
        <p:xfrm>
          <a:off x="609600" y="914400"/>
          <a:ext cx="7924800" cy="5543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0232"/>
                <a:gridCol w="1512168"/>
                <a:gridCol w="1981200"/>
                <a:gridCol w="1981200"/>
              </a:tblGrid>
              <a:tr h="10973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Example: Residential System Value</a:t>
                      </a:r>
                    </a:p>
                    <a:p>
                      <a:pPr algn="ctr"/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$36,000 gross</a:t>
                      </a:r>
                    </a:p>
                    <a:p>
                      <a:pPr algn="ctr"/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Current bill $200/mo</a:t>
                      </a:r>
                    </a:p>
                    <a:p>
                      <a:pPr algn="ctr"/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FICO 650 own,  700+ rent/lease</a:t>
                      </a:r>
                    </a:p>
                    <a:p>
                      <a:pPr algn="ctr"/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20 Year Term</a:t>
                      </a:r>
                    </a:p>
                  </a:txBody>
                  <a:tcPr marT="45722" marB="45722" anchor="ctr">
                    <a:solidFill>
                      <a:srgbClr val="EF7F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A </a:t>
                      </a:r>
                    </a:p>
                    <a:p>
                      <a:pPr algn="ctr"/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Purchase from savings and cash or home equity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EF7F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B </a:t>
                      </a:r>
                    </a:p>
                    <a:p>
                      <a:pPr algn="ctr"/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20+ FHA Title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1 Home Improvement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Loan</a:t>
                      </a:r>
                      <a:endParaRPr lang="en-US" sz="11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~6.95%</a:t>
                      </a: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EF7F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  <a:p>
                      <a:pPr algn="ctr"/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Rent/Lease Equipment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EF7F01"/>
                    </a:solidFill>
                  </a:tcPr>
                </a:tc>
              </a:tr>
              <a:tr h="39513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7071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$0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7071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$195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7071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$170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(~3% increase annually)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707173"/>
                    </a:solidFill>
                  </a:tcPr>
                </a:tc>
              </a:tr>
              <a:tr h="39513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Paid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EF7F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$36,000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EF7F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$46,800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EF7F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$52,924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EF7F01"/>
                    </a:solidFill>
                  </a:tcPr>
                </a:tc>
              </a:tr>
              <a:tr h="3962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Interest pd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7071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$0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7071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$21,600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7071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$0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707173"/>
                    </a:solidFill>
                  </a:tcPr>
                </a:tc>
              </a:tr>
              <a:tr h="39513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Incentive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EF7F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$0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EF7F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$0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EF7F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$0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EF7F01"/>
                    </a:solidFill>
                  </a:tcPr>
                </a:tc>
              </a:tr>
              <a:tr h="39513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Fed ITC Tax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credit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7071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 $10,800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7071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  $10,800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7071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$0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707173"/>
                    </a:solidFill>
                  </a:tcPr>
                </a:tc>
              </a:tr>
              <a:tr h="396261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Interest tax deduction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EF7F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$0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EF7F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$21,600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(dependant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on tax rate)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EF7F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$0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EF7F01"/>
                    </a:solidFill>
                  </a:tcPr>
                </a:tc>
              </a:tr>
              <a:tr h="62032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spent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7071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$25,200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7071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$46,800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(minus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interest tax deduction)</a:t>
                      </a:r>
                      <a:endParaRPr lang="en-US" sz="10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7071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$52,924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707173"/>
                    </a:solidFill>
                  </a:tcPr>
                </a:tc>
              </a:tr>
              <a:tr h="52883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Owed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after payments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EF7F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$0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EF7F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$0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EF7F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*$0 to $52,924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(or FMV or removal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EF7F01"/>
                    </a:solidFill>
                  </a:tcPr>
                </a:tc>
              </a:tr>
              <a:tr h="52883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Asset Value gain/ loss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7071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Home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value +</a:t>
                      </a:r>
                    </a:p>
                    <a:p>
                      <a:pPr algn="ctr"/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System value gain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7071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Home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value +</a:t>
                      </a:r>
                    </a:p>
                    <a:p>
                      <a:pPr algn="ctr"/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System value gain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7071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Lien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will be placed on home until end of lease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707173"/>
                    </a:solidFill>
                  </a:tcPr>
                </a:tc>
              </a:tr>
              <a:tr h="39513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Ownership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EF7F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EF7F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solidFill>
                      <a:srgbClr val="EF7F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45722" marB="45722" anchor="ctr">
                    <a:solidFill>
                      <a:srgbClr val="EF7F01"/>
                    </a:solidFill>
                  </a:tcPr>
                </a:tc>
              </a:tr>
            </a:tbl>
          </a:graphicData>
        </a:graphic>
      </p:graphicFrame>
      <p:sp>
        <p:nvSpPr>
          <p:cNvPr id="27712" name="Title 5"/>
          <p:cNvSpPr>
            <a:spLocks noGrp="1"/>
          </p:cNvSpPr>
          <p:nvPr>
            <p:ph type="title"/>
          </p:nvPr>
        </p:nvSpPr>
        <p:spPr>
          <a:xfrm>
            <a:off x="609600" y="409575"/>
            <a:ext cx="6780213" cy="100965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Compare Financial Options - Residential</a:t>
            </a:r>
          </a:p>
        </p:txBody>
      </p:sp>
    </p:spTree>
    <p:extLst>
      <p:ext uri="{BB962C8B-B14F-4D97-AF65-F5344CB8AC3E}">
        <p14:creationId xmlns:p14="http://schemas.microsoft.com/office/powerpoint/2010/main" val="122456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Finance Options For Commercial End Users*</a:t>
            </a:r>
          </a:p>
        </p:txBody>
      </p:sp>
      <p:sp>
        <p:nvSpPr>
          <p:cNvPr id="8" name="Title 14" descr="for commercial end users" title="Finance Options"/>
          <p:cNvSpPr txBox="1">
            <a:spLocks/>
          </p:cNvSpPr>
          <p:nvPr/>
        </p:nvSpPr>
        <p:spPr>
          <a:xfrm>
            <a:off x="684213" y="1557338"/>
            <a:ext cx="8208962" cy="4338637"/>
          </a:xfrm>
          <a:prstGeom prst="rect">
            <a:avLst/>
          </a:prstGeom>
          <a:noFill/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de-DE" sz="2200" b="1" kern="1200" dirty="0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sz="1800" dirty="0">
                <a:solidFill>
                  <a:srgbClr val="707173"/>
                </a:solidFill>
              </a:rPr>
              <a:t>Commercial</a:t>
            </a:r>
            <a:br>
              <a:rPr lang="en-US" sz="1800" dirty="0">
                <a:solidFill>
                  <a:srgbClr val="707173"/>
                </a:solidFill>
              </a:rPr>
            </a:br>
            <a:r>
              <a:rPr lang="en-US" sz="1800" dirty="0">
                <a:solidFill>
                  <a:srgbClr val="707173"/>
                </a:solidFill>
              </a:rPr>
              <a:t>Financing*</a:t>
            </a:r>
            <a:br>
              <a:rPr lang="en-US" sz="1800" dirty="0">
                <a:solidFill>
                  <a:srgbClr val="707173"/>
                </a:solidFill>
              </a:rPr>
            </a:br>
            <a:r>
              <a:rPr lang="en-US" sz="1800" dirty="0">
                <a:solidFill>
                  <a:srgbClr val="707173"/>
                </a:solidFill>
              </a:rPr>
              <a:t/>
            </a:r>
            <a:br>
              <a:rPr lang="en-US" sz="1800" dirty="0">
                <a:solidFill>
                  <a:srgbClr val="707173"/>
                </a:solidFill>
              </a:rPr>
            </a:br>
            <a:r>
              <a:rPr lang="en-US" sz="1800" dirty="0">
                <a:solidFill>
                  <a:srgbClr val="707173"/>
                </a:solidFill>
              </a:rPr>
              <a:t/>
            </a:r>
            <a:br>
              <a:rPr lang="en-US" sz="1800" dirty="0">
                <a:solidFill>
                  <a:srgbClr val="707173"/>
                </a:solidFill>
              </a:rPr>
            </a:br>
            <a:r>
              <a:rPr lang="en-US" sz="1400" dirty="0">
                <a:solidFill>
                  <a:srgbClr val="707173"/>
                </a:solidFill>
                <a:latin typeface="Arial"/>
                <a:cs typeface="Arial"/>
              </a:rPr>
              <a:t>► </a:t>
            </a:r>
            <a:r>
              <a:rPr lang="en-US" sz="1400" b="0" dirty="0">
                <a:solidFill>
                  <a:srgbClr val="707173"/>
                </a:solidFill>
              </a:rPr>
              <a:t>Basic Qualifications	               Business existing                Business existing           Business existing</a:t>
            </a:r>
            <a:br>
              <a:rPr lang="en-US" sz="1400" b="0" dirty="0">
                <a:solidFill>
                  <a:srgbClr val="707173"/>
                </a:solidFill>
              </a:rPr>
            </a:br>
            <a:r>
              <a:rPr lang="en-US" sz="1400" b="0" dirty="0">
                <a:solidFill>
                  <a:srgbClr val="707173"/>
                </a:solidFill>
              </a:rPr>
              <a:t>		               &gt; 5 years	                   &gt; 5 years	                  &gt; 3 years</a:t>
            </a:r>
            <a:br>
              <a:rPr lang="en-US" sz="1400" b="0" dirty="0">
                <a:solidFill>
                  <a:srgbClr val="707173"/>
                </a:solidFill>
              </a:rPr>
            </a:br>
            <a:r>
              <a:rPr lang="en-US" sz="1400" b="0" dirty="0">
                <a:solidFill>
                  <a:srgbClr val="707173"/>
                </a:solidFill>
              </a:rPr>
              <a:t/>
            </a:r>
            <a:br>
              <a:rPr lang="en-US" sz="1400" b="0" dirty="0">
                <a:solidFill>
                  <a:srgbClr val="707173"/>
                </a:solidFill>
              </a:rPr>
            </a:br>
            <a:r>
              <a:rPr lang="en-US" sz="1400" dirty="0">
                <a:solidFill>
                  <a:srgbClr val="707173"/>
                </a:solidFill>
                <a:latin typeface="Arial"/>
                <a:cs typeface="Arial"/>
              </a:rPr>
              <a:t>► </a:t>
            </a:r>
            <a:r>
              <a:rPr lang="en-US" sz="1400" b="0" dirty="0">
                <a:solidFill>
                  <a:srgbClr val="707173"/>
                </a:solidFill>
              </a:rPr>
              <a:t>Terms**		               5-12 years 	                   2-7 years	                  3 - 7 years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sz="1400" b="0" dirty="0">
                <a:solidFill>
                  <a:srgbClr val="707173"/>
                </a:solidFill>
              </a:rPr>
              <a:t>						                  </a:t>
            </a:r>
            <a:r>
              <a:rPr lang="en-US" sz="1100" b="0" dirty="0">
                <a:solidFill>
                  <a:srgbClr val="707173"/>
                </a:solidFill>
              </a:rPr>
              <a:t>10 (special credit models)</a:t>
            </a:r>
            <a:r>
              <a:rPr lang="en-US" sz="1400" b="0" dirty="0">
                <a:solidFill>
                  <a:srgbClr val="707173"/>
                </a:solidFill>
              </a:rPr>
              <a:t/>
            </a:r>
            <a:br>
              <a:rPr lang="en-US" sz="1400" b="0" dirty="0">
                <a:solidFill>
                  <a:srgbClr val="707173"/>
                </a:solidFill>
              </a:rPr>
            </a:br>
            <a:r>
              <a:rPr lang="en-US" sz="1400" b="0" dirty="0">
                <a:solidFill>
                  <a:srgbClr val="707173"/>
                </a:solidFill>
              </a:rPr>
              <a:t/>
            </a:r>
            <a:br>
              <a:rPr lang="en-US" sz="1400" b="0" dirty="0">
                <a:solidFill>
                  <a:srgbClr val="707173"/>
                </a:solidFill>
              </a:rPr>
            </a:br>
            <a:r>
              <a:rPr lang="en-US" sz="1400" dirty="0">
                <a:solidFill>
                  <a:srgbClr val="707173"/>
                </a:solidFill>
                <a:latin typeface="Arial"/>
                <a:cs typeface="Arial"/>
              </a:rPr>
              <a:t>► </a:t>
            </a:r>
            <a:r>
              <a:rPr lang="en-US" sz="1400" b="0" dirty="0">
                <a:solidFill>
                  <a:srgbClr val="707173"/>
                </a:solidFill>
              </a:rPr>
              <a:t>Tax Lease Options	               Yes                                      No 	                  PPA Equity 							                  Options available</a:t>
            </a:r>
            <a:br>
              <a:rPr lang="en-US" sz="1400" b="0" dirty="0">
                <a:solidFill>
                  <a:srgbClr val="707173"/>
                </a:solidFill>
              </a:rPr>
            </a:br>
            <a:r>
              <a:rPr lang="en-US" sz="1400" dirty="0">
                <a:solidFill>
                  <a:srgbClr val="707173"/>
                </a:solidFill>
                <a:latin typeface="Arial"/>
                <a:cs typeface="Arial"/>
              </a:rPr>
              <a:t>► </a:t>
            </a:r>
            <a:r>
              <a:rPr lang="en-US" sz="1400" b="0" dirty="0">
                <a:solidFill>
                  <a:srgbClr val="707173"/>
                </a:solidFill>
              </a:rPr>
              <a:t>Loan Amount 	 </a:t>
            </a:r>
            <a:br>
              <a:rPr lang="en-US" sz="1400" b="0" dirty="0">
                <a:solidFill>
                  <a:srgbClr val="707173"/>
                </a:solidFill>
              </a:rPr>
            </a:br>
            <a:r>
              <a:rPr lang="en-US" sz="1400" b="0" dirty="0">
                <a:solidFill>
                  <a:srgbClr val="707173"/>
                </a:solidFill>
              </a:rPr>
              <a:t>           </a:t>
            </a:r>
            <a:r>
              <a:rPr lang="en-US" sz="1400" b="0" i="1" dirty="0">
                <a:solidFill>
                  <a:srgbClr val="707173"/>
                </a:solidFill>
              </a:rPr>
              <a:t>minimum	               </a:t>
            </a:r>
            <a:r>
              <a:rPr lang="en-US" sz="1400" b="0" dirty="0">
                <a:solidFill>
                  <a:srgbClr val="707173"/>
                </a:solidFill>
              </a:rPr>
              <a:t>$0                                        $50,000	                  $10,000</a:t>
            </a:r>
            <a:r>
              <a:rPr lang="en-US" sz="1400" b="0" i="1" dirty="0">
                <a:solidFill>
                  <a:srgbClr val="707173"/>
                </a:solidFill>
              </a:rPr>
              <a:t/>
            </a:r>
            <a:br>
              <a:rPr lang="en-US" sz="1400" b="0" i="1" dirty="0">
                <a:solidFill>
                  <a:srgbClr val="707173"/>
                </a:solidFill>
              </a:rPr>
            </a:br>
            <a:r>
              <a:rPr lang="en-US" sz="1400" b="0" i="1" dirty="0">
                <a:solidFill>
                  <a:srgbClr val="707173"/>
                </a:solidFill>
              </a:rPr>
              <a:t>           maximum                            </a:t>
            </a:r>
            <a:r>
              <a:rPr lang="en-US" sz="1400" b="0" dirty="0">
                <a:solidFill>
                  <a:srgbClr val="707173"/>
                </a:solidFill>
              </a:rPr>
              <a:t>$10,000,000                        $5,000,000                     No upper limit</a:t>
            </a:r>
            <a:br>
              <a:rPr lang="en-US" sz="1400" b="0" dirty="0">
                <a:solidFill>
                  <a:srgbClr val="707173"/>
                </a:solidFill>
              </a:rPr>
            </a:br>
            <a:r>
              <a:rPr lang="en-US" sz="1400" b="0" dirty="0">
                <a:solidFill>
                  <a:srgbClr val="707173"/>
                </a:solidFill>
              </a:rPr>
              <a:t/>
            </a:r>
            <a:br>
              <a:rPr lang="en-US" sz="1400" b="0" dirty="0">
                <a:solidFill>
                  <a:srgbClr val="707173"/>
                </a:solidFill>
              </a:rPr>
            </a:br>
            <a:r>
              <a:rPr lang="en-US" sz="1400" dirty="0">
                <a:solidFill>
                  <a:srgbClr val="707173"/>
                </a:solidFill>
                <a:latin typeface="Arial"/>
                <a:cs typeface="Arial"/>
              </a:rPr>
              <a:t>► </a:t>
            </a:r>
            <a:r>
              <a:rPr lang="en-US" sz="1400" b="0" dirty="0">
                <a:solidFill>
                  <a:srgbClr val="707173"/>
                </a:solidFill>
              </a:rPr>
              <a:t>Lease Amount			                    Flexible </a:t>
            </a:r>
            <a:br>
              <a:rPr lang="en-US" sz="1400" b="0" dirty="0">
                <a:solidFill>
                  <a:srgbClr val="707173"/>
                </a:solidFill>
              </a:rPr>
            </a:br>
            <a:r>
              <a:rPr lang="en-US" sz="1400" b="0" dirty="0">
                <a:solidFill>
                  <a:srgbClr val="707173"/>
                </a:solidFill>
              </a:rPr>
              <a:t>           </a:t>
            </a:r>
            <a:r>
              <a:rPr lang="en-US" sz="1400" b="0" i="1" dirty="0">
                <a:solidFill>
                  <a:srgbClr val="707173"/>
                </a:solidFill>
              </a:rPr>
              <a:t>minimum                             </a:t>
            </a:r>
            <a:r>
              <a:rPr lang="en-US" sz="1400" b="0" dirty="0">
                <a:solidFill>
                  <a:srgbClr val="707173"/>
                </a:solidFill>
              </a:rPr>
              <a:t>$500,000	                    $50,000                         $20,000</a:t>
            </a:r>
            <a:r>
              <a:rPr lang="en-US" sz="1400" b="0" i="1" dirty="0">
                <a:solidFill>
                  <a:srgbClr val="707173"/>
                </a:solidFill>
              </a:rPr>
              <a:t/>
            </a:r>
            <a:br>
              <a:rPr lang="en-US" sz="1400" b="0" i="1" dirty="0">
                <a:solidFill>
                  <a:srgbClr val="707173"/>
                </a:solidFill>
              </a:rPr>
            </a:br>
            <a:r>
              <a:rPr lang="en-US" sz="1400" b="0" i="1" dirty="0">
                <a:solidFill>
                  <a:srgbClr val="707173"/>
                </a:solidFill>
              </a:rPr>
              <a:t>           maximum                            </a:t>
            </a:r>
            <a:r>
              <a:rPr lang="en-US" sz="1400" b="0" dirty="0">
                <a:solidFill>
                  <a:srgbClr val="707173"/>
                </a:solidFill>
              </a:rPr>
              <a:t>$10,000,000                         $5,000,000                    No upper limit</a:t>
            </a:r>
          </a:p>
          <a:p>
            <a:pPr fontAlgn="base">
              <a:spcAft>
                <a:spcPct val="0"/>
              </a:spcAft>
              <a:defRPr/>
            </a:pPr>
            <a:endParaRPr lang="en-US" sz="1400" b="0" dirty="0">
              <a:solidFill>
                <a:srgbClr val="707173"/>
              </a:solidFill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sz="1400" dirty="0">
                <a:solidFill>
                  <a:srgbClr val="707173"/>
                </a:solidFill>
                <a:latin typeface="Arial"/>
                <a:cs typeface="Arial"/>
              </a:rPr>
              <a:t>►</a:t>
            </a:r>
            <a:r>
              <a:rPr lang="en-US" sz="1400" b="0" dirty="0">
                <a:solidFill>
                  <a:srgbClr val="707173"/>
                </a:solidFill>
                <a:latin typeface="Arial"/>
                <a:cs typeface="Arial"/>
              </a:rPr>
              <a:t> Funding Amount	              100%		100%		100%</a:t>
            </a:r>
            <a:r>
              <a:rPr lang="en-US" sz="1400" b="0" dirty="0">
                <a:solidFill>
                  <a:srgbClr val="707173"/>
                </a:solidFill>
              </a:rPr>
              <a:t/>
            </a:r>
            <a:br>
              <a:rPr lang="en-US" sz="1400" b="0" dirty="0">
                <a:solidFill>
                  <a:srgbClr val="707173"/>
                </a:solidFill>
              </a:rPr>
            </a:br>
            <a:r>
              <a:rPr lang="en-US" sz="1400" b="0" dirty="0">
                <a:solidFill>
                  <a:srgbClr val="707173"/>
                </a:solidFill>
              </a:rPr>
              <a:t/>
            </a:r>
            <a:br>
              <a:rPr lang="en-US" sz="1400" b="0" dirty="0">
                <a:solidFill>
                  <a:srgbClr val="707173"/>
                </a:solidFill>
              </a:rPr>
            </a:br>
            <a:r>
              <a:rPr lang="en-US" sz="1400" dirty="0">
                <a:solidFill>
                  <a:srgbClr val="707173"/>
                </a:solidFill>
                <a:latin typeface="Arial"/>
                <a:cs typeface="Arial"/>
              </a:rPr>
              <a:t>► </a:t>
            </a:r>
            <a:r>
              <a:rPr lang="en-US" sz="1400" b="0" dirty="0">
                <a:solidFill>
                  <a:srgbClr val="707173"/>
                </a:solidFill>
              </a:rPr>
              <a:t>Processing Fee	               N/A	              	N/A		$500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sz="1400" b="0" dirty="0">
                <a:solidFill>
                  <a:srgbClr val="707173"/>
                </a:solidFill>
              </a:rPr>
              <a:t>							</a:t>
            </a:r>
            <a:r>
              <a:rPr lang="en-US" sz="1100" b="0" dirty="0">
                <a:solidFill>
                  <a:srgbClr val="707173"/>
                </a:solidFill>
              </a:rPr>
              <a:t>Credited back 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sz="1100" b="0" dirty="0">
                <a:solidFill>
                  <a:srgbClr val="707173"/>
                </a:solidFill>
              </a:rPr>
              <a:t>							upon funding</a:t>
            </a:r>
            <a:endParaRPr lang="en-US" sz="1100" dirty="0">
              <a:solidFill>
                <a:srgbClr val="707173"/>
              </a:solidFill>
            </a:endParaRPr>
          </a:p>
        </p:txBody>
      </p:sp>
      <p:pic>
        <p:nvPicPr>
          <p:cNvPr id="28676" name="Picture 8" descr="http://mech-equip-sales.com/reel_logo_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631950"/>
            <a:ext cx="10620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http://www.newscom.com/cgi-bin/featured/prnthumbnew2/20041004/NYM003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631950"/>
            <a:ext cx="792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 descr="http://www.bilinguallink.com/webFTP/web193/dll%20logo%20(tagline)%20med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1631950"/>
            <a:ext cx="12096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0" descr="logo" title="Mage financ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67"/>
          <a:stretch>
            <a:fillRect/>
          </a:stretch>
        </p:blipFill>
        <p:spPr bwMode="auto">
          <a:xfrm>
            <a:off x="6865938" y="6038850"/>
            <a:ext cx="15414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Box 14"/>
          <p:cNvSpPr txBox="1">
            <a:spLocks noChangeArrowheads="1"/>
          </p:cNvSpPr>
          <p:nvPr/>
        </p:nvSpPr>
        <p:spPr bwMode="auto">
          <a:xfrm>
            <a:off x="468313" y="6124575"/>
            <a:ext cx="7777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707173"/>
                </a:solidFill>
              </a:rPr>
              <a:t>*Financing available for MAGE SOLAR PV-Systems only.  Specific details should be discussed with REEL.                                  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707173"/>
                </a:solidFill>
              </a:rPr>
              <a:t>**Dollar amount financed determines terms available.</a:t>
            </a:r>
            <a:endParaRPr lang="en-US" sz="1000" b="1" smtClean="0">
              <a:solidFill>
                <a:srgbClr val="7071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7"/>
          <p:cNvSpPr>
            <a:spLocks noGrp="1"/>
          </p:cNvSpPr>
          <p:nvPr>
            <p:ph type="title"/>
          </p:nvPr>
        </p:nvSpPr>
        <p:spPr>
          <a:xfrm>
            <a:off x="457200" y="549275"/>
            <a:ext cx="6778625" cy="4318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Finance Options for Municipalities and Schools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FBD3037-0D9D-4776-9ED0-68CDC6582338}" type="slidenum">
              <a:rPr lang="de-DE" smtClean="0">
                <a:solidFill>
                  <a:srgbClr val="707173">
                    <a:lumMod val="50000"/>
                  </a:srgbClr>
                </a:solidFill>
              </a:rPr>
              <a:pPr>
                <a:defRPr/>
              </a:pPr>
              <a:t>49</a:t>
            </a:fld>
            <a:endParaRPr lang="de-DE" dirty="0">
              <a:solidFill>
                <a:srgbClr val="707173">
                  <a:lumMod val="50000"/>
                </a:srgbClr>
              </a:solidFill>
            </a:endParaRPr>
          </a:p>
        </p:txBody>
      </p:sp>
      <p:sp>
        <p:nvSpPr>
          <p:cNvPr id="29700" name="TextBox 9"/>
          <p:cNvSpPr txBox="1">
            <a:spLocks noChangeArrowheads="1"/>
          </p:cNvSpPr>
          <p:nvPr/>
        </p:nvSpPr>
        <p:spPr bwMode="auto">
          <a:xfrm>
            <a:off x="468313" y="6010275"/>
            <a:ext cx="7777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707173"/>
                </a:solidFill>
              </a:rPr>
              <a:t>*Financing available for MAGE SOLAR PV-Systems only                              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707173"/>
                </a:solidFill>
              </a:rPr>
              <a:t>**Dollar amount financed determines terms available</a:t>
            </a:r>
            <a:endParaRPr lang="en-US" sz="1000" b="1" smtClean="0">
              <a:solidFill>
                <a:srgbClr val="707173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66725" y="1433513"/>
          <a:ext cx="5834063" cy="4332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5601"/>
                <a:gridCol w="2448462"/>
              </a:tblGrid>
              <a:tr h="576446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7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 smtClean="0">
                          <a:latin typeface="Arial" pitchFamily="34" charset="0"/>
                          <a:cs typeface="Arial" pitchFamily="34" charset="0"/>
                        </a:rPr>
                        <a:t>Credit Ratings</a:t>
                      </a:r>
                      <a:endParaRPr lang="en-US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AA or AAA rated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7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Lease Terms</a:t>
                      </a:r>
                      <a:endParaRPr lang="en-US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3 to 30+ Years**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7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 smtClean="0">
                          <a:latin typeface="Arial" pitchFamily="34" charset="0"/>
                          <a:cs typeface="Arial" pitchFamily="34" charset="0"/>
                        </a:rPr>
                        <a:t>Lease Amount</a:t>
                      </a:r>
                      <a:endParaRPr lang="en-US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7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 smtClean="0">
                          <a:latin typeface="Arial" pitchFamily="34" charset="0"/>
                          <a:cs typeface="Arial" pitchFamily="34" charset="0"/>
                        </a:rPr>
                        <a:t>Minimum</a:t>
                      </a:r>
                      <a:endParaRPr lang="en-US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$500,000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7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 smtClean="0">
                          <a:latin typeface="Arial" pitchFamily="34" charset="0"/>
                          <a:cs typeface="Arial" pitchFamily="34" charset="0"/>
                        </a:rPr>
                        <a:t>Maximum</a:t>
                      </a:r>
                      <a:endParaRPr lang="en-US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$400,000,000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1288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 smtClean="0">
                          <a:latin typeface="Arial" pitchFamily="34" charset="0"/>
                          <a:cs typeface="Arial" pitchFamily="34" charset="0"/>
                        </a:rPr>
                        <a:t>Buy-Out Option</a:t>
                      </a:r>
                      <a:endParaRPr lang="en-US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910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 smtClean="0">
                          <a:latin typeface="Arial" pitchFamily="34" charset="0"/>
                          <a:cs typeface="Arial" pitchFamily="34" charset="0"/>
                        </a:rPr>
                        <a:t>Funding Amount</a:t>
                      </a:r>
                      <a:endParaRPr lang="en-US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49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 smtClean="0">
                          <a:latin typeface="Arial" pitchFamily="34" charset="0"/>
                          <a:cs typeface="Arial" pitchFamily="34" charset="0"/>
                        </a:rPr>
                        <a:t>Availability</a:t>
                      </a:r>
                      <a:endParaRPr lang="en-US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All 50 States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7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 smtClean="0">
                          <a:latin typeface="Arial" pitchFamily="34" charset="0"/>
                          <a:cs typeface="Arial" pitchFamily="34" charset="0"/>
                        </a:rPr>
                        <a:t>Tax-Exempt Lease</a:t>
                      </a:r>
                      <a:endParaRPr lang="en-US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7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 smtClean="0">
                          <a:latin typeface="Arial" pitchFamily="34" charset="0"/>
                          <a:cs typeface="Arial" pitchFamily="34" charset="0"/>
                        </a:rPr>
                        <a:t>Tax-Exempt</a:t>
                      </a:r>
                      <a:r>
                        <a:rPr lang="en-US" sz="1600" b="0" i="0" baseline="0" dirty="0" smtClean="0">
                          <a:latin typeface="Arial" pitchFamily="34" charset="0"/>
                          <a:cs typeface="Arial" pitchFamily="34" charset="0"/>
                        </a:rPr>
                        <a:t> Bonds</a:t>
                      </a:r>
                      <a:endParaRPr lang="en-US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7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 smtClean="0">
                          <a:latin typeface="Arial" pitchFamily="34" charset="0"/>
                          <a:cs typeface="Arial" pitchFamily="34" charset="0"/>
                        </a:rPr>
                        <a:t>Taxable Bonds</a:t>
                      </a:r>
                      <a:endParaRPr lang="en-US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26" name="Picture 20" descr="logo" title="Mage financ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67"/>
          <a:stretch>
            <a:fillRect/>
          </a:stretch>
        </p:blipFill>
        <p:spPr bwMode="auto">
          <a:xfrm>
            <a:off x="6865938" y="6038850"/>
            <a:ext cx="15414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7" name="Picture 16" descr="logo" title="ree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43050"/>
            <a:ext cx="10620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0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442913" y="474663"/>
            <a:ext cx="8228012" cy="1223962"/>
          </a:xfrm>
        </p:spPr>
        <p:txBody>
          <a:bodyPr/>
          <a:lstStyle/>
          <a:p>
            <a:pPr eaLnBrk="1" hangingPunct="1"/>
            <a:r>
              <a:rPr lang="en-US" u="none" smtClean="0"/>
              <a:t>FPSC Rule 25-6.065: Interconnection and Net Metering </a:t>
            </a:r>
            <a:r>
              <a:rPr lang="en-US" smtClean="0"/>
              <a:t>of Customer-Owned Renewable Generation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382588" y="1874838"/>
            <a:ext cx="8232775" cy="2714625"/>
          </a:xfrm>
        </p:spPr>
        <p:txBody>
          <a:bodyPr/>
          <a:lstStyle/>
          <a:p>
            <a:pPr eaLnBrk="1" hangingPunct="1"/>
            <a:r>
              <a:rPr lang="en-US" smtClean="0"/>
              <a:t>The rule:</a:t>
            </a:r>
          </a:p>
          <a:p>
            <a:pPr lvl="1" eaLnBrk="1" hangingPunct="1"/>
            <a:r>
              <a:rPr lang="en-US" smtClean="0"/>
              <a:t>Sets forth the conditions required for a renewable energy source to be interconnected with the local utility safely through the customer’s internal wiring</a:t>
            </a:r>
          </a:p>
          <a:p>
            <a:pPr lvl="1" eaLnBrk="1" hangingPunct="1"/>
            <a:r>
              <a:rPr lang="en-US" smtClean="0"/>
              <a:t>Requires an interconnection agreement between the customer and the utility</a:t>
            </a:r>
          </a:p>
          <a:p>
            <a:pPr lvl="1" eaLnBrk="1" hangingPunct="1"/>
            <a:r>
              <a:rPr lang="en-US" smtClean="0"/>
              <a:t>Defines Net Metering as a metering and billing methodology whereby customer-owned renewable generation is allowed to offset the customer’s electricity on-site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65138" y="5465763"/>
            <a:ext cx="8156575" cy="641350"/>
          </a:xfrm>
          <a:prstGeom prst="rect">
            <a:avLst/>
          </a:prstGeom>
          <a:solidFill>
            <a:srgbClr val="004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All retail rate customers are eligible it interconnect once they satisfy the program requirements found at www.FPL.com/netmetering</a:t>
            </a:r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369888" y="220663"/>
            <a:ext cx="84597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 smtClean="0">
                <a:solidFill>
                  <a:srgbClr val="800000"/>
                </a:solidFill>
              </a:rPr>
              <a:t>The Public Service Commission of Florida sets forth the requirements for interconnecting a renewable energy source</a:t>
            </a:r>
          </a:p>
        </p:txBody>
      </p:sp>
    </p:spTree>
    <p:extLst>
      <p:ext uri="{BB962C8B-B14F-4D97-AF65-F5344CB8AC3E}">
        <p14:creationId xmlns:p14="http://schemas.microsoft.com/office/powerpoint/2010/main" val="27609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6778625" cy="4318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Finance Options for Installers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507413" cy="4824412"/>
          </a:xfrm>
        </p:spPr>
        <p:txBody>
          <a:bodyPr/>
          <a:lstStyle/>
          <a:p>
            <a:r>
              <a:rPr smtClean="0">
                <a:latin typeface="Arial" charset="0"/>
                <a:cs typeface="Arial" charset="0"/>
              </a:rPr>
              <a:t>Dealer Repayment Terms: </a:t>
            </a:r>
          </a:p>
          <a:p>
            <a:pPr lvl="1">
              <a:buFont typeface="Arial" charset="0"/>
              <a:buChar char="•"/>
            </a:pPr>
            <a:r>
              <a:rPr smtClean="0">
                <a:latin typeface="Arial" charset="0"/>
                <a:cs typeface="Arial" charset="0"/>
              </a:rPr>
              <a:t>30 or 60 day terms available to qualified installers</a:t>
            </a:r>
          </a:p>
          <a:p>
            <a:pPr lvl="1">
              <a:buFont typeface="Arial" charset="0"/>
              <a:buChar char="•"/>
            </a:pPr>
            <a:r>
              <a:rPr smtClean="0">
                <a:latin typeface="Arial" charset="0"/>
                <a:cs typeface="Arial" charset="0"/>
              </a:rPr>
              <a:t>Payment due in full on day 30 or 60 </a:t>
            </a:r>
          </a:p>
        </p:txBody>
      </p:sp>
      <p:sp>
        <p:nvSpPr>
          <p:cNvPr id="3072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smtClean="0">
                <a:latin typeface="Arial" charset="0"/>
                <a:cs typeface="Arial" charset="0"/>
              </a:rPr>
              <a:t>Program Details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A84E4F7-6324-43B9-B38F-91DE0EE129B1}" type="slidenum">
              <a:rPr lang="de-DE" smtClean="0">
                <a:solidFill>
                  <a:srgbClr val="707173">
                    <a:lumMod val="50000"/>
                  </a:srgbClr>
                </a:solidFill>
              </a:rPr>
              <a:pPr>
                <a:defRPr/>
              </a:pPr>
              <a:t>50</a:t>
            </a:fld>
            <a:endParaRPr lang="de-DE" dirty="0">
              <a:solidFill>
                <a:srgbClr val="707173">
                  <a:lumMod val="50000"/>
                </a:srgbClr>
              </a:solidFill>
            </a:endParaRPr>
          </a:p>
        </p:txBody>
      </p:sp>
      <p:pic>
        <p:nvPicPr>
          <p:cNvPr id="30726" name="Picture 2" descr="diagram showing extended terms finance" title="Extended terms f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997200"/>
            <a:ext cx="5748338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20" descr="logo" title="Ma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67"/>
          <a:stretch>
            <a:fillRect/>
          </a:stretch>
        </p:blipFill>
        <p:spPr bwMode="auto">
          <a:xfrm>
            <a:off x="6865938" y="6038850"/>
            <a:ext cx="15414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8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newscom.com/cgi-bin/featured/prnthumbnew2/20041004/NYM003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5065713"/>
            <a:ext cx="8937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33"/>
          <p:cNvSpPr txBox="1">
            <a:spLocks noChangeArrowheads="1"/>
          </p:cNvSpPr>
          <p:nvPr/>
        </p:nvSpPr>
        <p:spPr bwMode="auto">
          <a:xfrm>
            <a:off x="684213" y="6273800"/>
            <a:ext cx="61198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707173"/>
                </a:solidFill>
              </a:rPr>
              <a:t>* Financing available for MAGE SOLAR PV-Systems only</a:t>
            </a:r>
            <a:endParaRPr lang="en-US" sz="1000" b="1" smtClean="0">
              <a:solidFill>
                <a:srgbClr val="707173"/>
              </a:solidFill>
            </a:endParaRPr>
          </a:p>
        </p:txBody>
      </p:sp>
      <p:pic>
        <p:nvPicPr>
          <p:cNvPr id="31748" name="Picture 4" descr="logo" title="de lage lande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086100"/>
            <a:ext cx="180816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" name="Diagram 39" descr="finance solutions partners" title="Mage solar partners"/>
          <p:cNvGraphicFramePr/>
          <p:nvPr>
            <p:extLst>
              <p:ext uri="{D42A27DB-BD31-4B8C-83A1-F6EECF244321}">
                <p14:modId xmlns:p14="http://schemas.microsoft.com/office/powerpoint/2010/main" val="2694140802"/>
              </p:ext>
            </p:extLst>
          </p:nvPr>
        </p:nvGraphicFramePr>
        <p:xfrm>
          <a:off x="1788369" y="1628800"/>
          <a:ext cx="559194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1750" name="Picture 42" descr="http://mech-equip-sales.com/reel_logo_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782763"/>
            <a:ext cx="126841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 descr="http://mech-equip-sales.com/reel_logo_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65500"/>
            <a:ext cx="1270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1" descr="http://mech-equip-sales.com/reel_logo_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022850"/>
            <a:ext cx="126841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20" descr="logo" title="Mage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67"/>
          <a:stretch>
            <a:fillRect/>
          </a:stretch>
        </p:blipFill>
        <p:spPr bwMode="auto">
          <a:xfrm>
            <a:off x="6865938" y="6038850"/>
            <a:ext cx="15414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MAGE SOLAR Finance Solutions Partners*</a:t>
            </a:r>
          </a:p>
        </p:txBody>
      </p:sp>
      <p:pic>
        <p:nvPicPr>
          <p:cNvPr id="31755" name="Picture 6" descr="https://www.allianz.com/static-resources/en/press/media/photos/things/logo/v_1216308341000/logo_eulerhermes.gif" title="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3" b="26154"/>
          <a:stretch>
            <a:fillRect/>
          </a:stretch>
        </p:blipFill>
        <p:spPr bwMode="auto">
          <a:xfrm>
            <a:off x="6865938" y="3646488"/>
            <a:ext cx="12684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4" descr="logo" title="de lage lande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759450"/>
            <a:ext cx="180816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6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5516563"/>
            <a:ext cx="8347075" cy="865187"/>
          </a:xfrm>
        </p:spPr>
        <p:txBody>
          <a:bodyPr/>
          <a:lstStyle/>
          <a:p>
            <a:r>
              <a:rPr smtClean="0">
                <a:latin typeface="Arial" charset="0"/>
                <a:cs typeface="Arial" charset="0"/>
              </a:rPr>
              <a:t>MAGE SOLAR – Are you ready? </a:t>
            </a:r>
            <a:br>
              <a:rPr smtClean="0">
                <a:latin typeface="Arial" charset="0"/>
                <a:cs typeface="Arial" charset="0"/>
              </a:rPr>
            </a:br>
            <a:r>
              <a:rPr smtClean="0">
                <a:latin typeface="Arial" charset="0"/>
                <a:cs typeface="Arial" charset="0"/>
              </a:rPr>
              <a:t>Let's go!</a:t>
            </a:r>
          </a:p>
        </p:txBody>
      </p:sp>
    </p:spTree>
    <p:extLst>
      <p:ext uri="{BB962C8B-B14F-4D97-AF65-F5344CB8AC3E}">
        <p14:creationId xmlns:p14="http://schemas.microsoft.com/office/powerpoint/2010/main" val="950076884"/>
      </p:ext>
    </p:extLst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93738" y="1009650"/>
            <a:ext cx="5822950" cy="4318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Contact us: 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47700" y="2997200"/>
            <a:ext cx="7632700" cy="4824413"/>
          </a:xfrm>
          <a:prstGeom prst="rect">
            <a:avLst/>
          </a:prstGeom>
        </p:spPr>
        <p:txBody>
          <a:bodyPr/>
          <a:lstStyle/>
          <a:p>
            <a:pPr marL="171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7F1D"/>
              </a:buClr>
              <a:buSzPct val="115000"/>
              <a:buFont typeface="Times New Roman" pitchFamily="18" charset="0"/>
              <a:buChar char="›"/>
              <a:defRPr/>
            </a:pPr>
            <a:r>
              <a:rPr kumimoji="1" lang="en-US" dirty="0">
                <a:solidFill>
                  <a:srgbClr val="646464"/>
                </a:solidFill>
                <a:latin typeface="Arial" pitchFamily="34" charset="0"/>
                <a:cs typeface="Arial" pitchFamily="34" charset="0"/>
              </a:rPr>
              <a:t>MAGE SOLAR Customer Service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7F1D"/>
              </a:buClr>
              <a:buSzPct val="115000"/>
              <a:buFont typeface="Times New Roman" pitchFamily="18" charset="0"/>
              <a:buNone/>
              <a:defRPr/>
            </a:pPr>
            <a:r>
              <a:rPr kumimoji="1" lang="en-US" dirty="0">
                <a:solidFill>
                  <a:srgbClr val="646464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171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7F1D"/>
              </a:buClr>
              <a:buSzPct val="115000"/>
              <a:buFont typeface="Times New Roman" pitchFamily="18" charset="0"/>
              <a:buNone/>
              <a:defRPr/>
            </a:pPr>
            <a:r>
              <a:rPr kumimoji="1" lang="en-US" dirty="0">
                <a:solidFill>
                  <a:srgbClr val="646464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171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7F1D"/>
              </a:buClr>
              <a:buSzPct val="115000"/>
              <a:buFont typeface="Times New Roman" pitchFamily="18" charset="0"/>
              <a:buNone/>
              <a:defRPr/>
            </a:pPr>
            <a:r>
              <a:rPr kumimoji="1" lang="en-US" dirty="0">
                <a:solidFill>
                  <a:srgbClr val="646464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171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7F1D"/>
              </a:buClr>
              <a:buSzPct val="115000"/>
              <a:buFont typeface="Times New Roman" pitchFamily="18" charset="0"/>
              <a:buChar char="›"/>
              <a:defRPr/>
            </a:pPr>
            <a:endParaRPr kumimoji="1" lang="en-US" dirty="0">
              <a:solidFill>
                <a:srgbClr val="646464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7F1D"/>
              </a:buClr>
              <a:buSzPct val="115000"/>
              <a:buFont typeface="Times New Roman" pitchFamily="18" charset="0"/>
              <a:buChar char="›"/>
              <a:defRPr/>
            </a:pPr>
            <a:endParaRPr kumimoji="1" lang="en-US" dirty="0">
              <a:solidFill>
                <a:srgbClr val="64646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Content Placeholder 2"/>
          <p:cNvSpPr txBox="1">
            <a:spLocks/>
          </p:cNvSpPr>
          <p:nvPr/>
        </p:nvSpPr>
        <p:spPr bwMode="auto">
          <a:xfrm>
            <a:off x="144463" y="3573463"/>
            <a:ext cx="781208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rgbClr val="EB7F1D"/>
              </a:buClr>
              <a:buSzPct val="115000"/>
              <a:buFont typeface="Times New Roman" pitchFamily="18" charset="0"/>
              <a:buNone/>
            </a:pPr>
            <a:endParaRPr kumimoji="1" lang="en-US" sz="1400" smtClean="0">
              <a:solidFill>
                <a:srgbClr val="646464"/>
              </a:solidFill>
            </a:endParaRPr>
          </a:p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rgbClr val="EB7F1D"/>
              </a:buClr>
              <a:buSzPct val="115000"/>
              <a:buFont typeface="Times New Roman" pitchFamily="18" charset="0"/>
              <a:buNone/>
            </a:pPr>
            <a:r>
              <a:rPr kumimoji="1" lang="en-US" sz="1400" smtClean="0">
                <a:solidFill>
                  <a:srgbClr val="646464"/>
                </a:solidFill>
              </a:rPr>
              <a:t>(877) 311-6243 Toll-free			720 Industrial Boulevard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rgbClr val="EB7F1D"/>
              </a:buClr>
              <a:buSzPct val="115000"/>
              <a:buFont typeface="Times New Roman" pitchFamily="18" charset="0"/>
              <a:buNone/>
            </a:pPr>
            <a:r>
              <a:rPr kumimoji="1" lang="en-US" sz="1400" smtClean="0">
                <a:solidFill>
                  <a:srgbClr val="646464"/>
                </a:solidFill>
              </a:rPr>
              <a:t>(478) 609-6640 Main Office			Dublin, Georgia 31021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rgbClr val="EB7F1D"/>
              </a:buClr>
              <a:buSzPct val="115000"/>
              <a:buFont typeface="Times New Roman" pitchFamily="18" charset="0"/>
              <a:buNone/>
            </a:pPr>
            <a:r>
              <a:rPr kumimoji="1" lang="en-US" sz="1400" smtClean="0">
                <a:solidFill>
                  <a:srgbClr val="646464"/>
                </a:solidFill>
              </a:rPr>
              <a:t>(478) 275-7685 Fax				U.S.A.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rgbClr val="EB7F1D"/>
              </a:buClr>
              <a:buSzPct val="115000"/>
              <a:buFont typeface="Times New Roman" pitchFamily="18" charset="0"/>
              <a:buNone/>
            </a:pPr>
            <a:endParaRPr kumimoji="1" lang="en-US" sz="1400" smtClean="0">
              <a:solidFill>
                <a:srgbClr val="646464"/>
              </a:solidFill>
              <a:hlinkClick r:id=""/>
            </a:endParaRPr>
          </a:p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rgbClr val="EB7F1D"/>
              </a:buClr>
              <a:buSzPct val="115000"/>
              <a:buFont typeface="Times New Roman" pitchFamily="18" charset="0"/>
              <a:buNone/>
            </a:pPr>
            <a:r>
              <a:rPr kumimoji="1" lang="en-US" sz="1400" smtClean="0">
                <a:solidFill>
                  <a:srgbClr val="646464"/>
                </a:solidFill>
                <a:hlinkClick r:id=""/>
              </a:rPr>
              <a:t>info@magesolar.com</a:t>
            </a:r>
            <a:endParaRPr kumimoji="1" lang="en-US" sz="1400" smtClean="0">
              <a:solidFill>
                <a:srgbClr val="646464"/>
              </a:solidFill>
            </a:endParaRPr>
          </a:p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rgbClr val="EB7F1D"/>
              </a:buClr>
              <a:buSzPct val="115000"/>
              <a:buFont typeface="Times New Roman" pitchFamily="18" charset="0"/>
              <a:buNone/>
            </a:pPr>
            <a:r>
              <a:rPr kumimoji="1" lang="en-US" sz="1400" smtClean="0">
                <a:solidFill>
                  <a:srgbClr val="646464"/>
                </a:solidFill>
              </a:rPr>
              <a:t>www.magesolar.com</a:t>
            </a:r>
          </a:p>
          <a:p>
            <a:pPr lvl="4" fontAlgn="base">
              <a:spcBef>
                <a:spcPct val="20000"/>
              </a:spcBef>
              <a:spcAft>
                <a:spcPct val="0"/>
              </a:spcAft>
              <a:buClr>
                <a:srgbClr val="EB7F1D"/>
              </a:buClr>
              <a:buSzPct val="115000"/>
              <a:buFont typeface="Times New Roman" pitchFamily="18" charset="0"/>
              <a:buNone/>
            </a:pPr>
            <a:endParaRPr kumimoji="1" lang="en-US" smtClean="0">
              <a:solidFill>
                <a:srgbClr val="646464"/>
              </a:solidFill>
            </a:endParaRPr>
          </a:p>
        </p:txBody>
      </p:sp>
      <p:pic>
        <p:nvPicPr>
          <p:cNvPr id="33797" name="Picture 8" descr="logo" title="You Tub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5949950"/>
            <a:ext cx="5397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9" descr="facebook" title="facebook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949950"/>
            <a:ext cx="522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0" descr="logo" title="twitter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5949950"/>
            <a:ext cx="522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9" descr="M:\5. Print\Logos + Icons\Social media logos\social_media_linkdin_us_40x40.jpg" title="Linked I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6000750"/>
            <a:ext cx="4524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Content Placeholder 9"/>
          <p:cNvSpPr>
            <a:spLocks noGrp="1"/>
          </p:cNvSpPr>
          <p:nvPr>
            <p:ph idx="1"/>
          </p:nvPr>
        </p:nvSpPr>
        <p:spPr>
          <a:xfrm>
            <a:off x="457200" y="1557338"/>
            <a:ext cx="8507413" cy="4356100"/>
          </a:xfrm>
        </p:spPr>
        <p:txBody>
          <a:bodyPr/>
          <a:lstStyle/>
          <a:p>
            <a:endParaRPr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4391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Overview of Tax Equity Financing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Structures for Solar Projects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Kamran </a:t>
            </a:r>
            <a:r>
              <a:rPr lang="en-US" dirty="0" err="1" smtClean="0">
                <a:solidFill>
                  <a:srgbClr val="0070C0"/>
                </a:solidFill>
              </a:rPr>
              <a:t>Idrees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Chad Bourne &amp; Parke, LLP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9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Project Financing: the Big Picture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886200"/>
            <a:ext cx="6400800" cy="1752600"/>
          </a:xfrm>
        </p:spPr>
        <p:txBody>
          <a:bodyPr/>
          <a:lstStyle/>
          <a:p>
            <a:r>
              <a:rPr lang="en-US" sz="1900" smtClean="0">
                <a:ea typeface="ＭＳ Ｐゴシック" pitchFamily="34" charset="-128"/>
              </a:rPr>
              <a:t>Kamran Idrees</a:t>
            </a:r>
            <a:endParaRPr lang="en-US" sz="1500" b="0" i="1" smtClean="0">
              <a:ea typeface="ＭＳ Ｐゴシック" pitchFamily="34" charset="-128"/>
            </a:endParaRPr>
          </a:p>
          <a:p>
            <a:pPr>
              <a:spcBef>
                <a:spcPct val="10000"/>
              </a:spcBef>
            </a:pPr>
            <a:r>
              <a:rPr lang="en-US" sz="1200" b="0" i="1" smtClean="0">
                <a:ea typeface="ＭＳ Ｐゴシック" pitchFamily="34" charset="-128"/>
              </a:rPr>
              <a:t>kidrees@chadbourne.com</a:t>
            </a:r>
          </a:p>
          <a:p>
            <a:pPr>
              <a:spcBef>
                <a:spcPct val="10000"/>
              </a:spcBef>
            </a:pPr>
            <a:endParaRPr lang="en-US" sz="1200" b="0" i="1" smtClean="0">
              <a:ea typeface="ＭＳ Ｐゴシック" pitchFamily="34" charset="-128"/>
            </a:endParaRPr>
          </a:p>
          <a:p>
            <a:pPr>
              <a:spcBef>
                <a:spcPct val="10000"/>
              </a:spcBef>
            </a:pPr>
            <a:endParaRPr lang="en-US" sz="1200" b="0" i="1" smtClean="0">
              <a:ea typeface="ＭＳ Ｐゴシック" pitchFamily="34" charset="-128"/>
            </a:endParaRPr>
          </a:p>
          <a:p>
            <a:pPr>
              <a:spcBef>
                <a:spcPct val="10000"/>
              </a:spcBef>
            </a:pPr>
            <a:endParaRPr lang="en-US" sz="1200" b="0" i="1" smtClean="0">
              <a:ea typeface="ＭＳ Ｐゴシック" pitchFamily="34" charset="-128"/>
            </a:endParaRPr>
          </a:p>
          <a:p>
            <a:pPr>
              <a:spcBef>
                <a:spcPct val="1000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183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kidsBoat" title="Kids in boat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2563" y="1131888"/>
            <a:ext cx="6238875" cy="5116512"/>
          </a:xfrm>
        </p:spPr>
      </p:pic>
    </p:spTree>
    <p:extLst>
      <p:ext uri="{BB962C8B-B14F-4D97-AF65-F5344CB8AC3E}">
        <p14:creationId xmlns:p14="http://schemas.microsoft.com/office/powerpoint/2010/main" val="13628548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" charset="0"/>
              <a:buChar char="•"/>
              <a:defRPr/>
            </a:pPr>
            <a:endParaRPr lang="en-US" dirty="0"/>
          </a:p>
          <a:p>
            <a:pPr marL="0" indent="0">
              <a:defRPr/>
            </a:pPr>
            <a:r>
              <a:rPr lang="en-US" dirty="0" smtClean="0"/>
              <a:t>More than one source of capital may be needed to finance a project.</a:t>
            </a:r>
            <a:endParaRPr lang="en-US" dirty="0"/>
          </a:p>
          <a:p>
            <a:pPr marL="457200" indent="-457200">
              <a:buFont typeface="Arial"/>
              <a:buChar char="•"/>
              <a:defRPr/>
            </a:pPr>
            <a:r>
              <a:rPr lang="en-US" dirty="0" smtClean="0"/>
              <a:t>Five main capital tiers from least to most expensive:</a:t>
            </a:r>
          </a:p>
          <a:p>
            <a:pPr marL="803275" lvl="1" indent="-457200">
              <a:buFont typeface="Arial"/>
              <a:buChar char="•"/>
              <a:defRPr/>
            </a:pPr>
            <a:r>
              <a:rPr lang="en-US" dirty="0" smtClean="0"/>
              <a:t>Free money</a:t>
            </a:r>
          </a:p>
          <a:p>
            <a:pPr marL="803275" lvl="1" indent="-457200">
              <a:buFont typeface="Arial"/>
              <a:buChar char="•"/>
              <a:defRPr/>
            </a:pPr>
            <a:r>
              <a:rPr lang="en-US" dirty="0" smtClean="0"/>
              <a:t>Government-guaranteed debt</a:t>
            </a:r>
          </a:p>
          <a:p>
            <a:pPr marL="803275" lvl="1" indent="-457200">
              <a:buFont typeface="Arial"/>
              <a:buChar char="•"/>
              <a:defRPr/>
            </a:pPr>
            <a:r>
              <a:rPr lang="en-US" dirty="0" smtClean="0"/>
              <a:t>Straight debt</a:t>
            </a:r>
          </a:p>
          <a:p>
            <a:pPr marL="803275" lvl="1" indent="-457200">
              <a:buFont typeface="Arial"/>
              <a:buChar char="•"/>
              <a:defRPr/>
            </a:pPr>
            <a:r>
              <a:rPr lang="en-US" dirty="0" smtClean="0"/>
              <a:t>Tax Equity</a:t>
            </a:r>
          </a:p>
          <a:p>
            <a:pPr marL="803275" lvl="1" indent="-457200">
              <a:buFont typeface="Arial"/>
              <a:buChar char="•"/>
              <a:defRPr/>
            </a:pPr>
            <a:r>
              <a:rPr lang="en-US" dirty="0" smtClean="0"/>
              <a:t>True Equity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5496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smtClean="0">
              <a:ea typeface="ＭＳ Ｐゴシック" pitchFamily="34" charset="-128"/>
            </a:endParaRPr>
          </a:p>
          <a:p>
            <a:pPr marL="0" indent="0" eaLnBrk="1" hangingPunct="1">
              <a:buFont typeface="Times" charset="0"/>
              <a:buChar char="•"/>
            </a:pPr>
            <a:r>
              <a:rPr lang="en-US" smtClean="0">
                <a:ea typeface="ＭＳ Ｐゴシック" pitchFamily="34" charset="-128"/>
              </a:rPr>
              <a:t>The federal government currently pays a significant portion of a renewables project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s cost, in the form of tax subsidies.  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smtClean="0">
                <a:ea typeface="ＭＳ Ｐゴシック" pitchFamily="34" charset="-128"/>
              </a:rPr>
              <a:t>The main subsidies are:</a:t>
            </a:r>
          </a:p>
          <a:p>
            <a:pPr lvl="2" eaLnBrk="1" hangingPunct="1">
              <a:buFont typeface="Times" charset="0"/>
              <a:buChar char="•"/>
            </a:pPr>
            <a:r>
              <a:rPr lang="en-US" smtClean="0">
                <a:ea typeface="ＭＳ Ｐゴシック" pitchFamily="34" charset="-128"/>
              </a:rPr>
              <a:t>production or investment tax credits; and</a:t>
            </a:r>
          </a:p>
          <a:p>
            <a:pPr lvl="2" eaLnBrk="1" hangingPunct="1">
              <a:buFont typeface="Times" charset="0"/>
              <a:buChar char="•"/>
            </a:pPr>
            <a:r>
              <a:rPr lang="en-US" smtClean="0">
                <a:ea typeface="ＭＳ Ｐゴシック" pitchFamily="34" charset="-128"/>
              </a:rPr>
              <a:t>Depreciation/bonus depreciation.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smtClean="0">
                <a:ea typeface="ＭＳ Ｐゴシック" pitchFamily="34" charset="-128"/>
              </a:rPr>
              <a:t>Few developers can use the subsidies efficiently.  </a:t>
            </a:r>
          </a:p>
          <a:p>
            <a:pPr lvl="1">
              <a:buFont typeface="Times" charset="0"/>
              <a:buChar char="•"/>
            </a:pPr>
            <a:endParaRPr lang="en-US" smtClean="0">
              <a:ea typeface="ＭＳ Ｐゴシック" pitchFamily="34" charset="-128"/>
            </a:endParaRPr>
          </a:p>
          <a:p>
            <a:pPr marL="0" indent="0"/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Tax Equity</a:t>
            </a:r>
          </a:p>
        </p:txBody>
      </p:sp>
    </p:spTree>
    <p:extLst>
      <p:ext uri="{BB962C8B-B14F-4D97-AF65-F5344CB8AC3E}">
        <p14:creationId xmlns:p14="http://schemas.microsoft.com/office/powerpoint/2010/main" val="35417587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mtClean="0">
                <a:ea typeface="ＭＳ Ｐゴシック" pitchFamily="34" charset="-128"/>
              </a:rPr>
              <a:t>There are at least 20 active tax equity investors with a number of additional smaller players doing one-off deals.  </a:t>
            </a:r>
          </a:p>
          <a:p>
            <a:pPr marL="803275" lvl="1" indent="-457200">
              <a:buFont typeface="Arial" pitchFamily="34" charset="0"/>
              <a:buChar char="•"/>
            </a:pPr>
            <a:r>
              <a:rPr lang="en-US" smtClean="0">
                <a:ea typeface="ＭＳ Ｐゴシック" pitchFamily="34" charset="-128"/>
              </a:rPr>
              <a:t>Yields are all over the map from 7% to 22.5%, with a significant premium still in leveraged deals.  </a:t>
            </a:r>
          </a:p>
          <a:p>
            <a:pPr marL="803275" lvl="1" indent="-457200">
              <a:buFont typeface="Arial" pitchFamily="34" charset="0"/>
              <a:buChar char="•"/>
            </a:pPr>
            <a:r>
              <a:rPr lang="en-US" smtClean="0">
                <a:ea typeface="ＭＳ Ｐゴシック" pitchFamily="34" charset="-128"/>
              </a:rPr>
              <a:t>Depreciation only?  </a:t>
            </a:r>
          </a:p>
          <a:p>
            <a:pPr marL="803275" lvl="1" indent="-457200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874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1"/>
          <p:cNvSpPr>
            <a:spLocks noChangeArrowheads="1"/>
          </p:cNvSpPr>
          <p:nvPr/>
        </p:nvSpPr>
        <p:spPr bwMode="auto">
          <a:xfrm>
            <a:off x="374650" y="217488"/>
            <a:ext cx="8255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 smtClean="0">
                <a:solidFill>
                  <a:srgbClr val="800000"/>
                </a:solidFill>
              </a:rPr>
              <a:t>Net metering measures both energy used from the grid and excess energy produced that is sent to the grid</a:t>
            </a:r>
          </a:p>
        </p:txBody>
      </p:sp>
      <p:sp>
        <p:nvSpPr>
          <p:cNvPr id="6147" name="Rectangle 55"/>
          <p:cNvSpPr>
            <a:spLocks noChangeArrowheads="1"/>
          </p:cNvSpPr>
          <p:nvPr/>
        </p:nvSpPr>
        <p:spPr bwMode="auto">
          <a:xfrm>
            <a:off x="557213" y="5546725"/>
            <a:ext cx="8145462" cy="5953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FPL’s meter only measures the “excess energy” sent to the grid, not the total energy produced by the PV system</a:t>
            </a:r>
          </a:p>
        </p:txBody>
      </p:sp>
      <p:pic>
        <p:nvPicPr>
          <p:cNvPr id="6148" name="Picture 55" descr="Understanding net metering" title="Net Metering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846138"/>
            <a:ext cx="8588375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709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04800" y="685800"/>
            <a:ext cx="84883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800" b="1" smtClean="0">
                <a:solidFill>
                  <a:srgbClr val="000000"/>
                </a:solidFill>
                <a:ea typeface="ＭＳ Ｐゴシック" pitchFamily="34" charset="-128"/>
              </a:rPr>
              <a:t>Partnerships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42900" y="1184275"/>
            <a:ext cx="8459788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" pitchFamily="2" charset="2"/>
              <a:buChar char="§"/>
            </a:pPr>
            <a:endParaRPr kumimoji="1" lang="en-US" b="1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" pitchFamily="2" charset="2"/>
              <a:buChar char="§"/>
            </a:pPr>
            <a:endParaRPr kumimoji="1" lang="en-US" b="1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" pitchFamily="2" charset="2"/>
              <a:buChar char="§"/>
            </a:pPr>
            <a:r>
              <a:rPr kumimoji="1" lang="en-US" sz="2400" b="1" smtClean="0">
                <a:solidFill>
                  <a:srgbClr val="000000"/>
                </a:solidFill>
                <a:ea typeface="ＭＳ Ｐゴシック" pitchFamily="34" charset="-128"/>
              </a:rPr>
              <a:t>Partnership Structures are flexible vehicles designed to achieve multi-investor business goals.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" pitchFamily="2" charset="2"/>
              <a:buChar char="§"/>
            </a:pPr>
            <a:endParaRPr kumimoji="1" lang="en-US" sz="2400" b="1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" pitchFamily="2" charset="2"/>
              <a:buChar char="§"/>
            </a:pPr>
            <a:r>
              <a:rPr kumimoji="1" lang="en-US" sz="2400" b="1" smtClean="0">
                <a:solidFill>
                  <a:srgbClr val="000000"/>
                </a:solidFill>
                <a:ea typeface="ＭＳ Ｐゴシック" pitchFamily="34" charset="-128"/>
              </a:rPr>
              <a:t>Earn a return on their investment from a combination of three sources: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" pitchFamily="2" charset="2"/>
              <a:buChar char="§"/>
            </a:pPr>
            <a:endParaRPr kumimoji="1" lang="en-US" sz="2000" b="1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682625" lvl="1" indent="-33972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" pitchFamily="2" charset="2"/>
              <a:buChar char="§"/>
            </a:pPr>
            <a:r>
              <a:rPr kumimoji="1" lang="en-US" sz="2000" b="1" smtClean="0">
                <a:solidFill>
                  <a:srgbClr val="000000"/>
                </a:solidFill>
                <a:ea typeface="ＭＳ Ｐゴシック" pitchFamily="34" charset="-128"/>
              </a:rPr>
              <a:t>Project cash flow </a:t>
            </a:r>
          </a:p>
          <a:p>
            <a:pPr marL="682625" lvl="1" indent="-33972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" pitchFamily="2" charset="2"/>
              <a:buChar char="§"/>
            </a:pPr>
            <a:r>
              <a:rPr kumimoji="1" lang="en-US" sz="2000" b="1" smtClean="0">
                <a:solidFill>
                  <a:srgbClr val="000000"/>
                </a:solidFill>
                <a:ea typeface="ＭＳ Ｐゴシック" pitchFamily="34" charset="-128"/>
              </a:rPr>
              <a:t>Tax credits</a:t>
            </a:r>
          </a:p>
          <a:p>
            <a:pPr marL="682625" lvl="1" indent="-33972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" pitchFamily="2" charset="2"/>
              <a:buChar char="§"/>
            </a:pPr>
            <a:r>
              <a:rPr kumimoji="1" lang="en-US" sz="2000" b="1" smtClean="0">
                <a:solidFill>
                  <a:srgbClr val="000000"/>
                </a:solidFill>
                <a:ea typeface="ＭＳ Ｐゴシック" pitchFamily="34" charset="-128"/>
              </a:rPr>
              <a:t>Tax losses (i.e., depreciation) early in the deal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" pitchFamily="2" charset="2"/>
              <a:buChar char="§"/>
            </a:pPr>
            <a:endParaRPr kumimoji="1" lang="en-US" sz="2400" b="1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" pitchFamily="2" charset="2"/>
              <a:buChar char="§"/>
            </a:pPr>
            <a:r>
              <a:rPr kumimoji="1" lang="en-US" sz="2400" b="1" smtClean="0">
                <a:solidFill>
                  <a:srgbClr val="000000"/>
                </a:solidFill>
                <a:ea typeface="ＭＳ Ｐゴシック" pitchFamily="34" charset="-128"/>
              </a:rPr>
              <a:t>These three revenue streams can be allocated (or distributed) to the partners in different ratios throughout the life of the project.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" pitchFamily="2" charset="2"/>
              <a:buNone/>
            </a:pPr>
            <a:endParaRPr kumimoji="1" lang="en-US" b="1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" pitchFamily="2" charset="2"/>
              <a:buNone/>
            </a:pPr>
            <a:endParaRPr kumimoji="1" lang="en-US" sz="1700" b="1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682625" lvl="1" indent="-33972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" pitchFamily="2" charset="2"/>
              <a:buNone/>
            </a:pPr>
            <a:endParaRPr kumimoji="1" lang="en-US" sz="1600" b="1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Clr>
                <a:srgbClr val="948D6F"/>
              </a:buClr>
              <a:buSzPct val="120000"/>
              <a:buFont typeface="Wingdings" pitchFamily="2" charset="2"/>
              <a:buNone/>
            </a:pPr>
            <a:endParaRPr kumimoji="1" lang="en-US" sz="1700" b="1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4433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304800" y="990600"/>
            <a:ext cx="511175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33363" indent="-233363" fontAlgn="base">
              <a:spcBef>
                <a:spcPct val="40000"/>
              </a:spcBef>
              <a:spcAft>
                <a:spcPct val="0"/>
              </a:spcAft>
              <a:buClr>
                <a:srgbClr val="FFFFFF"/>
              </a:buClr>
              <a:buSzPct val="120000"/>
              <a:buFont typeface="Wingdings" pitchFamily="2" charset="2"/>
              <a:buNone/>
            </a:pPr>
            <a:endParaRPr kumimoji="1" lang="en-US" sz="1400" b="1" u="sng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33363" indent="-233363" fontAlgn="base">
              <a:spcBef>
                <a:spcPct val="40000"/>
              </a:spcBef>
              <a:spcAft>
                <a:spcPct val="0"/>
              </a:spcAft>
              <a:buClr>
                <a:srgbClr val="FFFFFF"/>
              </a:buClr>
              <a:buSzPct val="120000"/>
              <a:buFont typeface="Wingdings" pitchFamily="2" charset="2"/>
              <a:buNone/>
            </a:pPr>
            <a:r>
              <a:rPr kumimoji="1" lang="en-US" sz="1600" b="1" smtClean="0">
                <a:solidFill>
                  <a:srgbClr val="000000"/>
                </a:solidFill>
                <a:ea typeface="ＭＳ Ｐゴシック" pitchFamily="34" charset="-128"/>
              </a:rPr>
              <a:t>First Period:</a:t>
            </a:r>
          </a:p>
          <a:p>
            <a:pPr marL="636588" lvl="1" indent="-288925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20000"/>
              <a:buFont typeface="Wingdings" pitchFamily="2" charset="2"/>
              <a:buNone/>
            </a:pPr>
            <a:r>
              <a:rPr kumimoji="1" lang="en-US" sz="1600" b="1" smtClean="0">
                <a:solidFill>
                  <a:srgbClr val="000000"/>
                </a:solidFill>
                <a:ea typeface="ＭＳ Ｐゴシック" pitchFamily="34" charset="-128"/>
              </a:rPr>
              <a:t>Investor is allocated 99% of income (loss) and credits</a:t>
            </a:r>
          </a:p>
          <a:p>
            <a:pPr marL="636588" lvl="1" indent="-288925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20000"/>
              <a:buFont typeface="Wingdings" pitchFamily="2" charset="2"/>
              <a:buNone/>
            </a:pPr>
            <a:r>
              <a:rPr kumimoji="1" lang="en-US" sz="1600" b="1" smtClean="0">
                <a:solidFill>
                  <a:srgbClr val="000000"/>
                </a:solidFill>
                <a:ea typeface="ＭＳ Ｐゴシック" pitchFamily="34" charset="-128"/>
              </a:rPr>
              <a:t>Developer receives all of the cash until it recovers its investment, or a cutoff date</a:t>
            </a:r>
          </a:p>
          <a:p>
            <a:pPr marL="233363" indent="-233363" fontAlgn="base">
              <a:spcBef>
                <a:spcPct val="40000"/>
              </a:spcBef>
              <a:spcAft>
                <a:spcPct val="0"/>
              </a:spcAft>
              <a:buClr>
                <a:srgbClr val="FFFFFF"/>
              </a:buClr>
              <a:buSzPct val="120000"/>
              <a:buFont typeface="Wingdings" pitchFamily="2" charset="2"/>
              <a:buNone/>
            </a:pPr>
            <a:r>
              <a:rPr kumimoji="1" lang="en-US" sz="1600" b="1" smtClean="0">
                <a:solidFill>
                  <a:srgbClr val="000000"/>
                </a:solidFill>
                <a:ea typeface="ＭＳ Ｐゴシック" pitchFamily="34" charset="-128"/>
              </a:rPr>
              <a:t>Second Period:</a:t>
            </a:r>
          </a:p>
          <a:p>
            <a:pPr marL="636588" lvl="1" indent="-288925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20000"/>
              <a:buFont typeface="Wingdings" pitchFamily="2" charset="2"/>
              <a:buNone/>
            </a:pPr>
            <a:r>
              <a:rPr kumimoji="1" lang="en-US" sz="1600" b="1" smtClean="0">
                <a:solidFill>
                  <a:srgbClr val="000000"/>
                </a:solidFill>
                <a:ea typeface="ＭＳ Ｐゴシック" pitchFamily="34" charset="-128"/>
              </a:rPr>
              <a:t>Investor is allocated 99% of income (loss) and credits</a:t>
            </a:r>
          </a:p>
          <a:p>
            <a:pPr marL="636588" lvl="1" indent="-288925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20000"/>
              <a:buFont typeface="Wingdings" pitchFamily="2" charset="2"/>
              <a:buNone/>
            </a:pPr>
            <a:r>
              <a:rPr kumimoji="1" lang="en-US" sz="1600" b="1" smtClean="0">
                <a:solidFill>
                  <a:srgbClr val="000000"/>
                </a:solidFill>
                <a:ea typeface="ＭＳ Ｐゴシック" pitchFamily="34" charset="-128"/>
              </a:rPr>
              <a:t>Investor receives 99% of the cash </a:t>
            </a:r>
          </a:p>
          <a:p>
            <a:pPr marL="636588" lvl="1" indent="-288925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20000"/>
              <a:buFont typeface="Wingdings" pitchFamily="2" charset="2"/>
              <a:buNone/>
            </a:pPr>
            <a:r>
              <a:rPr kumimoji="1" lang="en-US" sz="1600" b="1" smtClean="0">
                <a:solidFill>
                  <a:srgbClr val="000000"/>
                </a:solidFill>
                <a:ea typeface="ＭＳ Ｐゴシック" pitchFamily="34" charset="-128"/>
              </a:rPr>
              <a:t>Until a pre-negotiated ATIRR is achieved by Investor</a:t>
            </a:r>
          </a:p>
          <a:p>
            <a:pPr marL="233363" indent="-233363" fontAlgn="base">
              <a:spcBef>
                <a:spcPct val="40000"/>
              </a:spcBef>
              <a:spcAft>
                <a:spcPct val="0"/>
              </a:spcAft>
              <a:buClr>
                <a:srgbClr val="FFFFFF"/>
              </a:buClr>
              <a:buSzPct val="120000"/>
              <a:buFont typeface="Wingdings" pitchFamily="2" charset="2"/>
              <a:buNone/>
            </a:pPr>
            <a:r>
              <a:rPr kumimoji="1" lang="en-US" sz="1600" b="1" smtClean="0">
                <a:solidFill>
                  <a:srgbClr val="000000"/>
                </a:solidFill>
                <a:ea typeface="ＭＳ Ｐゴシック" pitchFamily="34" charset="-128"/>
              </a:rPr>
              <a:t>Third Period:</a:t>
            </a:r>
          </a:p>
          <a:p>
            <a:pPr marL="636588" lvl="1" indent="-288925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20000"/>
              <a:buFont typeface="Wingdings" pitchFamily="2" charset="2"/>
              <a:buNone/>
            </a:pPr>
            <a:r>
              <a:rPr kumimoji="1" lang="en-US" sz="1600" b="1" smtClean="0">
                <a:solidFill>
                  <a:srgbClr val="000000"/>
                </a:solidFill>
                <a:ea typeface="ＭＳ Ｐゴシック" pitchFamily="34" charset="-128"/>
              </a:rPr>
              <a:t>Once the ATIRR is achieved, Developer receives 95% of project cash flows and profits and Investor receives balance of project cash flows and profits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5362575" y="2112963"/>
            <a:ext cx="1276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  <a:latin typeface="GE Inspira" charset="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5410200" y="1219200"/>
            <a:ext cx="22288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700" u="sng" smtClean="0">
                <a:solidFill>
                  <a:srgbClr val="000000"/>
                </a:solidFill>
                <a:latin typeface="GE Inspira" charset="0"/>
              </a:rPr>
              <a:t>Partnership Structure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534025" y="2254250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GE Inspira" charset="0"/>
                <a:ea typeface="ＭＳ Ｐゴシック" pitchFamily="34" charset="-128"/>
              </a:rPr>
              <a:t>Class A</a:t>
            </a: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7854950" y="2324100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GE Inspira" charset="0"/>
                <a:ea typeface="ＭＳ Ｐゴシック" pitchFamily="34" charset="-128"/>
              </a:rPr>
              <a:t>Class B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5648325" y="1814513"/>
            <a:ext cx="1181100" cy="473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GE Inspira" charset="0"/>
                <a:ea typeface="ＭＳ Ｐゴシック" pitchFamily="34" charset="-128"/>
              </a:rPr>
              <a:t>Investors</a:t>
            </a: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7399338" y="1827213"/>
            <a:ext cx="1149350" cy="498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GE Inspira" charset="0"/>
                <a:ea typeface="ＭＳ Ｐゴシック" pitchFamily="34" charset="-128"/>
              </a:rPr>
              <a:t>Developer</a:t>
            </a:r>
          </a:p>
        </p:txBody>
      </p:sp>
      <p:sp>
        <p:nvSpPr>
          <p:cNvPr id="9225" name="AutoShape 10"/>
          <p:cNvSpPr>
            <a:spLocks noChangeArrowheads="1"/>
          </p:cNvSpPr>
          <p:nvPr/>
        </p:nvSpPr>
        <p:spPr bwMode="auto">
          <a:xfrm>
            <a:off x="6324600" y="2749550"/>
            <a:ext cx="1403350" cy="11366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GE Inspira" charset="0"/>
                <a:ea typeface="ＭＳ Ｐゴシック" pitchFamily="34" charset="-128"/>
              </a:rPr>
              <a:t>Project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GE Inspira" charset="0"/>
                <a:ea typeface="ＭＳ Ｐゴシック" pitchFamily="34" charset="-128"/>
              </a:rPr>
              <a:t>Company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GE Inspira" charset="0"/>
                <a:ea typeface="ＭＳ Ｐゴシック" pitchFamily="34" charset="-128"/>
              </a:rPr>
              <a:t>LLC</a:t>
            </a:r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6400800" y="4724400"/>
            <a:ext cx="1290638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GE Inspira" charset="0"/>
                <a:ea typeface="ＭＳ Ｐゴシック" pitchFamily="34" charset="-128"/>
              </a:rPr>
              <a:t>Energy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GE Inspira" charset="0"/>
                <a:ea typeface="ＭＳ Ｐゴシック" pitchFamily="34" charset="-128"/>
              </a:rPr>
              <a:t>Offtaker</a:t>
            </a:r>
          </a:p>
        </p:txBody>
      </p:sp>
      <p:sp>
        <p:nvSpPr>
          <p:cNvPr id="9227" name="Line 12"/>
          <p:cNvSpPr>
            <a:spLocks noChangeShapeType="1"/>
          </p:cNvSpPr>
          <p:nvPr/>
        </p:nvSpPr>
        <p:spPr bwMode="auto">
          <a:xfrm>
            <a:off x="6191250" y="2286000"/>
            <a:ext cx="51435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228" name="Line 13"/>
          <p:cNvSpPr>
            <a:spLocks noChangeShapeType="1"/>
          </p:cNvSpPr>
          <p:nvPr/>
        </p:nvSpPr>
        <p:spPr bwMode="auto">
          <a:xfrm flipH="1">
            <a:off x="7391400" y="2333625"/>
            <a:ext cx="590550" cy="94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229" name="Line 14"/>
          <p:cNvSpPr>
            <a:spLocks noChangeShapeType="1"/>
          </p:cNvSpPr>
          <p:nvPr/>
        </p:nvSpPr>
        <p:spPr bwMode="auto">
          <a:xfrm flipH="1" flipV="1">
            <a:off x="70104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1576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Sale-Leaseback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smtClean="0">
                <a:ea typeface="ＭＳ Ｐゴシック" pitchFamily="34" charset="-128"/>
              </a:rPr>
              <a:t>An alternative to the partnership structure is to sell and lease back the project.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smtClean="0">
                <a:ea typeface="ＭＳ Ｐゴシック" pitchFamily="34" charset="-128"/>
              </a:rPr>
              <a:t>The tax equity investor claims the tax benefits and passes through part of the value in the rent it charges the developer for use of the project.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smtClean="0">
                <a:ea typeface="ＭＳ Ｐゴシック" pitchFamily="34" charset="-128"/>
              </a:rPr>
              <a:t>Leases only make sense if one pushes out the lease term to 80% of the expected life and value of the project. The developer must pay full value at the end of the lease if it wants to keep the project.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smtClean="0">
                <a:ea typeface="ＭＳ Ｐゴシック" pitchFamily="34" charset="-128"/>
              </a:rPr>
              <a:t>A sale-leaseback may make more sense in cases where the project is expected to be worth significantly more at the end of construction than it cost to build.</a:t>
            </a:r>
          </a:p>
        </p:txBody>
      </p:sp>
    </p:spTree>
    <p:extLst>
      <p:ext uri="{BB962C8B-B14F-4D97-AF65-F5344CB8AC3E}">
        <p14:creationId xmlns:p14="http://schemas.microsoft.com/office/powerpoint/2010/main" val="5838828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3"/>
          <p:cNvGrpSpPr>
            <a:grpSpLocks/>
          </p:cNvGrpSpPr>
          <p:nvPr/>
        </p:nvGrpSpPr>
        <p:grpSpPr bwMode="auto">
          <a:xfrm>
            <a:off x="828675" y="1831975"/>
            <a:ext cx="7705725" cy="4111625"/>
            <a:chOff x="452438" y="1300607"/>
            <a:chExt cx="7705724" cy="4111182"/>
          </a:xfrm>
        </p:grpSpPr>
        <p:sp>
          <p:nvSpPr>
            <p:cNvPr id="5" name="Rectangle 4"/>
            <p:cNvSpPr/>
            <p:nvPr/>
          </p:nvSpPr>
          <p:spPr>
            <a:xfrm>
              <a:off x="452438" y="1300607"/>
              <a:ext cx="1447800" cy="7619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Lender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200401" y="1300607"/>
              <a:ext cx="2133600" cy="7619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Investor</a:t>
              </a:r>
              <a:br>
                <a:rPr lang="en-US" sz="1600" dirty="0">
                  <a:solidFill>
                    <a:srgbClr val="000000"/>
                  </a:solidFill>
                </a:rPr>
              </a:br>
              <a:r>
                <a:rPr lang="en-US" sz="1600" dirty="0">
                  <a:solidFill>
                    <a:srgbClr val="000000"/>
                  </a:solidFill>
                </a:rPr>
                <a:t>(Owner Participant)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67101" y="3048257"/>
              <a:ext cx="1600200" cy="7619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Owner/</a:t>
              </a:r>
              <a:br>
                <a:rPr lang="en-US" sz="1600" dirty="0">
                  <a:solidFill>
                    <a:srgbClr val="000000"/>
                  </a:solidFill>
                </a:rPr>
              </a:br>
              <a:r>
                <a:rPr lang="en-US" sz="1600" dirty="0" err="1">
                  <a:solidFill>
                    <a:srgbClr val="000000"/>
                  </a:solidFill>
                </a:rPr>
                <a:t>Lessor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557962" y="3046669"/>
              <a:ext cx="1600200" cy="7619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Developer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557962" y="4192720"/>
              <a:ext cx="1600200" cy="121906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Assets</a:t>
              </a:r>
            </a:p>
          </p:txBody>
        </p:sp>
        <p:cxnSp>
          <p:nvCxnSpPr>
            <p:cNvPr id="11" name="Straight Arrow Connector 10"/>
            <p:cNvCxnSpPr>
              <a:endCxn id="7" idx="1"/>
            </p:cNvCxnSpPr>
            <p:nvPr/>
          </p:nvCxnSpPr>
          <p:spPr>
            <a:xfrm>
              <a:off x="1338263" y="2062525"/>
              <a:ext cx="2128838" cy="13666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067300" y="3351436"/>
              <a:ext cx="14906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5067300" y="3503820"/>
              <a:ext cx="14906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4957762" y="2062525"/>
              <a:ext cx="0" cy="9873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586163" y="2062525"/>
              <a:ext cx="0" cy="9873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6" idx="2"/>
              <a:endCxn id="7" idx="0"/>
            </p:cNvCxnSpPr>
            <p:nvPr/>
          </p:nvCxnSpPr>
          <p:spPr>
            <a:xfrm>
              <a:off x="4267201" y="2062525"/>
              <a:ext cx="0" cy="9857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9" idx="2"/>
            </p:cNvCxnSpPr>
            <p:nvPr/>
          </p:nvCxnSpPr>
          <p:spPr>
            <a:xfrm flipH="1">
              <a:off x="4957762" y="4802255"/>
              <a:ext cx="1600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 flipV="1">
              <a:off x="995363" y="2062525"/>
              <a:ext cx="2471738" cy="16032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1" name="TextBox 44"/>
            <p:cNvSpPr txBox="1">
              <a:spLocks noChangeArrowheads="1"/>
            </p:cNvSpPr>
            <p:nvPr/>
          </p:nvSpPr>
          <p:spPr bwMode="auto">
            <a:xfrm>
              <a:off x="1223962" y="2765425"/>
              <a:ext cx="10148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2060"/>
                  </a:solidFill>
                  <a:latin typeface="Calibri" pitchFamily="34" charset="0"/>
                </a:rPr>
                <a:t>Repayment</a:t>
              </a:r>
              <a:br>
                <a:rPr lang="en-US" sz="1400" smtClean="0">
                  <a:solidFill>
                    <a:srgbClr val="002060"/>
                  </a:solidFill>
                  <a:latin typeface="Calibri" pitchFamily="34" charset="0"/>
                </a:rPr>
              </a:br>
              <a:r>
                <a:rPr lang="en-US" sz="1400" smtClean="0">
                  <a:solidFill>
                    <a:srgbClr val="002060"/>
                  </a:solidFill>
                  <a:latin typeface="Calibri" pitchFamily="34" charset="0"/>
                </a:rPr>
                <a:t>of Loan $</a:t>
              </a:r>
            </a:p>
          </p:txBody>
        </p:sp>
        <p:sp>
          <p:nvSpPr>
            <p:cNvPr id="11282" name="TextBox 45"/>
            <p:cNvSpPr txBox="1">
              <a:spLocks noChangeArrowheads="1"/>
            </p:cNvSpPr>
            <p:nvPr/>
          </p:nvSpPr>
          <p:spPr bwMode="auto">
            <a:xfrm>
              <a:off x="5186612" y="3046867"/>
              <a:ext cx="1251240" cy="307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2060"/>
                  </a:solidFill>
                  <a:latin typeface="Calibri" pitchFamily="34" charset="0"/>
                </a:rPr>
                <a:t>Purchase Price</a:t>
              </a:r>
            </a:p>
          </p:txBody>
        </p:sp>
        <p:sp>
          <p:nvSpPr>
            <p:cNvPr id="11283" name="TextBox 46"/>
            <p:cNvSpPr txBox="1">
              <a:spLocks noChangeArrowheads="1"/>
            </p:cNvSpPr>
            <p:nvPr/>
          </p:nvSpPr>
          <p:spPr bwMode="auto">
            <a:xfrm>
              <a:off x="3586162" y="2287589"/>
              <a:ext cx="573555" cy="276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2060"/>
                  </a:solidFill>
                  <a:latin typeface="Calibri" pitchFamily="34" charset="0"/>
                </a:rPr>
                <a:t>Equity</a:t>
              </a:r>
            </a:p>
          </p:txBody>
        </p:sp>
        <p:sp>
          <p:nvSpPr>
            <p:cNvPr id="11284" name="TextBox 48"/>
            <p:cNvSpPr txBox="1">
              <a:spLocks noChangeArrowheads="1"/>
            </p:cNvSpPr>
            <p:nvPr/>
          </p:nvSpPr>
          <p:spPr bwMode="auto">
            <a:xfrm>
              <a:off x="4932996" y="2211389"/>
              <a:ext cx="6806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2060"/>
                  </a:solidFill>
                  <a:latin typeface="Calibri" pitchFamily="34" charset="0"/>
                </a:rPr>
                <a:t>Equity</a:t>
              </a:r>
              <a:br>
                <a:rPr lang="en-US" sz="1400" smtClean="0">
                  <a:solidFill>
                    <a:srgbClr val="002060"/>
                  </a:solidFill>
                  <a:latin typeface="Calibri" pitchFamily="34" charset="0"/>
                </a:rPr>
              </a:br>
              <a:r>
                <a:rPr lang="en-US" sz="1400" smtClean="0">
                  <a:solidFill>
                    <a:srgbClr val="002060"/>
                  </a:solidFill>
                  <a:latin typeface="Calibri" pitchFamily="34" charset="0"/>
                </a:rPr>
                <a:t>Return</a:t>
              </a:r>
            </a:p>
          </p:txBody>
        </p:sp>
        <p:sp>
          <p:nvSpPr>
            <p:cNvPr id="11285" name="TextBox 49"/>
            <p:cNvSpPr txBox="1">
              <a:spLocks noChangeArrowheads="1"/>
            </p:cNvSpPr>
            <p:nvPr/>
          </p:nvSpPr>
          <p:spPr bwMode="auto">
            <a:xfrm>
              <a:off x="5491005" y="3580012"/>
              <a:ext cx="72487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2060"/>
                  </a:solidFill>
                  <a:latin typeface="Calibri" pitchFamily="34" charset="0"/>
                </a:rPr>
                <a:t>Rents $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7358062" y="3808587"/>
              <a:ext cx="0" cy="3841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7" name="TextBox 52"/>
            <p:cNvSpPr txBox="1">
              <a:spLocks noChangeArrowheads="1"/>
            </p:cNvSpPr>
            <p:nvPr/>
          </p:nvSpPr>
          <p:spPr bwMode="auto">
            <a:xfrm>
              <a:off x="2436142" y="2439989"/>
              <a:ext cx="535724" cy="307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2060"/>
                  </a:solidFill>
                  <a:latin typeface="Calibri" pitchFamily="34" charset="0"/>
                </a:rPr>
                <a:t>Loan</a:t>
              </a:r>
            </a:p>
          </p:txBody>
        </p:sp>
      </p:grp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381000" y="304800"/>
            <a:ext cx="6477000" cy="9747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800" b="1" kern="0" dirty="0">
              <a:solidFill>
                <a:srgbClr val="16437E"/>
              </a:solidFill>
              <a:ea typeface="ＭＳ Ｐゴシック" pitchFamily="34" charset="-128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800" b="1" kern="0" dirty="0">
                <a:solidFill>
                  <a:srgbClr val="16437E"/>
                </a:solidFill>
                <a:ea typeface="ＭＳ Ｐゴシック" pitchFamily="34" charset="-128"/>
              </a:rPr>
              <a:t>Basic Lease Structure</a:t>
            </a:r>
          </a:p>
        </p:txBody>
      </p:sp>
    </p:spTree>
    <p:extLst>
      <p:ext uri="{BB962C8B-B14F-4D97-AF65-F5344CB8AC3E}">
        <p14:creationId xmlns:p14="http://schemas.microsoft.com/office/powerpoint/2010/main" val="3821385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Lease Pass-through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" charset="0"/>
              <a:buChar char="•"/>
            </a:pPr>
            <a:r>
              <a:rPr lang="en-US" smtClean="0">
                <a:ea typeface="ＭＳ Ｐゴシック" pitchFamily="34" charset="-128"/>
              </a:rPr>
              <a:t>Think of a yo-yo.</a:t>
            </a:r>
          </a:p>
          <a:p>
            <a:pPr lvl="1">
              <a:buFont typeface="Times" charset="0"/>
              <a:buChar char="•"/>
            </a:pPr>
            <a:r>
              <a:rPr lang="en-US" smtClean="0">
                <a:ea typeface="ＭＳ Ｐゴシック" pitchFamily="34" charset="-128"/>
              </a:rPr>
              <a:t>First, the developer leases the project to a taxable investor for a term of years (e.g., 5 years).</a:t>
            </a:r>
          </a:p>
          <a:p>
            <a:pPr lvl="1">
              <a:buFont typeface="Times" charset="0"/>
              <a:buChar char="•"/>
            </a:pPr>
            <a:r>
              <a:rPr lang="en-US" smtClean="0">
                <a:ea typeface="ＭＳ Ｐゴシック" pitchFamily="34" charset="-128"/>
              </a:rPr>
              <a:t>Then, the parties elect to pass any tax benefits to or grants the investor.</a:t>
            </a:r>
          </a:p>
          <a:p>
            <a:pPr lvl="1">
              <a:buFont typeface="Times" charset="0"/>
              <a:buChar char="•"/>
            </a:pPr>
            <a:r>
              <a:rPr lang="en-US" smtClean="0">
                <a:ea typeface="ＭＳ Ｐゴシック" pitchFamily="34" charset="-128"/>
              </a:rPr>
              <a:t>Lastly, when the lease terminates, the developer pulls control of the project back at zero cost.</a:t>
            </a:r>
          </a:p>
          <a:p>
            <a:pPr>
              <a:buFont typeface="Times" charset="0"/>
              <a:buChar char="•"/>
            </a:pPr>
            <a:r>
              <a:rPr lang="en-US" smtClean="0">
                <a:ea typeface="ＭＳ Ｐゴシック" pitchFamily="34" charset="-128"/>
              </a:rPr>
              <a:t>Note: at no time does the developer lose ownership.</a:t>
            </a:r>
          </a:p>
        </p:txBody>
      </p:sp>
    </p:spTree>
    <p:extLst>
      <p:ext uri="{BB962C8B-B14F-4D97-AF65-F5344CB8AC3E}">
        <p14:creationId xmlns:p14="http://schemas.microsoft.com/office/powerpoint/2010/main" val="21058535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Lease Pass-through</a:t>
            </a:r>
          </a:p>
        </p:txBody>
      </p:sp>
      <p:sp>
        <p:nvSpPr>
          <p:cNvPr id="13315" name="Oval 19"/>
          <p:cNvSpPr>
            <a:spLocks noChangeArrowheads="1"/>
          </p:cNvSpPr>
          <p:nvPr/>
        </p:nvSpPr>
        <p:spPr bwMode="auto">
          <a:xfrm>
            <a:off x="1066800" y="1752600"/>
            <a:ext cx="1676400" cy="1752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Developer</a:t>
            </a:r>
          </a:p>
        </p:txBody>
      </p:sp>
      <p:sp>
        <p:nvSpPr>
          <p:cNvPr id="13316" name="Line 20"/>
          <p:cNvSpPr>
            <a:spLocks noChangeShapeType="1"/>
          </p:cNvSpPr>
          <p:nvPr/>
        </p:nvSpPr>
        <p:spPr bwMode="auto">
          <a:xfrm>
            <a:off x="2895600" y="26670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3317" name="Rectangle 21"/>
          <p:cNvSpPr>
            <a:spLocks noChangeArrowheads="1"/>
          </p:cNvSpPr>
          <p:nvPr/>
        </p:nvSpPr>
        <p:spPr bwMode="auto">
          <a:xfrm>
            <a:off x="6096000" y="1828800"/>
            <a:ext cx="17526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Investor</a:t>
            </a:r>
          </a:p>
        </p:txBody>
      </p:sp>
      <p:sp>
        <p:nvSpPr>
          <p:cNvPr id="13318" name="Text Box 22"/>
          <p:cNvSpPr txBox="1">
            <a:spLocks noChangeArrowheads="1"/>
          </p:cNvSpPr>
          <p:nvPr/>
        </p:nvSpPr>
        <p:spPr bwMode="auto">
          <a:xfrm>
            <a:off x="3810000" y="2209800"/>
            <a:ext cx="80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Lease</a:t>
            </a:r>
          </a:p>
        </p:txBody>
      </p:sp>
      <p:sp>
        <p:nvSpPr>
          <p:cNvPr id="13319" name="Line 23"/>
          <p:cNvSpPr>
            <a:spLocks noChangeShapeType="1"/>
          </p:cNvSpPr>
          <p:nvPr/>
        </p:nvSpPr>
        <p:spPr bwMode="auto">
          <a:xfrm flipH="1">
            <a:off x="2895600" y="31242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3320" name="Text Box 24"/>
          <p:cNvSpPr txBox="1">
            <a:spLocks noChangeArrowheads="1"/>
          </p:cNvSpPr>
          <p:nvPr/>
        </p:nvSpPr>
        <p:spPr bwMode="auto">
          <a:xfrm>
            <a:off x="3886200" y="3124200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Rent  $$</a:t>
            </a:r>
          </a:p>
        </p:txBody>
      </p:sp>
      <p:sp>
        <p:nvSpPr>
          <p:cNvPr id="13321" name="Text Box 25"/>
          <p:cNvSpPr txBox="1">
            <a:spLocks noChangeArrowheads="1"/>
          </p:cNvSpPr>
          <p:nvPr/>
        </p:nvSpPr>
        <p:spPr bwMode="auto">
          <a:xfrm>
            <a:off x="6689725" y="3617913"/>
            <a:ext cx="2101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Claims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Tax Credits/Grants</a:t>
            </a:r>
          </a:p>
        </p:txBody>
      </p:sp>
      <p:sp>
        <p:nvSpPr>
          <p:cNvPr id="13322" name="Text Box 26"/>
          <p:cNvSpPr txBox="1">
            <a:spLocks noChangeArrowheads="1"/>
          </p:cNvSpPr>
          <p:nvPr/>
        </p:nvSpPr>
        <p:spPr bwMode="auto">
          <a:xfrm>
            <a:off x="898525" y="3541713"/>
            <a:ext cx="241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Claims depreciation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and retains ownership</a:t>
            </a:r>
          </a:p>
        </p:txBody>
      </p:sp>
    </p:spTree>
    <p:extLst>
      <p:ext uri="{BB962C8B-B14F-4D97-AF65-F5344CB8AC3E}">
        <p14:creationId xmlns:p14="http://schemas.microsoft.com/office/powerpoint/2010/main" val="31384430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obama-fireHose" title="Editorial cartoo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143000"/>
            <a:ext cx="6705600" cy="5486400"/>
          </a:xfrm>
          <a:noFill/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533400" y="6096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</a:rPr>
              <a:t>Market Update</a:t>
            </a:r>
          </a:p>
        </p:txBody>
      </p:sp>
    </p:spTree>
    <p:extLst>
      <p:ext uri="{BB962C8B-B14F-4D97-AF65-F5344CB8AC3E}">
        <p14:creationId xmlns:p14="http://schemas.microsoft.com/office/powerpoint/2010/main" val="397432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219200"/>
            <a:ext cx="8555038" cy="5257800"/>
          </a:xfrm>
          <a:prstGeom prst="rect">
            <a:avLst/>
          </a:prstGeom>
        </p:spPr>
        <p:txBody>
          <a:bodyPr/>
          <a:lstStyle/>
          <a:p>
            <a:pPr marL="228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6437E"/>
              </a:buClr>
              <a:buSzPct val="120000"/>
              <a:buFont typeface="Times" charset="0"/>
              <a:buChar char="•"/>
              <a:defRPr/>
            </a:pPr>
            <a:r>
              <a:rPr kumimoji="1" lang="en-US" sz="2600" b="1" kern="0" dirty="0">
                <a:solidFill>
                  <a:srgbClr val="000000"/>
                </a:solidFill>
                <a:ea typeface="ＭＳ Ｐゴシック" pitchFamily="34" charset="-128"/>
                <a:cs typeface="ＭＳ Ｐゴシック" charset="0"/>
              </a:rPr>
              <a:t>Sequestration</a:t>
            </a:r>
          </a:p>
          <a:p>
            <a:pPr marL="228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6437E"/>
              </a:buClr>
              <a:buSzPct val="120000"/>
              <a:defRPr/>
            </a:pPr>
            <a:endParaRPr kumimoji="1" lang="en-US" sz="2600" b="1" kern="0" dirty="0">
              <a:solidFill>
                <a:srgbClr val="000000"/>
              </a:solidFill>
              <a:ea typeface="ＭＳ Ｐゴシック" pitchFamily="34" charset="-128"/>
              <a:cs typeface="ＭＳ Ｐゴシック" charset="0"/>
            </a:endParaRPr>
          </a:p>
          <a:p>
            <a:pPr marL="228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6437E"/>
              </a:buClr>
              <a:buSzPct val="120000"/>
              <a:buFont typeface="Times" charset="0"/>
              <a:buChar char="•"/>
              <a:defRPr/>
            </a:pPr>
            <a:r>
              <a:rPr kumimoji="1" lang="en-US" sz="2600" b="1" kern="0" dirty="0">
                <a:solidFill>
                  <a:srgbClr val="000000"/>
                </a:solidFill>
                <a:ea typeface="ＭＳ Ｐゴシック" pitchFamily="34" charset="-128"/>
                <a:cs typeface="ＭＳ Ｐゴシック" charset="0"/>
              </a:rPr>
              <a:t>Cash Grant Payouts</a:t>
            </a:r>
          </a:p>
          <a:p>
            <a:pPr marL="685800" lvl="1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6437E"/>
              </a:buClr>
              <a:buSzPct val="120000"/>
              <a:buFont typeface="Times" charset="0"/>
              <a:buChar char="•"/>
              <a:defRPr/>
            </a:pPr>
            <a:r>
              <a:rPr kumimoji="1" lang="en-US" sz="2600" b="1" kern="0" dirty="0">
                <a:solidFill>
                  <a:srgbClr val="000000"/>
                </a:solidFill>
                <a:ea typeface="ＭＳ Ｐゴシック" pitchFamily="34" charset="-128"/>
                <a:cs typeface="ＭＳ Ｐゴシック" charset="0"/>
              </a:rPr>
              <a:t>Developer fees</a:t>
            </a:r>
          </a:p>
          <a:p>
            <a:pPr marL="685800" lvl="1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6437E"/>
              </a:buClr>
              <a:buSzPct val="120000"/>
              <a:defRPr/>
            </a:pPr>
            <a:endParaRPr kumimoji="1" lang="en-US" sz="2600" b="1" kern="0" dirty="0">
              <a:solidFill>
                <a:srgbClr val="000000"/>
              </a:solidFill>
              <a:ea typeface="ＭＳ Ｐゴシック" pitchFamily="34" charset="-128"/>
              <a:cs typeface="ＭＳ Ｐゴシック" charset="0"/>
            </a:endParaRPr>
          </a:p>
          <a:p>
            <a:pPr marL="228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6437E"/>
              </a:buClr>
              <a:buSzPct val="120000"/>
              <a:buFont typeface="Times" charset="0"/>
              <a:buChar char="•"/>
              <a:defRPr/>
            </a:pPr>
            <a:r>
              <a:rPr kumimoji="1" lang="en-US" sz="2600" b="1" kern="0" dirty="0">
                <a:solidFill>
                  <a:srgbClr val="000000"/>
                </a:solidFill>
                <a:ea typeface="ＭＳ Ｐゴシック" pitchFamily="34" charset="-128"/>
                <a:cs typeface="ＭＳ Ｐゴシック" charset="0"/>
              </a:rPr>
              <a:t>Tax reform</a:t>
            </a:r>
          </a:p>
          <a:p>
            <a:pPr marL="228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6437E"/>
              </a:buClr>
              <a:buSzPct val="120000"/>
              <a:defRPr/>
            </a:pPr>
            <a:endParaRPr kumimoji="1" lang="en-US" sz="2600" b="1" kern="0" dirty="0">
              <a:solidFill>
                <a:srgbClr val="000000"/>
              </a:solidFill>
              <a:ea typeface="ＭＳ Ｐゴシック" pitchFamily="34" charset="-128"/>
              <a:cs typeface="ＭＳ Ｐゴシック" charset="0"/>
            </a:endParaRPr>
          </a:p>
          <a:p>
            <a:pPr marL="228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6437E"/>
              </a:buClr>
              <a:buSzPct val="120000"/>
              <a:buFont typeface="Times" charset="0"/>
              <a:buChar char="•"/>
              <a:defRPr/>
            </a:pPr>
            <a:r>
              <a:rPr kumimoji="1" lang="en-US" sz="2600" b="1" kern="0" dirty="0">
                <a:solidFill>
                  <a:srgbClr val="000000"/>
                </a:solidFill>
                <a:ea typeface="ＭＳ Ｐゴシック" pitchFamily="34" charset="-128"/>
                <a:cs typeface="ＭＳ Ｐゴシック" charset="0"/>
              </a:rPr>
              <a:t>ITC extension</a:t>
            </a:r>
          </a:p>
        </p:txBody>
      </p:sp>
    </p:spTree>
    <p:extLst>
      <p:ext uri="{BB962C8B-B14F-4D97-AF65-F5344CB8AC3E}">
        <p14:creationId xmlns:p14="http://schemas.microsoft.com/office/powerpoint/2010/main" val="356024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Project Financing: the Big Picture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886200"/>
            <a:ext cx="6400800" cy="1752600"/>
          </a:xfrm>
        </p:spPr>
        <p:txBody>
          <a:bodyPr/>
          <a:lstStyle/>
          <a:p>
            <a:r>
              <a:rPr lang="en-US" sz="1900" smtClean="0">
                <a:ea typeface="ＭＳ Ｐゴシック" pitchFamily="34" charset="-128"/>
              </a:rPr>
              <a:t>Kamran Idrees</a:t>
            </a:r>
            <a:endParaRPr lang="en-US" sz="1500" b="0" i="1" smtClean="0">
              <a:ea typeface="ＭＳ Ｐゴシック" pitchFamily="34" charset="-128"/>
            </a:endParaRPr>
          </a:p>
          <a:p>
            <a:pPr>
              <a:spcBef>
                <a:spcPct val="10000"/>
              </a:spcBef>
            </a:pPr>
            <a:r>
              <a:rPr lang="en-US" sz="1200" b="0" i="1" smtClean="0">
                <a:ea typeface="ＭＳ Ｐゴシック" pitchFamily="34" charset="-128"/>
              </a:rPr>
              <a:t>kidrees@chadbourne.com</a:t>
            </a:r>
          </a:p>
          <a:p>
            <a:pPr>
              <a:spcBef>
                <a:spcPct val="10000"/>
              </a:spcBef>
            </a:pPr>
            <a:endParaRPr lang="en-US" sz="1200" b="0" i="1" smtClean="0">
              <a:ea typeface="ＭＳ Ｐゴシック" pitchFamily="34" charset="-128"/>
            </a:endParaRPr>
          </a:p>
          <a:p>
            <a:pPr>
              <a:spcBef>
                <a:spcPct val="10000"/>
              </a:spcBef>
            </a:pPr>
            <a:endParaRPr lang="en-US" sz="1200" b="0" i="1" smtClean="0">
              <a:ea typeface="ＭＳ Ｐゴシック" pitchFamily="34" charset="-128"/>
            </a:endParaRPr>
          </a:p>
          <a:p>
            <a:pPr>
              <a:spcBef>
                <a:spcPct val="10000"/>
              </a:spcBef>
            </a:pPr>
            <a:endParaRPr lang="en-US" sz="1200" b="0" i="1" smtClean="0">
              <a:ea typeface="ＭＳ Ｐゴシック" pitchFamily="34" charset="-128"/>
            </a:endParaRPr>
          </a:p>
          <a:p>
            <a:pPr>
              <a:spcBef>
                <a:spcPct val="1000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05337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442913" y="931863"/>
            <a:ext cx="8228012" cy="774700"/>
          </a:xfrm>
        </p:spPr>
        <p:txBody>
          <a:bodyPr/>
          <a:lstStyle/>
          <a:p>
            <a:pPr eaLnBrk="1" hangingPunct="1"/>
            <a:r>
              <a:rPr lang="en-US" smtClean="0"/>
              <a:t>Net Metering Interconnection Agreement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382588" y="1874838"/>
            <a:ext cx="8231187" cy="2320925"/>
          </a:xfrm>
        </p:spPr>
        <p:txBody>
          <a:bodyPr/>
          <a:lstStyle/>
          <a:p>
            <a:pPr eaLnBrk="1" hangingPunct="1"/>
            <a:r>
              <a:rPr lang="en-US" smtClean="0"/>
              <a:t>An agreement between FPL and a customer, allowing the customer to safely interconnect a renewable energy system to the grid through internal wiring</a:t>
            </a:r>
          </a:p>
          <a:p>
            <a:pPr eaLnBrk="1" hangingPunct="1"/>
            <a:r>
              <a:rPr lang="en-US" smtClean="0"/>
              <a:t>The Interconnection Agreement has different requirements dependent upon the system (tier) size</a:t>
            </a:r>
          </a:p>
          <a:p>
            <a:pPr lvl="1" eaLnBrk="1" hangingPunct="1"/>
            <a:r>
              <a:rPr lang="en-US" smtClean="0"/>
              <a:t>Tier 1 – 0 kW to 10 kW AC</a:t>
            </a:r>
          </a:p>
          <a:p>
            <a:pPr lvl="1" eaLnBrk="1" hangingPunct="1"/>
            <a:r>
              <a:rPr lang="en-US" smtClean="0"/>
              <a:t>Tier 2 – Larger than 10 kW to 100 kW AC</a:t>
            </a:r>
          </a:p>
          <a:p>
            <a:pPr lvl="1" eaLnBrk="1" hangingPunct="1"/>
            <a:r>
              <a:rPr lang="en-US" smtClean="0"/>
              <a:t>Tier 3 – Larger than 100 kW to 2,000 kW AC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495300" y="5480050"/>
            <a:ext cx="8169275" cy="641350"/>
          </a:xfrm>
          <a:prstGeom prst="rect">
            <a:avLst/>
          </a:prstGeom>
          <a:solidFill>
            <a:srgbClr val="004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All retail rate customers are eligible it interconnect  once they satisfy the program requirements found at www.FPL.com/netmetering</a:t>
            </a:r>
          </a:p>
        </p:txBody>
      </p:sp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384175" y="220663"/>
            <a:ext cx="81851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 smtClean="0">
                <a:solidFill>
                  <a:srgbClr val="800000"/>
                </a:solidFill>
              </a:rPr>
              <a:t>All renewable energy systems connected to the grid require an interconnection agreement</a:t>
            </a:r>
          </a:p>
        </p:txBody>
      </p:sp>
    </p:spTree>
    <p:extLst>
      <p:ext uri="{BB962C8B-B14F-4D97-AF65-F5344CB8AC3E}">
        <p14:creationId xmlns:p14="http://schemas.microsoft.com/office/powerpoint/2010/main" val="12040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400050" y="925513"/>
            <a:ext cx="8228013" cy="774700"/>
          </a:xfrm>
        </p:spPr>
        <p:txBody>
          <a:bodyPr/>
          <a:lstStyle/>
          <a:p>
            <a:pPr eaLnBrk="1" hangingPunct="1"/>
            <a:r>
              <a:rPr lang="en-US" smtClean="0"/>
              <a:t>Interconnection Agreement – Tier 1 Requirements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387350" y="1479550"/>
            <a:ext cx="8231188" cy="2320925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To approve the system to be energized, FPL must have copies of:</a:t>
            </a:r>
          </a:p>
          <a:p>
            <a:pPr lvl="1" eaLnBrk="1" hangingPunct="1"/>
            <a:r>
              <a:rPr lang="en-US" smtClean="0"/>
              <a:t>Application</a:t>
            </a:r>
          </a:p>
          <a:p>
            <a:pPr lvl="2" eaLnBrk="1" hangingPunct="1"/>
            <a:r>
              <a:rPr lang="en-US" smtClean="0"/>
              <a:t>This document includes customer and system information necessary to approve the interconnection agreement</a:t>
            </a:r>
          </a:p>
          <a:p>
            <a:pPr lvl="1" eaLnBrk="1" hangingPunct="1"/>
            <a:r>
              <a:rPr lang="en-US" smtClean="0"/>
              <a:t>Completed Interconnection Agreement </a:t>
            </a:r>
          </a:p>
          <a:p>
            <a:pPr lvl="2" eaLnBrk="1" hangingPunct="1"/>
            <a:r>
              <a:rPr lang="en-US" smtClean="0"/>
              <a:t>An agreement between FPL and a customer, allowing the customer to safely interconnect a renewable energy source to the grid through internal wiring</a:t>
            </a:r>
          </a:p>
          <a:p>
            <a:pPr lvl="1" eaLnBrk="1" hangingPunct="1"/>
            <a:r>
              <a:rPr lang="en-US" smtClean="0"/>
              <a:t>Building Permit approving the installation of the renewable energy system. This permit must be signed by the local Authority Having Jurisdiction (AHJ)</a:t>
            </a:r>
          </a:p>
          <a:p>
            <a:pPr lvl="1" eaLnBrk="1" hangingPunct="1">
              <a:buFontTx/>
              <a:buNone/>
            </a:pPr>
            <a:endParaRPr lang="en-US" b="1" smtClean="0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552450" y="5546725"/>
            <a:ext cx="8054975" cy="641350"/>
          </a:xfrm>
          <a:prstGeom prst="rect">
            <a:avLst/>
          </a:prstGeom>
          <a:solidFill>
            <a:srgbClr val="004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Tier 2 and Tier 3 have additional requirements for insurance and a safety disconnect switch</a:t>
            </a:r>
          </a:p>
        </p:txBody>
      </p:sp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392113" y="220663"/>
            <a:ext cx="81724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 smtClean="0">
                <a:solidFill>
                  <a:srgbClr val="800000"/>
                </a:solidFill>
              </a:rPr>
              <a:t>The majority of renewable energy systems meet the Tier 1 requirements</a:t>
            </a:r>
          </a:p>
        </p:txBody>
      </p:sp>
    </p:spTree>
    <p:extLst>
      <p:ext uri="{BB962C8B-B14F-4D97-AF65-F5344CB8AC3E}">
        <p14:creationId xmlns:p14="http://schemas.microsoft.com/office/powerpoint/2010/main" val="18155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325938" y="649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48B9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48B9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48B9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48B9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48B9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9219" name="Rectangle 23"/>
          <p:cNvSpPr>
            <a:spLocks noGrp="1" noChangeArrowheads="1"/>
          </p:cNvSpPr>
          <p:nvPr>
            <p:ph type="body" sz="half" idx="1"/>
          </p:nvPr>
        </p:nvSpPr>
        <p:spPr>
          <a:xfrm>
            <a:off x="384175" y="1885950"/>
            <a:ext cx="8331200" cy="41338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			    Broward		FPL</a:t>
            </a:r>
          </a:p>
          <a:p>
            <a:pPr lvl="1" eaLnBrk="1" hangingPunct="1"/>
            <a:r>
              <a:rPr lang="en-US" b="1" smtClean="0"/>
              <a:t>Residential 	        		</a:t>
            </a:r>
          </a:p>
          <a:p>
            <a:pPr lvl="1" eaLnBrk="1" hangingPunct="1">
              <a:buFontTx/>
              <a:buNone/>
            </a:pPr>
            <a:r>
              <a:rPr lang="en-US" smtClean="0"/>
              <a:t>	   Customers	          146		1,710</a:t>
            </a:r>
          </a:p>
          <a:p>
            <a:pPr lvl="1" eaLnBrk="1" hangingPunct="1">
              <a:buFontTx/>
              <a:buNone/>
            </a:pPr>
            <a:r>
              <a:rPr lang="en-US" smtClean="0"/>
              <a:t>	            	</a:t>
            </a:r>
          </a:p>
          <a:p>
            <a:pPr marL="914400" lvl="2" indent="0" eaLnBrk="1" hangingPunct="1">
              <a:buFontTx/>
              <a:buNone/>
            </a:pPr>
            <a:r>
              <a:rPr lang="en-US" smtClean="0"/>
              <a:t> 	kW 	          870		9,666</a:t>
            </a:r>
          </a:p>
          <a:p>
            <a:pPr marL="914400" lvl="2" indent="0" eaLnBrk="1" hangingPunct="1">
              <a:buFontTx/>
              <a:buNone/>
            </a:pPr>
            <a:endParaRPr lang="en-US" smtClean="0"/>
          </a:p>
          <a:p>
            <a:pPr lvl="1" eaLnBrk="1" hangingPunct="1"/>
            <a:r>
              <a:rPr lang="en-US" b="1" smtClean="0"/>
              <a:t>Commercial</a:t>
            </a:r>
          </a:p>
          <a:p>
            <a:pPr lvl="1" eaLnBrk="1" hangingPunct="1">
              <a:buFontTx/>
              <a:buNone/>
            </a:pPr>
            <a:r>
              <a:rPr lang="en-US" smtClean="0"/>
              <a:t>	    Customers	             65		   456</a:t>
            </a:r>
          </a:p>
          <a:p>
            <a:pPr lvl="1" eaLnBrk="1" hangingPunct="1">
              <a:buFontTx/>
              <a:buNone/>
            </a:pPr>
            <a:r>
              <a:rPr lang="en-US" smtClean="0"/>
              <a:t>	            	</a:t>
            </a:r>
          </a:p>
          <a:p>
            <a:pPr marL="914400" lvl="2" indent="0" eaLnBrk="1" hangingPunct="1">
              <a:buFontTx/>
              <a:buNone/>
            </a:pPr>
            <a:r>
              <a:rPr lang="en-US" smtClean="0"/>
              <a:t> 	 kW 	        1,555		9,795</a:t>
            </a:r>
          </a:p>
          <a:p>
            <a:pPr lvl="1" eaLnBrk="1" hangingPunct="1">
              <a:buFontTx/>
              <a:buNone/>
            </a:pPr>
            <a:endParaRPr lang="en-US" i="1" smtClean="0"/>
          </a:p>
          <a:p>
            <a:pPr marL="914400" lvl="2" indent="0" eaLnBrk="1" hangingPunct="1">
              <a:buFontTx/>
              <a:buNone/>
            </a:pPr>
            <a:r>
              <a:rPr lang="en-US" smtClean="0"/>
              <a:t> 	   	</a:t>
            </a:r>
          </a:p>
        </p:txBody>
      </p:sp>
      <p:sp>
        <p:nvSpPr>
          <p:cNvPr id="9220" name="Rectangle 15"/>
          <p:cNvSpPr>
            <a:spLocks noChangeArrowheads="1"/>
          </p:cNvSpPr>
          <p:nvPr/>
        </p:nvSpPr>
        <p:spPr bwMode="auto">
          <a:xfrm>
            <a:off x="374650" y="217488"/>
            <a:ext cx="8255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 smtClean="0">
                <a:solidFill>
                  <a:srgbClr val="800000"/>
                </a:solidFill>
              </a:rPr>
              <a:t>FPL has renewable energy customers throughout its service area</a:t>
            </a:r>
          </a:p>
        </p:txBody>
      </p:sp>
      <p:sp>
        <p:nvSpPr>
          <p:cNvPr id="9221" name="Rectangle 18"/>
          <p:cNvSpPr>
            <a:spLocks noChangeArrowheads="1"/>
          </p:cNvSpPr>
          <p:nvPr/>
        </p:nvSpPr>
        <p:spPr bwMode="auto">
          <a:xfrm>
            <a:off x="374650" y="1117600"/>
            <a:ext cx="8247063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smtClean="0">
                <a:solidFill>
                  <a:srgbClr val="0048B9"/>
                </a:solidFill>
              </a:rPr>
              <a:t>Interconnected Customers as of Jan. 15, 2013</a:t>
            </a:r>
          </a:p>
        </p:txBody>
      </p:sp>
    </p:spTree>
    <p:extLst>
      <p:ext uri="{BB962C8B-B14F-4D97-AF65-F5344CB8AC3E}">
        <p14:creationId xmlns:p14="http://schemas.microsoft.com/office/powerpoint/2010/main" val="2213226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PL.Group.FINAL-AVH">
  <a:themeElements>
    <a:clrScheme name="1_FPL.Group.FINAL-AVH 11">
      <a:dk1>
        <a:srgbClr val="000066"/>
      </a:dk1>
      <a:lt1>
        <a:srgbClr val="FFFFFF"/>
      </a:lt1>
      <a:dk2>
        <a:srgbClr val="B99C30"/>
      </a:dk2>
      <a:lt2>
        <a:srgbClr val="9090F3"/>
      </a:lt2>
      <a:accent1>
        <a:srgbClr val="FEB705"/>
      </a:accent1>
      <a:accent2>
        <a:srgbClr val="0048B9"/>
      </a:accent2>
      <a:accent3>
        <a:srgbClr val="FFFFFF"/>
      </a:accent3>
      <a:accent4>
        <a:srgbClr val="000056"/>
      </a:accent4>
      <a:accent5>
        <a:srgbClr val="FED8AA"/>
      </a:accent5>
      <a:accent6>
        <a:srgbClr val="0040A7"/>
      </a:accent6>
      <a:hlink>
        <a:srgbClr val="3FBD3F"/>
      </a:hlink>
      <a:folHlink>
        <a:srgbClr val="800000"/>
      </a:folHlink>
    </a:clrScheme>
    <a:fontScheme name="1_FPL.Group.FINAL-AV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48B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48B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FPL.Group.FINAL-AVH 1">
        <a:dk1>
          <a:srgbClr val="00AF52"/>
        </a:dk1>
        <a:lt1>
          <a:srgbClr val="FFFFFF"/>
        </a:lt1>
        <a:dk2>
          <a:srgbClr val="340C74"/>
        </a:dk2>
        <a:lt2>
          <a:srgbClr val="907DCF"/>
        </a:lt2>
        <a:accent1>
          <a:srgbClr val="002E63"/>
        </a:accent1>
        <a:accent2>
          <a:srgbClr val="BB112B"/>
        </a:accent2>
        <a:accent3>
          <a:srgbClr val="FFFFFF"/>
        </a:accent3>
        <a:accent4>
          <a:srgbClr val="009545"/>
        </a:accent4>
        <a:accent5>
          <a:srgbClr val="AAADB7"/>
        </a:accent5>
        <a:accent6>
          <a:srgbClr val="A90E26"/>
        </a:accent6>
        <a:hlink>
          <a:srgbClr val="DD8802"/>
        </a:hlink>
        <a:folHlink>
          <a:srgbClr val="FDCA1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PL.Group.FINAL-AVH 2">
        <a:dk1>
          <a:srgbClr val="A0DB87"/>
        </a:dk1>
        <a:lt1>
          <a:srgbClr val="FFFFFF"/>
        </a:lt1>
        <a:dk2>
          <a:srgbClr val="9B8FCA"/>
        </a:dk2>
        <a:lt2>
          <a:srgbClr val="CCCBE2"/>
        </a:lt2>
        <a:accent1>
          <a:srgbClr val="79B2E1"/>
        </a:accent1>
        <a:accent2>
          <a:srgbClr val="6A1B3F"/>
        </a:accent2>
        <a:accent3>
          <a:srgbClr val="FFFFFF"/>
        </a:accent3>
        <a:accent4>
          <a:srgbClr val="88BB72"/>
        </a:accent4>
        <a:accent5>
          <a:srgbClr val="BED5EE"/>
        </a:accent5>
        <a:accent6>
          <a:srgbClr val="5F1738"/>
        </a:accent6>
        <a:hlink>
          <a:srgbClr val="B76904"/>
        </a:hlink>
        <a:folHlink>
          <a:srgbClr val="B38B0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PL.Group.FINAL-AVH 3">
        <a:dk1>
          <a:srgbClr val="99FF99"/>
        </a:dk1>
        <a:lt1>
          <a:srgbClr val="FFFFFF"/>
        </a:lt1>
        <a:dk2>
          <a:srgbClr val="ADADCF"/>
        </a:dk2>
        <a:lt2>
          <a:srgbClr val="BDF7FF"/>
        </a:lt2>
        <a:accent1>
          <a:srgbClr val="19BDFF"/>
        </a:accent1>
        <a:accent2>
          <a:srgbClr val="8D0041"/>
        </a:accent2>
        <a:accent3>
          <a:srgbClr val="FFFFFF"/>
        </a:accent3>
        <a:accent4>
          <a:srgbClr val="82DA82"/>
        </a:accent4>
        <a:accent5>
          <a:srgbClr val="ABDBFF"/>
        </a:accent5>
        <a:accent6>
          <a:srgbClr val="7F003A"/>
        </a:accent6>
        <a:hlink>
          <a:srgbClr val="BA6620"/>
        </a:hlink>
        <a:folHlink>
          <a:srgbClr val="B99C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PL.Group.FINAL-AVH 4">
        <a:dk1>
          <a:srgbClr val="9090F3"/>
        </a:dk1>
        <a:lt1>
          <a:srgbClr val="FFFFFF"/>
        </a:lt1>
        <a:dk2>
          <a:srgbClr val="000066"/>
        </a:dk2>
        <a:lt2>
          <a:srgbClr val="333399"/>
        </a:lt2>
        <a:accent1>
          <a:srgbClr val="FEB705"/>
        </a:accent1>
        <a:accent2>
          <a:srgbClr val="0048B9"/>
        </a:accent2>
        <a:accent3>
          <a:srgbClr val="AAAAB8"/>
        </a:accent3>
        <a:accent4>
          <a:srgbClr val="DADADA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F87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PL.Group.FINAL-AVH 5">
        <a:dk1>
          <a:srgbClr val="000066"/>
        </a:dk1>
        <a:lt1>
          <a:srgbClr val="FFFFFF"/>
        </a:lt1>
        <a:dk2>
          <a:srgbClr val="333399"/>
        </a:dk2>
        <a:lt2>
          <a:srgbClr val="9090F3"/>
        </a:lt2>
        <a:accent1>
          <a:srgbClr val="FEB705"/>
        </a:accent1>
        <a:accent2>
          <a:srgbClr val="0048B9"/>
        </a:accent2>
        <a:accent3>
          <a:srgbClr val="FFFFFF"/>
        </a:accent3>
        <a:accent4>
          <a:srgbClr val="000056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F87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PL.Group.FINAL-AVH 6">
        <a:dk1>
          <a:srgbClr val="000066"/>
        </a:dk1>
        <a:lt1>
          <a:srgbClr val="FFFFFF"/>
        </a:lt1>
        <a:dk2>
          <a:srgbClr val="333399"/>
        </a:dk2>
        <a:lt2>
          <a:srgbClr val="9090F3"/>
        </a:lt2>
        <a:accent1>
          <a:srgbClr val="FEB705"/>
        </a:accent1>
        <a:accent2>
          <a:srgbClr val="0048B9"/>
        </a:accent2>
        <a:accent3>
          <a:srgbClr val="FFFFFF"/>
        </a:accent3>
        <a:accent4>
          <a:srgbClr val="000056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PL.Group.FINAL-AVH 7">
        <a:dk1>
          <a:srgbClr val="000066"/>
        </a:dk1>
        <a:lt1>
          <a:srgbClr val="FFFFFF"/>
        </a:lt1>
        <a:dk2>
          <a:srgbClr val="333399"/>
        </a:dk2>
        <a:lt2>
          <a:srgbClr val="333399"/>
        </a:lt2>
        <a:accent1>
          <a:srgbClr val="FEB705"/>
        </a:accent1>
        <a:accent2>
          <a:srgbClr val="0048B9"/>
        </a:accent2>
        <a:accent3>
          <a:srgbClr val="FFFFFF"/>
        </a:accent3>
        <a:accent4>
          <a:srgbClr val="000056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PL.Group.FINAL-AVH 8">
        <a:dk1>
          <a:srgbClr val="000066"/>
        </a:dk1>
        <a:lt1>
          <a:srgbClr val="FFFFFF"/>
        </a:lt1>
        <a:dk2>
          <a:srgbClr val="6666FF"/>
        </a:dk2>
        <a:lt2>
          <a:srgbClr val="333399"/>
        </a:lt2>
        <a:accent1>
          <a:srgbClr val="FEB705"/>
        </a:accent1>
        <a:accent2>
          <a:srgbClr val="0048B9"/>
        </a:accent2>
        <a:accent3>
          <a:srgbClr val="FFFFFF"/>
        </a:accent3>
        <a:accent4>
          <a:srgbClr val="000056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PL.Group.FINAL-AVH 9">
        <a:dk1>
          <a:srgbClr val="000066"/>
        </a:dk1>
        <a:lt1>
          <a:srgbClr val="FFFFFF"/>
        </a:lt1>
        <a:dk2>
          <a:srgbClr val="CC00CC"/>
        </a:dk2>
        <a:lt2>
          <a:srgbClr val="333399"/>
        </a:lt2>
        <a:accent1>
          <a:srgbClr val="FEB705"/>
        </a:accent1>
        <a:accent2>
          <a:srgbClr val="0048B9"/>
        </a:accent2>
        <a:accent3>
          <a:srgbClr val="FFFFFF"/>
        </a:accent3>
        <a:accent4>
          <a:srgbClr val="000056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PL.Group.FINAL-AVH 10">
        <a:dk1>
          <a:srgbClr val="000066"/>
        </a:dk1>
        <a:lt1>
          <a:srgbClr val="FFFFFF"/>
        </a:lt1>
        <a:dk2>
          <a:srgbClr val="B99C30"/>
        </a:dk2>
        <a:lt2>
          <a:srgbClr val="333399"/>
        </a:lt2>
        <a:accent1>
          <a:srgbClr val="FEB705"/>
        </a:accent1>
        <a:accent2>
          <a:srgbClr val="0048B9"/>
        </a:accent2>
        <a:accent3>
          <a:srgbClr val="FFFFFF"/>
        </a:accent3>
        <a:accent4>
          <a:srgbClr val="000056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PL.Group.FINAL-AVH 11">
        <a:dk1>
          <a:srgbClr val="000066"/>
        </a:dk1>
        <a:lt1>
          <a:srgbClr val="FFFFFF"/>
        </a:lt1>
        <a:dk2>
          <a:srgbClr val="B99C30"/>
        </a:dk2>
        <a:lt2>
          <a:srgbClr val="9090F3"/>
        </a:lt2>
        <a:accent1>
          <a:srgbClr val="FEB705"/>
        </a:accent1>
        <a:accent2>
          <a:srgbClr val="0048B9"/>
        </a:accent2>
        <a:accent3>
          <a:srgbClr val="FFFFFF"/>
        </a:accent3>
        <a:accent4>
          <a:srgbClr val="000056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iviledged and Confidential Draft DSM Porfolio">
  <a:themeElements>
    <a:clrScheme name="FPL.Group.FINAL-AVH 11">
      <a:dk1>
        <a:srgbClr val="000066"/>
      </a:dk1>
      <a:lt1>
        <a:srgbClr val="FFFFFF"/>
      </a:lt1>
      <a:dk2>
        <a:srgbClr val="B99C30"/>
      </a:dk2>
      <a:lt2>
        <a:srgbClr val="9090F3"/>
      </a:lt2>
      <a:accent1>
        <a:srgbClr val="FEB705"/>
      </a:accent1>
      <a:accent2>
        <a:srgbClr val="0048B9"/>
      </a:accent2>
      <a:accent3>
        <a:srgbClr val="FFFFFF"/>
      </a:accent3>
      <a:accent4>
        <a:srgbClr val="000056"/>
      </a:accent4>
      <a:accent5>
        <a:srgbClr val="FED8AA"/>
      </a:accent5>
      <a:accent6>
        <a:srgbClr val="0040A7"/>
      </a:accent6>
      <a:hlink>
        <a:srgbClr val="3FBD3F"/>
      </a:hlink>
      <a:folHlink>
        <a:srgbClr val="800000"/>
      </a:folHlink>
    </a:clrScheme>
    <a:fontScheme name="FPL.Group.FINAL-AV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48B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48B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PL.Group.FINAL-AVH 1">
        <a:dk1>
          <a:srgbClr val="00AF52"/>
        </a:dk1>
        <a:lt1>
          <a:srgbClr val="FFFFFF"/>
        </a:lt1>
        <a:dk2>
          <a:srgbClr val="340C74"/>
        </a:dk2>
        <a:lt2>
          <a:srgbClr val="907DCF"/>
        </a:lt2>
        <a:accent1>
          <a:srgbClr val="002E63"/>
        </a:accent1>
        <a:accent2>
          <a:srgbClr val="BB112B"/>
        </a:accent2>
        <a:accent3>
          <a:srgbClr val="FFFFFF"/>
        </a:accent3>
        <a:accent4>
          <a:srgbClr val="009545"/>
        </a:accent4>
        <a:accent5>
          <a:srgbClr val="AAADB7"/>
        </a:accent5>
        <a:accent6>
          <a:srgbClr val="A90E26"/>
        </a:accent6>
        <a:hlink>
          <a:srgbClr val="DD8802"/>
        </a:hlink>
        <a:folHlink>
          <a:srgbClr val="FDCA1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L.Group.FINAL-AVH 2">
        <a:dk1>
          <a:srgbClr val="A0DB87"/>
        </a:dk1>
        <a:lt1>
          <a:srgbClr val="FFFFFF"/>
        </a:lt1>
        <a:dk2>
          <a:srgbClr val="9B8FCA"/>
        </a:dk2>
        <a:lt2>
          <a:srgbClr val="CCCBE2"/>
        </a:lt2>
        <a:accent1>
          <a:srgbClr val="79B2E1"/>
        </a:accent1>
        <a:accent2>
          <a:srgbClr val="6A1B3F"/>
        </a:accent2>
        <a:accent3>
          <a:srgbClr val="FFFFFF"/>
        </a:accent3>
        <a:accent4>
          <a:srgbClr val="88BB72"/>
        </a:accent4>
        <a:accent5>
          <a:srgbClr val="BED5EE"/>
        </a:accent5>
        <a:accent6>
          <a:srgbClr val="5F1738"/>
        </a:accent6>
        <a:hlink>
          <a:srgbClr val="B76904"/>
        </a:hlink>
        <a:folHlink>
          <a:srgbClr val="B38B0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L.Group.FINAL-AVH 3">
        <a:dk1>
          <a:srgbClr val="99FF99"/>
        </a:dk1>
        <a:lt1>
          <a:srgbClr val="FFFFFF"/>
        </a:lt1>
        <a:dk2>
          <a:srgbClr val="ADADCF"/>
        </a:dk2>
        <a:lt2>
          <a:srgbClr val="BDF7FF"/>
        </a:lt2>
        <a:accent1>
          <a:srgbClr val="19BDFF"/>
        </a:accent1>
        <a:accent2>
          <a:srgbClr val="8D0041"/>
        </a:accent2>
        <a:accent3>
          <a:srgbClr val="FFFFFF"/>
        </a:accent3>
        <a:accent4>
          <a:srgbClr val="82DA82"/>
        </a:accent4>
        <a:accent5>
          <a:srgbClr val="ABDBFF"/>
        </a:accent5>
        <a:accent6>
          <a:srgbClr val="7F003A"/>
        </a:accent6>
        <a:hlink>
          <a:srgbClr val="BA6620"/>
        </a:hlink>
        <a:folHlink>
          <a:srgbClr val="B99C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L.Group.FINAL-AVH 4">
        <a:dk1>
          <a:srgbClr val="9090F3"/>
        </a:dk1>
        <a:lt1>
          <a:srgbClr val="FFFFFF"/>
        </a:lt1>
        <a:dk2>
          <a:srgbClr val="000066"/>
        </a:dk2>
        <a:lt2>
          <a:srgbClr val="333399"/>
        </a:lt2>
        <a:accent1>
          <a:srgbClr val="FEB705"/>
        </a:accent1>
        <a:accent2>
          <a:srgbClr val="0048B9"/>
        </a:accent2>
        <a:accent3>
          <a:srgbClr val="AAAAB8"/>
        </a:accent3>
        <a:accent4>
          <a:srgbClr val="DADADA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F87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PL.Group.FINAL-AVH 5">
        <a:dk1>
          <a:srgbClr val="000066"/>
        </a:dk1>
        <a:lt1>
          <a:srgbClr val="FFFFFF"/>
        </a:lt1>
        <a:dk2>
          <a:srgbClr val="333399"/>
        </a:dk2>
        <a:lt2>
          <a:srgbClr val="9090F3"/>
        </a:lt2>
        <a:accent1>
          <a:srgbClr val="FEB705"/>
        </a:accent1>
        <a:accent2>
          <a:srgbClr val="0048B9"/>
        </a:accent2>
        <a:accent3>
          <a:srgbClr val="FFFFFF"/>
        </a:accent3>
        <a:accent4>
          <a:srgbClr val="000056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F87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L.Group.FINAL-AVH 6">
        <a:dk1>
          <a:srgbClr val="000066"/>
        </a:dk1>
        <a:lt1>
          <a:srgbClr val="FFFFFF"/>
        </a:lt1>
        <a:dk2>
          <a:srgbClr val="333399"/>
        </a:dk2>
        <a:lt2>
          <a:srgbClr val="9090F3"/>
        </a:lt2>
        <a:accent1>
          <a:srgbClr val="FEB705"/>
        </a:accent1>
        <a:accent2>
          <a:srgbClr val="0048B9"/>
        </a:accent2>
        <a:accent3>
          <a:srgbClr val="FFFFFF"/>
        </a:accent3>
        <a:accent4>
          <a:srgbClr val="000056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L.Group.FINAL-AVH 7">
        <a:dk1>
          <a:srgbClr val="000066"/>
        </a:dk1>
        <a:lt1>
          <a:srgbClr val="FFFFFF"/>
        </a:lt1>
        <a:dk2>
          <a:srgbClr val="333399"/>
        </a:dk2>
        <a:lt2>
          <a:srgbClr val="333399"/>
        </a:lt2>
        <a:accent1>
          <a:srgbClr val="FEB705"/>
        </a:accent1>
        <a:accent2>
          <a:srgbClr val="0048B9"/>
        </a:accent2>
        <a:accent3>
          <a:srgbClr val="FFFFFF"/>
        </a:accent3>
        <a:accent4>
          <a:srgbClr val="000056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L.Group.FINAL-AVH 8">
        <a:dk1>
          <a:srgbClr val="000066"/>
        </a:dk1>
        <a:lt1>
          <a:srgbClr val="FFFFFF"/>
        </a:lt1>
        <a:dk2>
          <a:srgbClr val="6666FF"/>
        </a:dk2>
        <a:lt2>
          <a:srgbClr val="333399"/>
        </a:lt2>
        <a:accent1>
          <a:srgbClr val="FEB705"/>
        </a:accent1>
        <a:accent2>
          <a:srgbClr val="0048B9"/>
        </a:accent2>
        <a:accent3>
          <a:srgbClr val="FFFFFF"/>
        </a:accent3>
        <a:accent4>
          <a:srgbClr val="000056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L.Group.FINAL-AVH 9">
        <a:dk1>
          <a:srgbClr val="000066"/>
        </a:dk1>
        <a:lt1>
          <a:srgbClr val="FFFFFF"/>
        </a:lt1>
        <a:dk2>
          <a:srgbClr val="CC00CC"/>
        </a:dk2>
        <a:lt2>
          <a:srgbClr val="333399"/>
        </a:lt2>
        <a:accent1>
          <a:srgbClr val="FEB705"/>
        </a:accent1>
        <a:accent2>
          <a:srgbClr val="0048B9"/>
        </a:accent2>
        <a:accent3>
          <a:srgbClr val="FFFFFF"/>
        </a:accent3>
        <a:accent4>
          <a:srgbClr val="000056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L.Group.FINAL-AVH 10">
        <a:dk1>
          <a:srgbClr val="000066"/>
        </a:dk1>
        <a:lt1>
          <a:srgbClr val="FFFFFF"/>
        </a:lt1>
        <a:dk2>
          <a:srgbClr val="B99C30"/>
        </a:dk2>
        <a:lt2>
          <a:srgbClr val="333399"/>
        </a:lt2>
        <a:accent1>
          <a:srgbClr val="FEB705"/>
        </a:accent1>
        <a:accent2>
          <a:srgbClr val="0048B9"/>
        </a:accent2>
        <a:accent3>
          <a:srgbClr val="FFFFFF"/>
        </a:accent3>
        <a:accent4>
          <a:srgbClr val="000056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L.Group.FINAL-AVH 11">
        <a:dk1>
          <a:srgbClr val="000066"/>
        </a:dk1>
        <a:lt1>
          <a:srgbClr val="FFFFFF"/>
        </a:lt1>
        <a:dk2>
          <a:srgbClr val="B99C30"/>
        </a:dk2>
        <a:lt2>
          <a:srgbClr val="9090F3"/>
        </a:lt2>
        <a:accent1>
          <a:srgbClr val="FEB705"/>
        </a:accent1>
        <a:accent2>
          <a:srgbClr val="0048B9"/>
        </a:accent2>
        <a:accent3>
          <a:srgbClr val="FFFFFF"/>
        </a:accent3>
        <a:accent4>
          <a:srgbClr val="000056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GE SOLAR - Titelfolien">
  <a:themeElements>
    <a:clrScheme name="Mage Solar">
      <a:dk1>
        <a:srgbClr val="707173"/>
      </a:dk1>
      <a:lt1>
        <a:srgbClr val="FFFFFF"/>
      </a:lt1>
      <a:dk2>
        <a:srgbClr val="707173"/>
      </a:dk2>
      <a:lt2>
        <a:srgbClr val="EEECE1"/>
      </a:lt2>
      <a:accent1>
        <a:srgbClr val="EF7F01"/>
      </a:accent1>
      <a:accent2>
        <a:srgbClr val="A5A5A5"/>
      </a:accent2>
      <a:accent3>
        <a:srgbClr val="D8D8D8"/>
      </a:accent3>
      <a:accent4>
        <a:srgbClr val="F2F2F2"/>
      </a:accent4>
      <a:accent5>
        <a:srgbClr val="FFC000"/>
      </a:accent5>
      <a:accent6>
        <a:srgbClr val="EF7F01"/>
      </a:accent6>
      <a:hlink>
        <a:srgbClr val="EF7F01"/>
      </a:hlink>
      <a:folHlink>
        <a:srgbClr val="70717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AGE SOLAR - Inhaltsfolien">
  <a:themeElements>
    <a:clrScheme name="Mage Solar">
      <a:dk1>
        <a:srgbClr val="707173"/>
      </a:dk1>
      <a:lt1>
        <a:srgbClr val="FFFFFF"/>
      </a:lt1>
      <a:dk2>
        <a:srgbClr val="707173"/>
      </a:dk2>
      <a:lt2>
        <a:srgbClr val="EEECE1"/>
      </a:lt2>
      <a:accent1>
        <a:srgbClr val="EF7F01"/>
      </a:accent1>
      <a:accent2>
        <a:srgbClr val="A5A5A5"/>
      </a:accent2>
      <a:accent3>
        <a:srgbClr val="D8D8D8"/>
      </a:accent3>
      <a:accent4>
        <a:srgbClr val="F2F2F2"/>
      </a:accent4>
      <a:accent5>
        <a:srgbClr val="FFC000"/>
      </a:accent5>
      <a:accent6>
        <a:srgbClr val="EF7F01"/>
      </a:accent6>
      <a:hlink>
        <a:srgbClr val="EF7F01"/>
      </a:hlink>
      <a:folHlink>
        <a:srgbClr val="70717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had_PPT_Template-1a-Grad-LLP">
  <a:themeElements>
    <a:clrScheme name="">
      <a:dk1>
        <a:srgbClr val="000000"/>
      </a:dk1>
      <a:lt1>
        <a:srgbClr val="FFFFFF"/>
      </a:lt1>
      <a:dk2>
        <a:srgbClr val="16437E"/>
      </a:dk2>
      <a:lt2>
        <a:srgbClr val="000000"/>
      </a:lt2>
      <a:accent1>
        <a:srgbClr val="B3BED0"/>
      </a:accent1>
      <a:accent2>
        <a:srgbClr val="948D6F"/>
      </a:accent2>
      <a:accent3>
        <a:srgbClr val="FFFFFF"/>
      </a:accent3>
      <a:accent4>
        <a:srgbClr val="000000"/>
      </a:accent4>
      <a:accent5>
        <a:srgbClr val="D6DBE4"/>
      </a:accent5>
      <a:accent6>
        <a:srgbClr val="867F64"/>
      </a:accent6>
      <a:hlink>
        <a:srgbClr val="996633"/>
      </a:hlink>
      <a:folHlink>
        <a:srgbClr val="808000"/>
      </a:folHlink>
    </a:clrScheme>
    <a:fontScheme name="Chad_PPT_Template-1a-Grad-LL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d_PPT_Template-1a-Grad-LLP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d_PPT_Template-1a-Grad-LLP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d_PPT_Template-1a-Grad-LLP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d_PPT_Template-1a-Grad-LLP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d_PPT_Template-1a-Grad-LLP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d_PPT_Template-1a-Grad-LLP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d_PPT_Template-1a-Grad-LLP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S102801084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FC34D11962124BB605263B14901E48" ma:contentTypeVersion="1" ma:contentTypeDescription="Create a new document." ma:contentTypeScope="" ma:versionID="0f277a4b08256304fef49638dad19bc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d109c30406401b702de0f04961781b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F54B24B-D0B2-447C-B8A3-61DEA22C4218}"/>
</file>

<file path=customXml/itemProps2.xml><?xml version="1.0" encoding="utf-8"?>
<ds:datastoreItem xmlns:ds="http://schemas.openxmlformats.org/officeDocument/2006/customXml" ds:itemID="{C7E07395-0A4B-4B9D-B023-E03CB9E6C5D5}"/>
</file>

<file path=customXml/itemProps3.xml><?xml version="1.0" encoding="utf-8"?>
<ds:datastoreItem xmlns:ds="http://schemas.openxmlformats.org/officeDocument/2006/customXml" ds:itemID="{F957098D-4766-4962-9EA8-643B1342D68F}"/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3490</Words>
  <Application>Microsoft Office PowerPoint</Application>
  <PresentationFormat>On-screen Show (4:3)</PresentationFormat>
  <Paragraphs>575</Paragraphs>
  <Slides>68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Office Theme</vt:lpstr>
      <vt:lpstr>1_FPL.Group.FINAL-AVH</vt:lpstr>
      <vt:lpstr>Priviledged and Confidential Draft DSM Porfolio</vt:lpstr>
      <vt:lpstr>MAGE SOLAR - Titelfolien</vt:lpstr>
      <vt:lpstr>MAGE SOLAR - Inhaltsfolien</vt:lpstr>
      <vt:lpstr>Chad_PPT_Template-1a-Grad-LLP</vt:lpstr>
      <vt:lpstr>TS102801084</vt:lpstr>
      <vt:lpstr>PowerPoint Presentation</vt:lpstr>
      <vt:lpstr>Net Metering, Interconnection and  Solar Rebates</vt:lpstr>
      <vt:lpstr>GO SOLAR Fest</vt:lpstr>
      <vt:lpstr>PowerPoint Presentation</vt:lpstr>
      <vt:lpstr>FPSC Rule 25-6.065: Interconnection and Net Metering of Customer-Owned Renewable Generation</vt:lpstr>
      <vt:lpstr>PowerPoint Presentation</vt:lpstr>
      <vt:lpstr>Net Metering Interconnection Agreement</vt:lpstr>
      <vt:lpstr>Interconnection Agreement – Tier 1 Requirements</vt:lpstr>
      <vt:lpstr>PowerPoint Presentation</vt:lpstr>
      <vt:lpstr>PowerPoint Presentation</vt:lpstr>
      <vt:lpstr>PowerPoint Presentation</vt:lpstr>
      <vt:lpstr>Florida Power &amp; Light’s Financial Incentives and Rebates</vt:lpstr>
      <vt:lpstr>FPL’s Solar Rebate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Know Your Solar Rights</vt:lpstr>
      <vt:lpstr>Solar Installations and Insurance Coverage</vt:lpstr>
      <vt:lpstr>Insurance Coverage Essentials for Commercial Building Owners with PV Systems</vt:lpstr>
      <vt:lpstr>Who are We?</vt:lpstr>
      <vt:lpstr>Insurance Coverage Essentials for Commercial Owners – Solar Systems </vt:lpstr>
      <vt:lpstr>Co-Insurance Impact – The insured value of the Building must include the replacement cost of the (PV) system</vt:lpstr>
      <vt:lpstr>Stored Materials?  Partially installed PV System  Who is responsible?</vt:lpstr>
      <vt:lpstr>Installation Floater  Protects the PV System while on site</vt:lpstr>
      <vt:lpstr>Solar System Performance Guarantees  Who guarantees the Output?</vt:lpstr>
      <vt:lpstr>Key Components of efficiency guarantees</vt:lpstr>
      <vt:lpstr>Energy efficiency Guarantees - An emerging exposure for insurance industry,   Installer must qualify</vt:lpstr>
      <vt:lpstr>General Risk Management  Recommendations for Building Owners that are contemplating  a PV Project </vt:lpstr>
      <vt:lpstr>Protect your Home and Control Personal  Insurance Cost</vt:lpstr>
      <vt:lpstr>PowerPoint Presentation</vt:lpstr>
      <vt:lpstr>PowerPoint Presentation</vt:lpstr>
      <vt:lpstr>PowerPoint Presentation</vt:lpstr>
      <vt:lpstr>PowerPoint Presentation</vt:lpstr>
      <vt:lpstr>Finance Solutions for Your Solar Project</vt:lpstr>
      <vt:lpstr>Finance Solutions for Your Solar Project Wolfgang Beaugrand, MAGE SOLAR USA (Southeast Regional Sales Manager) &amp; Florida Allicance for Renewable Energy (Board Member) </vt:lpstr>
      <vt:lpstr>I want Solar today!  How do I pay for it?</vt:lpstr>
      <vt:lpstr>Financing Your Solar PV System Residential</vt:lpstr>
      <vt:lpstr>SIS Kit Options </vt:lpstr>
      <vt:lpstr>30% Federal Income Tax Credit Available</vt:lpstr>
      <vt:lpstr>Compare Financial Options - Residential</vt:lpstr>
      <vt:lpstr>Finance Options For Commercial End Users*</vt:lpstr>
      <vt:lpstr>Finance Options for Municipalities and Schools</vt:lpstr>
      <vt:lpstr>Finance Options for Installers</vt:lpstr>
      <vt:lpstr>MAGE SOLAR Finance Solutions Partners*</vt:lpstr>
      <vt:lpstr>MAGE SOLAR – Are you ready?  Let's go!</vt:lpstr>
      <vt:lpstr>Contact us: </vt:lpstr>
      <vt:lpstr>Overview of Tax Equity Financing Structures for Solar Projects</vt:lpstr>
      <vt:lpstr>Project Financing: the Big Picture</vt:lpstr>
      <vt:lpstr>PowerPoint Presentation</vt:lpstr>
      <vt:lpstr>PowerPoint Presentation</vt:lpstr>
      <vt:lpstr>Tax Equity</vt:lpstr>
      <vt:lpstr>PowerPoint Presentation</vt:lpstr>
      <vt:lpstr>PowerPoint Presentation</vt:lpstr>
      <vt:lpstr>PowerPoint Presentation</vt:lpstr>
      <vt:lpstr>Sale-Leaseback</vt:lpstr>
      <vt:lpstr>PowerPoint Presentation</vt:lpstr>
      <vt:lpstr>Lease Pass-through</vt:lpstr>
      <vt:lpstr>Lease Pass-through</vt:lpstr>
      <vt:lpstr>PowerPoint Presentation</vt:lpstr>
      <vt:lpstr>PowerPoint Presentation</vt:lpstr>
      <vt:lpstr>Project Financing: the Big Picture</vt:lpstr>
    </vt:vector>
  </TitlesOfParts>
  <Company>Broward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Solar Fest</dc:title>
  <dc:creator>sstrauss</dc:creator>
  <cp:lastModifiedBy>sstrauss</cp:lastModifiedBy>
  <cp:revision>20</cp:revision>
  <dcterms:created xsi:type="dcterms:W3CDTF">2013-01-22T19:39:48Z</dcterms:created>
  <dcterms:modified xsi:type="dcterms:W3CDTF">2013-02-01T19:56:34Z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  <property fmtid="{D5CDD505-2E9C-101B-9397-08002B2CF9AE}" pid="3" name="ContentTypeId">
    <vt:lpwstr>0x0101009CFC34D11962124BB605263B14901E48</vt:lpwstr>
  </property>
</Properties>
</file>