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s/slide72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notesSlides/notesSlide16.xml" ContentType="application/vnd.openxmlformats-officedocument.presentationml.notesSlide+xml"/>
  <Override PartName="/ppt/tableStyles.xml" ContentType="application/vnd.openxmlformats-officedocument.presentationml.tableStyles+xml"/>
  <Default Extension="xlsx" ContentType="application/vnd.openxmlformats-officedocument.spreadsheetml.sheet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slides/slide77.xml" ContentType="application/vnd.openxmlformats-officedocument.presentationml.slide+xml"/>
  <Default Extension="png" ContentType="image/png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customXml/itemProps2.xml" ContentType="application/vnd.openxmlformats-officedocument.customXmlProperties+xml"/>
  <Override PartName="/ppt/slides/slide55.xml" ContentType="application/vnd.openxmlformats-officedocument.presentationml.slide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Default Extension="emf" ContentType="image/x-emf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s/slide49.xml" ContentType="application/vnd.openxmlformats-officedocument.presentationml.slide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notesSlides/notesSlide4.xml" ContentType="application/vnd.openxmlformats-officedocument.presentationml.notesSlide+xml"/>
  <Override PartName="/ppt/slides/slide38.xml" ContentType="application/vnd.openxmlformats-officedocument.presentationml.slide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Default Extension="rels" ContentType="application/vnd.openxmlformats-package.relationship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tags/tag2.xml" ContentType="application/vnd.openxmlformats-officedocument.presentationml.tag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Masters/slideMaster6.xml" ContentType="application/vnd.openxmlformats-officedocument.presentationml.slideMaster+xml"/>
  <Override PartName="/ppt/slides/slide79.xml" ContentType="application/vnd.openxmlformats-officedocument.presentationml.slide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Default Extension="jpeg" ContentType="image/jpeg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notesSlides/notesSlide15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Default Extension="jpg" ContentType="image/jpeg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charts/chart2.xml" ContentType="application/vnd.openxmlformats-officedocument.drawingml.chart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Layouts/slideLayout39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customXml/itemProps1.xml" ContentType="application/vnd.openxmlformats-officedocument.customXmlProperties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slides/slide32.xml" ContentType="application/vnd.openxmlformats-officedocument.presentationml.slide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s/slide48.xml" ContentType="application/vnd.openxmlformats-officedocument.presentationml.slide+xml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1.xml" ContentType="application/vnd.openxmlformats-officedocument.presentationml.tags+xml"/>
  <Override PartName="/ppt/slides/slide40.xml" ContentType="application/vnd.openxmlformats-officedocument.presentationml.slide+xml"/>
  <Override PartName="/ppt/slideLayouts/slideLayout50.xml" ContentType="application/vnd.openxmlformats-officedocument.presentationml.slideLayout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88" r:id="rId5"/>
    <p:sldMasterId id="2147483703" r:id="rId6"/>
  </p:sldMasterIdLst>
  <p:notesMasterIdLst>
    <p:notesMasterId r:id="rId86"/>
  </p:notesMasterIdLst>
  <p:sldIdLst>
    <p:sldId id="256" r:id="rId7"/>
    <p:sldId id="267" r:id="rId8"/>
    <p:sldId id="314" r:id="rId9"/>
    <p:sldId id="315" r:id="rId10"/>
    <p:sldId id="316" r:id="rId11"/>
    <p:sldId id="317" r:id="rId12"/>
    <p:sldId id="318" r:id="rId13"/>
    <p:sldId id="319" r:id="rId14"/>
    <p:sldId id="320" r:id="rId15"/>
    <p:sldId id="32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29" r:id="rId24"/>
    <p:sldId id="330" r:id="rId25"/>
    <p:sldId id="331" r:id="rId26"/>
    <p:sldId id="332" r:id="rId27"/>
    <p:sldId id="333" r:id="rId28"/>
    <p:sldId id="334" r:id="rId29"/>
    <p:sldId id="335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3" r:id="rId38"/>
    <p:sldId id="344" r:id="rId39"/>
    <p:sldId id="268" r:id="rId40"/>
    <p:sldId id="271" r:id="rId41"/>
    <p:sldId id="272" r:id="rId42"/>
    <p:sldId id="273" r:id="rId43"/>
    <p:sldId id="274" r:id="rId44"/>
    <p:sldId id="275" r:id="rId45"/>
    <p:sldId id="276" r:id="rId46"/>
    <p:sldId id="277" r:id="rId47"/>
    <p:sldId id="278" r:id="rId48"/>
    <p:sldId id="279" r:id="rId49"/>
    <p:sldId id="280" r:id="rId50"/>
    <p:sldId id="281" r:id="rId51"/>
    <p:sldId id="269" r:id="rId52"/>
    <p:sldId id="304" r:id="rId53"/>
    <p:sldId id="305" r:id="rId54"/>
    <p:sldId id="306" r:id="rId55"/>
    <p:sldId id="307" r:id="rId56"/>
    <p:sldId id="308" r:id="rId57"/>
    <p:sldId id="309" r:id="rId58"/>
    <p:sldId id="310" r:id="rId59"/>
    <p:sldId id="311" r:id="rId60"/>
    <p:sldId id="312" r:id="rId61"/>
    <p:sldId id="313" r:id="rId62"/>
    <p:sldId id="270" r:id="rId63"/>
    <p:sldId id="282" r:id="rId64"/>
    <p:sldId id="283" r:id="rId65"/>
    <p:sldId id="284" r:id="rId66"/>
    <p:sldId id="285" r:id="rId67"/>
    <p:sldId id="286" r:id="rId68"/>
    <p:sldId id="287" r:id="rId69"/>
    <p:sldId id="288" r:id="rId70"/>
    <p:sldId id="289" r:id="rId71"/>
    <p:sldId id="290" r:id="rId72"/>
    <p:sldId id="291" r:id="rId73"/>
    <p:sldId id="292" r:id="rId74"/>
    <p:sldId id="293" r:id="rId75"/>
    <p:sldId id="294" r:id="rId76"/>
    <p:sldId id="295" r:id="rId77"/>
    <p:sldId id="296" r:id="rId78"/>
    <p:sldId id="297" r:id="rId79"/>
    <p:sldId id="298" r:id="rId80"/>
    <p:sldId id="299" r:id="rId81"/>
    <p:sldId id="300" r:id="rId82"/>
    <p:sldId id="301" r:id="rId83"/>
    <p:sldId id="302" r:id="rId84"/>
    <p:sldId id="303" r:id="rId8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slide" Target="slides/slide78.xml"/><Relationship Id="rId89" Type="http://schemas.openxmlformats.org/officeDocument/2006/relationships/theme" Target="theme/theme1.xml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slide" Target="slides/slide68.xml"/><Relationship Id="rId79" Type="http://schemas.openxmlformats.org/officeDocument/2006/relationships/slide" Target="slides/slide73.xml"/><Relationship Id="rId5" Type="http://schemas.openxmlformats.org/officeDocument/2006/relationships/slideMaster" Target="slideMasters/slideMaster5.xml"/><Relationship Id="rId90" Type="http://schemas.openxmlformats.org/officeDocument/2006/relationships/tableStyles" Target="tableStyles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slide" Target="slides/slide66.xml"/><Relationship Id="rId80" Type="http://schemas.openxmlformats.org/officeDocument/2006/relationships/slide" Target="slides/slide74.xml"/><Relationship Id="rId85" Type="http://schemas.openxmlformats.org/officeDocument/2006/relationships/slide" Target="slides/slide79.xml"/><Relationship Id="rId93" Type="http://schemas.openxmlformats.org/officeDocument/2006/relationships/customXml" Target="../customXml/item3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slide" Target="slides/slide64.xml"/><Relationship Id="rId75" Type="http://schemas.openxmlformats.org/officeDocument/2006/relationships/slide" Target="slides/slide69.xml"/><Relationship Id="rId83" Type="http://schemas.openxmlformats.org/officeDocument/2006/relationships/slide" Target="slides/slide77.xml"/><Relationship Id="rId88" Type="http://schemas.openxmlformats.org/officeDocument/2006/relationships/viewProps" Target="viewProps.xml"/><Relationship Id="rId91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slide" Target="slides/slide67.xml"/><Relationship Id="rId78" Type="http://schemas.openxmlformats.org/officeDocument/2006/relationships/slide" Target="slides/slide72.xml"/><Relationship Id="rId81" Type="http://schemas.openxmlformats.org/officeDocument/2006/relationships/slide" Target="slides/slide75.xml"/><Relationship Id="rId86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slide" Target="slides/slide70.xml"/><Relationship Id="rId7" Type="http://schemas.openxmlformats.org/officeDocument/2006/relationships/slide" Target="slides/slide1.xml"/><Relationship Id="rId71" Type="http://schemas.openxmlformats.org/officeDocument/2006/relationships/slide" Target="slides/slide65.xml"/><Relationship Id="rId92" Type="http://schemas.openxmlformats.org/officeDocument/2006/relationships/customXml" Target="../customXml/item2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87" Type="http://schemas.openxmlformats.org/officeDocument/2006/relationships/presProps" Target="presProps.xml"/><Relationship Id="rId61" Type="http://schemas.openxmlformats.org/officeDocument/2006/relationships/slide" Target="slides/slide55.xml"/><Relationship Id="rId82" Type="http://schemas.openxmlformats.org/officeDocument/2006/relationships/slide" Target="slides/slide76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56" Type="http://schemas.openxmlformats.org/officeDocument/2006/relationships/slide" Target="slides/slide50.xml"/><Relationship Id="rId77" Type="http://schemas.openxmlformats.org/officeDocument/2006/relationships/slide" Target="slides/slide7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ry%20Fougere\Documents\BigBelly\Collection%20volume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arry%20Fougere\Documents\BigBelly\Collection%20volume%20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 smtClean="0"/>
              <a:t>% Capacity per Bin along a Route</a:t>
            </a:r>
            <a:endParaRPr lang="en-US" sz="1600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5970176"/>
        <c:axId val="69863680"/>
      </c:barChart>
      <c:catAx>
        <c:axId val="25970176"/>
        <c:scaling>
          <c:orientation val="minMax"/>
        </c:scaling>
        <c:delete val="1"/>
        <c:axPos val="b"/>
        <c:majorTickMark val="out"/>
        <c:minorTickMark val="none"/>
        <c:tickLblPos val="none"/>
        <c:crossAx val="69863680"/>
        <c:crosses val="autoZero"/>
        <c:auto val="1"/>
        <c:lblAlgn val="ctr"/>
        <c:lblOffset val="100"/>
        <c:noMultiLvlLbl val="0"/>
      </c:catAx>
      <c:valAx>
        <c:axId val="69863680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2597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Collection Requirements per Location</a:t>
            </a:r>
            <a:endParaRPr lang="en-US" sz="1400" dirty="0"/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% Capacity per Bin</c:v>
                </c:pt>
              </c:strCache>
            </c:strRef>
          </c:tx>
          <c:val>
            <c:numRef>
              <c:f>Sheet1!$B$2:$B$81</c:f>
              <c:numCache>
                <c:formatCode>General</c:formatCode>
                <c:ptCount val="80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25</c:v>
                </c:pt>
                <c:pt idx="6">
                  <c:v>18</c:v>
                </c:pt>
                <c:pt idx="7">
                  <c:v>12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7</c:v>
                </c:pt>
                <c:pt idx="17">
                  <c:v>2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5</c:v>
                </c:pt>
                <c:pt idx="22">
                  <c:v>2</c:v>
                </c:pt>
                <c:pt idx="23">
                  <c:v>8</c:v>
                </c:pt>
                <c:pt idx="24">
                  <c:v>19</c:v>
                </c:pt>
                <c:pt idx="25">
                  <c:v>6</c:v>
                </c:pt>
                <c:pt idx="26">
                  <c:v>4</c:v>
                </c:pt>
                <c:pt idx="27">
                  <c:v>24</c:v>
                </c:pt>
                <c:pt idx="28">
                  <c:v>2</c:v>
                </c:pt>
                <c:pt idx="29">
                  <c:v>6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8</c:v>
                </c:pt>
                <c:pt idx="36">
                  <c:v>6</c:v>
                </c:pt>
                <c:pt idx="37">
                  <c:v>9</c:v>
                </c:pt>
                <c:pt idx="38">
                  <c:v>8</c:v>
                </c:pt>
                <c:pt idx="39">
                  <c:v>4</c:v>
                </c:pt>
                <c:pt idx="40">
                  <c:v>14</c:v>
                </c:pt>
                <c:pt idx="41">
                  <c:v>5</c:v>
                </c:pt>
                <c:pt idx="42">
                  <c:v>4</c:v>
                </c:pt>
                <c:pt idx="43">
                  <c:v>6</c:v>
                </c:pt>
                <c:pt idx="44">
                  <c:v>8</c:v>
                </c:pt>
                <c:pt idx="45">
                  <c:v>4</c:v>
                </c:pt>
                <c:pt idx="46">
                  <c:v>6</c:v>
                </c:pt>
                <c:pt idx="47">
                  <c:v>3</c:v>
                </c:pt>
                <c:pt idx="48">
                  <c:v>2</c:v>
                </c:pt>
                <c:pt idx="49">
                  <c:v>1</c:v>
                </c:pt>
                <c:pt idx="50">
                  <c:v>3</c:v>
                </c:pt>
                <c:pt idx="51">
                  <c:v>1</c:v>
                </c:pt>
                <c:pt idx="52">
                  <c:v>4</c:v>
                </c:pt>
                <c:pt idx="53">
                  <c:v>2</c:v>
                </c:pt>
                <c:pt idx="54">
                  <c:v>8</c:v>
                </c:pt>
                <c:pt idx="55">
                  <c:v>6</c:v>
                </c:pt>
                <c:pt idx="56">
                  <c:v>16</c:v>
                </c:pt>
                <c:pt idx="57">
                  <c:v>14</c:v>
                </c:pt>
                <c:pt idx="58">
                  <c:v>6</c:v>
                </c:pt>
                <c:pt idx="59">
                  <c:v>4</c:v>
                </c:pt>
                <c:pt idx="60">
                  <c:v>8</c:v>
                </c:pt>
                <c:pt idx="61">
                  <c:v>4</c:v>
                </c:pt>
                <c:pt idx="62">
                  <c:v>2</c:v>
                </c:pt>
                <c:pt idx="63">
                  <c:v>16</c:v>
                </c:pt>
                <c:pt idx="64">
                  <c:v>24</c:v>
                </c:pt>
                <c:pt idx="65">
                  <c:v>19</c:v>
                </c:pt>
                <c:pt idx="66">
                  <c:v>22</c:v>
                </c:pt>
                <c:pt idx="67">
                  <c:v>25</c:v>
                </c:pt>
                <c:pt idx="68">
                  <c:v>16</c:v>
                </c:pt>
                <c:pt idx="69">
                  <c:v>23</c:v>
                </c:pt>
                <c:pt idx="70">
                  <c:v>14</c:v>
                </c:pt>
                <c:pt idx="71">
                  <c:v>6</c:v>
                </c:pt>
                <c:pt idx="72">
                  <c:v>3</c:v>
                </c:pt>
                <c:pt idx="73">
                  <c:v>7</c:v>
                </c:pt>
                <c:pt idx="74">
                  <c:v>2</c:v>
                </c:pt>
                <c:pt idx="75">
                  <c:v>1</c:v>
                </c:pt>
                <c:pt idx="76">
                  <c:v>2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166400"/>
        <c:axId val="70167936"/>
      </c:areaChart>
      <c:catAx>
        <c:axId val="70166400"/>
        <c:scaling>
          <c:orientation val="minMax"/>
        </c:scaling>
        <c:delete val="1"/>
        <c:axPos val="b"/>
        <c:majorTickMark val="out"/>
        <c:minorTickMark val="none"/>
        <c:tickLblPos val="none"/>
        <c:crossAx val="70167936"/>
        <c:crosses val="autoZero"/>
        <c:auto val="1"/>
        <c:lblAlgn val="ctr"/>
        <c:lblOffset val="100"/>
        <c:noMultiLvlLbl val="0"/>
      </c:catAx>
      <c:valAx>
        <c:axId val="70167936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70166400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Collection Requirements per Location (Before)</a:t>
            </a:r>
            <a:endParaRPr lang="en-US" sz="1400" dirty="0"/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'[Collection volume graphs.xlsx]Sheet1'!$B$1</c:f>
              <c:strCache>
                <c:ptCount val="1"/>
                <c:pt idx="0">
                  <c:v>Trash Volume per Bin</c:v>
                </c:pt>
              </c:strCache>
            </c:strRef>
          </c:tx>
          <c:val>
            <c:numRef>
              <c:f>'[Collection volume graphs.xlsx]Sheet1'!$B$2:$B$81</c:f>
              <c:numCache>
                <c:formatCode>General</c:formatCode>
                <c:ptCount val="80"/>
                <c:pt idx="0">
                  <c:v>5</c:v>
                </c:pt>
                <c:pt idx="1">
                  <c:v>2</c:v>
                </c:pt>
                <c:pt idx="2">
                  <c:v>10</c:v>
                </c:pt>
                <c:pt idx="3">
                  <c:v>12</c:v>
                </c:pt>
                <c:pt idx="4">
                  <c:v>20</c:v>
                </c:pt>
                <c:pt idx="5">
                  <c:v>25</c:v>
                </c:pt>
                <c:pt idx="6">
                  <c:v>18</c:v>
                </c:pt>
                <c:pt idx="7">
                  <c:v>12</c:v>
                </c:pt>
                <c:pt idx="8">
                  <c:v>4</c:v>
                </c:pt>
                <c:pt idx="9">
                  <c:v>6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7</c:v>
                </c:pt>
                <c:pt idx="17">
                  <c:v>2</c:v>
                </c:pt>
                <c:pt idx="18">
                  <c:v>5</c:v>
                </c:pt>
                <c:pt idx="19">
                  <c:v>7</c:v>
                </c:pt>
                <c:pt idx="20">
                  <c:v>3</c:v>
                </c:pt>
                <c:pt idx="21">
                  <c:v>5</c:v>
                </c:pt>
                <c:pt idx="22">
                  <c:v>2</c:v>
                </c:pt>
                <c:pt idx="23">
                  <c:v>8</c:v>
                </c:pt>
                <c:pt idx="24">
                  <c:v>19</c:v>
                </c:pt>
                <c:pt idx="25">
                  <c:v>6</c:v>
                </c:pt>
                <c:pt idx="26">
                  <c:v>4</c:v>
                </c:pt>
                <c:pt idx="27">
                  <c:v>24</c:v>
                </c:pt>
                <c:pt idx="28">
                  <c:v>2</c:v>
                </c:pt>
                <c:pt idx="29">
                  <c:v>6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8</c:v>
                </c:pt>
                <c:pt idx="36">
                  <c:v>6</c:v>
                </c:pt>
                <c:pt idx="37">
                  <c:v>9</c:v>
                </c:pt>
                <c:pt idx="38">
                  <c:v>8</c:v>
                </c:pt>
                <c:pt idx="39">
                  <c:v>4</c:v>
                </c:pt>
                <c:pt idx="40">
                  <c:v>14</c:v>
                </c:pt>
                <c:pt idx="41">
                  <c:v>5</c:v>
                </c:pt>
                <c:pt idx="42">
                  <c:v>4</c:v>
                </c:pt>
                <c:pt idx="43">
                  <c:v>6</c:v>
                </c:pt>
                <c:pt idx="44">
                  <c:v>8</c:v>
                </c:pt>
                <c:pt idx="45">
                  <c:v>4</c:v>
                </c:pt>
                <c:pt idx="46">
                  <c:v>6</c:v>
                </c:pt>
                <c:pt idx="47">
                  <c:v>3</c:v>
                </c:pt>
                <c:pt idx="48">
                  <c:v>2</c:v>
                </c:pt>
                <c:pt idx="49">
                  <c:v>1</c:v>
                </c:pt>
                <c:pt idx="50">
                  <c:v>3</c:v>
                </c:pt>
                <c:pt idx="51">
                  <c:v>1</c:v>
                </c:pt>
                <c:pt idx="52">
                  <c:v>4</c:v>
                </c:pt>
                <c:pt idx="53">
                  <c:v>2</c:v>
                </c:pt>
                <c:pt idx="54">
                  <c:v>8</c:v>
                </c:pt>
                <c:pt idx="55">
                  <c:v>6</c:v>
                </c:pt>
                <c:pt idx="56">
                  <c:v>16</c:v>
                </c:pt>
                <c:pt idx="57">
                  <c:v>14</c:v>
                </c:pt>
                <c:pt idx="58">
                  <c:v>6</c:v>
                </c:pt>
                <c:pt idx="59">
                  <c:v>4</c:v>
                </c:pt>
                <c:pt idx="60">
                  <c:v>8</c:v>
                </c:pt>
                <c:pt idx="61">
                  <c:v>4</c:v>
                </c:pt>
                <c:pt idx="62">
                  <c:v>2</c:v>
                </c:pt>
                <c:pt idx="63">
                  <c:v>16</c:v>
                </c:pt>
                <c:pt idx="64">
                  <c:v>24</c:v>
                </c:pt>
                <c:pt idx="65">
                  <c:v>19</c:v>
                </c:pt>
                <c:pt idx="66">
                  <c:v>22</c:v>
                </c:pt>
                <c:pt idx="67">
                  <c:v>25</c:v>
                </c:pt>
                <c:pt idx="68">
                  <c:v>16</c:v>
                </c:pt>
                <c:pt idx="69">
                  <c:v>23</c:v>
                </c:pt>
                <c:pt idx="70">
                  <c:v>14</c:v>
                </c:pt>
                <c:pt idx="71">
                  <c:v>6</c:v>
                </c:pt>
                <c:pt idx="72">
                  <c:v>3</c:v>
                </c:pt>
                <c:pt idx="73">
                  <c:v>7</c:v>
                </c:pt>
                <c:pt idx="74">
                  <c:v>2</c:v>
                </c:pt>
                <c:pt idx="75">
                  <c:v>1</c:v>
                </c:pt>
                <c:pt idx="76">
                  <c:v>2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232832"/>
        <c:axId val="82245504"/>
      </c:areaChart>
      <c:catAx>
        <c:axId val="82232832"/>
        <c:scaling>
          <c:orientation val="minMax"/>
        </c:scaling>
        <c:delete val="1"/>
        <c:axPos val="b"/>
        <c:majorTickMark val="out"/>
        <c:minorTickMark val="none"/>
        <c:tickLblPos val="none"/>
        <c:crossAx val="82245504"/>
        <c:crosses val="autoZero"/>
        <c:auto val="1"/>
        <c:lblAlgn val="ctr"/>
        <c:lblOffset val="100"/>
        <c:noMultiLvlLbl val="0"/>
      </c:catAx>
      <c:valAx>
        <c:axId val="82245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2232832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 sz="1400"/>
            </a:pPr>
            <a:r>
              <a:rPr lang="en-US" sz="1400" dirty="0" smtClean="0"/>
              <a:t>Collection Requirements per Location (After</a:t>
            </a:r>
            <a:r>
              <a:rPr lang="en-US" sz="1400" dirty="0"/>
              <a:t>)</a:t>
            </a:r>
          </a:p>
        </c:rich>
      </c:tx>
      <c:overlay val="0"/>
    </c:title>
    <c:autoTitleDeleted val="0"/>
    <c:plotArea>
      <c:layout/>
      <c:areaChart>
        <c:grouping val="standard"/>
        <c:varyColors val="0"/>
        <c:ser>
          <c:idx val="0"/>
          <c:order val="0"/>
          <c:tx>
            <c:strRef>
              <c:f>Sheet1!$D$1</c:f>
              <c:strCache>
                <c:ptCount val="1"/>
                <c:pt idx="0">
                  <c:v>% Capacity per Bin</c:v>
                </c:pt>
              </c:strCache>
            </c:strRef>
          </c:tx>
          <c:val>
            <c:numRef>
              <c:f>Sheet1!$D$2:$D$81</c:f>
              <c:numCache>
                <c:formatCode>General</c:formatCode>
                <c:ptCount val="80"/>
                <c:pt idx="0">
                  <c:v>3</c:v>
                </c:pt>
                <c:pt idx="1">
                  <c:v>2</c:v>
                </c:pt>
                <c:pt idx="2">
                  <c:v>2.5</c:v>
                </c:pt>
                <c:pt idx="3">
                  <c:v>3</c:v>
                </c:pt>
                <c:pt idx="4">
                  <c:v>5</c:v>
                </c:pt>
                <c:pt idx="5">
                  <c:v>6.25</c:v>
                </c:pt>
                <c:pt idx="6">
                  <c:v>4.5</c:v>
                </c:pt>
                <c:pt idx="7">
                  <c:v>3</c:v>
                </c:pt>
                <c:pt idx="8">
                  <c:v>4</c:v>
                </c:pt>
                <c:pt idx="9">
                  <c:v>1.5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4</c:v>
                </c:pt>
                <c:pt idx="14">
                  <c:v>1</c:v>
                </c:pt>
                <c:pt idx="15">
                  <c:v>5</c:v>
                </c:pt>
                <c:pt idx="16">
                  <c:v>1.75</c:v>
                </c:pt>
                <c:pt idx="17">
                  <c:v>2</c:v>
                </c:pt>
                <c:pt idx="18">
                  <c:v>5</c:v>
                </c:pt>
                <c:pt idx="19">
                  <c:v>1.75</c:v>
                </c:pt>
                <c:pt idx="20">
                  <c:v>3</c:v>
                </c:pt>
                <c:pt idx="21">
                  <c:v>5</c:v>
                </c:pt>
                <c:pt idx="22">
                  <c:v>2</c:v>
                </c:pt>
                <c:pt idx="23">
                  <c:v>2</c:v>
                </c:pt>
                <c:pt idx="24">
                  <c:v>4.75</c:v>
                </c:pt>
                <c:pt idx="25">
                  <c:v>1.5</c:v>
                </c:pt>
                <c:pt idx="26">
                  <c:v>4</c:v>
                </c:pt>
                <c:pt idx="27">
                  <c:v>6</c:v>
                </c:pt>
                <c:pt idx="28">
                  <c:v>2</c:v>
                </c:pt>
                <c:pt idx="29">
                  <c:v>1.5</c:v>
                </c:pt>
                <c:pt idx="30">
                  <c:v>3</c:v>
                </c:pt>
                <c:pt idx="31">
                  <c:v>1</c:v>
                </c:pt>
                <c:pt idx="32">
                  <c:v>2</c:v>
                </c:pt>
                <c:pt idx="33">
                  <c:v>3</c:v>
                </c:pt>
                <c:pt idx="34">
                  <c:v>5</c:v>
                </c:pt>
                <c:pt idx="35">
                  <c:v>2</c:v>
                </c:pt>
                <c:pt idx="36">
                  <c:v>1.5</c:v>
                </c:pt>
                <c:pt idx="37">
                  <c:v>2.25</c:v>
                </c:pt>
                <c:pt idx="38">
                  <c:v>2</c:v>
                </c:pt>
                <c:pt idx="39">
                  <c:v>4</c:v>
                </c:pt>
                <c:pt idx="40">
                  <c:v>3.5</c:v>
                </c:pt>
                <c:pt idx="41">
                  <c:v>5</c:v>
                </c:pt>
                <c:pt idx="42">
                  <c:v>4</c:v>
                </c:pt>
                <c:pt idx="43">
                  <c:v>1.5</c:v>
                </c:pt>
                <c:pt idx="44">
                  <c:v>2</c:v>
                </c:pt>
                <c:pt idx="45">
                  <c:v>4</c:v>
                </c:pt>
                <c:pt idx="46">
                  <c:v>1.5</c:v>
                </c:pt>
                <c:pt idx="47">
                  <c:v>3</c:v>
                </c:pt>
                <c:pt idx="48">
                  <c:v>2</c:v>
                </c:pt>
                <c:pt idx="49">
                  <c:v>1</c:v>
                </c:pt>
                <c:pt idx="50">
                  <c:v>3</c:v>
                </c:pt>
                <c:pt idx="51">
                  <c:v>1</c:v>
                </c:pt>
                <c:pt idx="52">
                  <c:v>4</c:v>
                </c:pt>
                <c:pt idx="53">
                  <c:v>2</c:v>
                </c:pt>
                <c:pt idx="54">
                  <c:v>2</c:v>
                </c:pt>
                <c:pt idx="55">
                  <c:v>1.5</c:v>
                </c:pt>
                <c:pt idx="56">
                  <c:v>4</c:v>
                </c:pt>
                <c:pt idx="57">
                  <c:v>3.5</c:v>
                </c:pt>
                <c:pt idx="58">
                  <c:v>1.5</c:v>
                </c:pt>
                <c:pt idx="59">
                  <c:v>4</c:v>
                </c:pt>
                <c:pt idx="60">
                  <c:v>2</c:v>
                </c:pt>
                <c:pt idx="61">
                  <c:v>4</c:v>
                </c:pt>
                <c:pt idx="62">
                  <c:v>2</c:v>
                </c:pt>
                <c:pt idx="63">
                  <c:v>4</c:v>
                </c:pt>
                <c:pt idx="64">
                  <c:v>6</c:v>
                </c:pt>
                <c:pt idx="65">
                  <c:v>4.75</c:v>
                </c:pt>
                <c:pt idx="66">
                  <c:v>5.5</c:v>
                </c:pt>
                <c:pt idx="67">
                  <c:v>6.25</c:v>
                </c:pt>
                <c:pt idx="68">
                  <c:v>4</c:v>
                </c:pt>
                <c:pt idx="69">
                  <c:v>5.75</c:v>
                </c:pt>
                <c:pt idx="70">
                  <c:v>3.5</c:v>
                </c:pt>
                <c:pt idx="71">
                  <c:v>1.5</c:v>
                </c:pt>
                <c:pt idx="72">
                  <c:v>3</c:v>
                </c:pt>
                <c:pt idx="73">
                  <c:v>1.75</c:v>
                </c:pt>
                <c:pt idx="74">
                  <c:v>2</c:v>
                </c:pt>
                <c:pt idx="75">
                  <c:v>1</c:v>
                </c:pt>
                <c:pt idx="76">
                  <c:v>2</c:v>
                </c:pt>
                <c:pt idx="77">
                  <c:v>1</c:v>
                </c:pt>
                <c:pt idx="78">
                  <c:v>2</c:v>
                </c:pt>
                <c:pt idx="7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2589184"/>
        <c:axId val="82590720"/>
      </c:areaChart>
      <c:catAx>
        <c:axId val="82589184"/>
        <c:scaling>
          <c:orientation val="minMax"/>
        </c:scaling>
        <c:delete val="1"/>
        <c:axPos val="b"/>
        <c:majorTickMark val="out"/>
        <c:minorTickMark val="none"/>
        <c:tickLblPos val="none"/>
        <c:crossAx val="82590720"/>
        <c:crosses val="autoZero"/>
        <c:auto val="1"/>
        <c:lblAlgn val="ctr"/>
        <c:lblOffset val="100"/>
        <c:noMultiLvlLbl val="0"/>
      </c:catAx>
      <c:valAx>
        <c:axId val="82590720"/>
        <c:scaling>
          <c:orientation val="minMax"/>
          <c:max val="30"/>
        </c:scaling>
        <c:delete val="1"/>
        <c:axPos val="l"/>
        <c:majorGridlines/>
        <c:numFmt formatCode="General" sourceLinked="1"/>
        <c:majorTickMark val="out"/>
        <c:minorTickMark val="none"/>
        <c:tickLblPos val="none"/>
        <c:crossAx val="82589184"/>
        <c:crosses val="autoZero"/>
        <c:crossBetween val="midCat"/>
        <c:majorUnit val="5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sz="1600" b="1" dirty="0" smtClean="0"/>
              <a:t>Weekly Collections</a:t>
            </a:r>
            <a:endParaRPr lang="en-US" sz="1600" b="1" dirty="0"/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Collections</c:v>
                </c:pt>
              </c:strCache>
            </c:strRef>
          </c:tx>
          <c:spPr>
            <a:solidFill>
              <a:srgbClr val="007D7A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="1" i="0" baseline="0" dirty="0">
                        <a:solidFill>
                          <a:schemeClr val="bg1"/>
                        </a:solidFill>
                      </a:rPr>
                      <a:t>18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tx>
                <c:rich>
                  <a:bodyPr/>
                  <a:lstStyle/>
                  <a:p>
                    <a:r>
                      <a:rPr lang="en-US" b="1" i="0" baseline="0" dirty="0">
                        <a:solidFill>
                          <a:schemeClr val="bg1"/>
                        </a:solidFill>
                      </a:rPr>
                      <a:t>10.5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b="1" i="0" baseline="0" dirty="0">
                        <a:solidFill>
                          <a:schemeClr val="bg1"/>
                        </a:solidFill>
                      </a:rPr>
                      <a:t>2</a:t>
                    </a:r>
                  </a:p>
                </c:rich>
              </c:tx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Sheet1!$A$2:$A$4</c:f>
              <c:strCache>
                <c:ptCount val="3"/>
                <c:pt idx="0">
                  <c:v>Before</c:v>
                </c:pt>
                <c:pt idx="1">
                  <c:v>With Data</c:v>
                </c:pt>
                <c:pt idx="2">
                  <c:v>With Compaction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18</c:v>
                </c:pt>
                <c:pt idx="1">
                  <c:v>10.5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8007296"/>
        <c:axId val="138008832"/>
      </c:barChart>
      <c:catAx>
        <c:axId val="13800729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>
                <a:latin typeface="Arial Narrow" pitchFamily="34" charset="0"/>
              </a:defRPr>
            </a:pPr>
            <a:endParaRPr lang="en-US"/>
          </a:p>
        </c:txPr>
        <c:crossAx val="138008832"/>
        <c:crosses val="autoZero"/>
        <c:auto val="1"/>
        <c:lblAlgn val="ctr"/>
        <c:lblOffset val="100"/>
        <c:noMultiLvlLbl val="0"/>
      </c:catAx>
      <c:valAx>
        <c:axId val="1380088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latin typeface="Arial Narrow" pitchFamily="34" charset="0"/>
              </a:defRPr>
            </a:pPr>
            <a:endParaRPr lang="en-US"/>
          </a:p>
        </c:txPr>
        <c:crossAx val="1380072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3CE51D-B015-4C63-8CDD-2F60B4B7212D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9552E9-1B5C-4FFC-ACDE-D2DD28FAB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410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E24FFFA-0325-4D9A-ADF7-DE77E5D08227}" type="slidenum">
              <a:rPr lang="de-DE" sz="1200">
                <a:solidFill>
                  <a:prstClr val="black"/>
                </a:solidFill>
              </a:rPr>
              <a:pPr eaLnBrk="1" hangingPunct="1"/>
              <a:t>10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C075846-DB23-4558-8073-9187E528300E}" type="slidenum">
              <a:rPr lang="de-DE" sz="1200">
                <a:solidFill>
                  <a:prstClr val="black"/>
                </a:solidFill>
              </a:rPr>
              <a:pPr eaLnBrk="1" hangingPunct="1"/>
              <a:t>11</a:t>
            </a:fld>
            <a:endParaRPr lang="de-DE" sz="120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68825" cy="3427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49E4103-10BF-42F5-BBA1-34E76579D439}" type="slidenum">
              <a:rPr lang="en-US" sz="1200" smtClean="0">
                <a:solidFill>
                  <a:srgbClr val="000000"/>
                </a:solidFill>
                <a:latin typeface="Siemens Sans" pitchFamily="2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smtClean="0">
              <a:solidFill>
                <a:srgbClr val="000000"/>
              </a:solidFill>
              <a:latin typeface="Siemens Sans" pitchFamily="2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33927" indent="-28228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29118" indent="-225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580765" indent="-225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32412" indent="-22582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484059" indent="-22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35707" indent="-22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387354" indent="-22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39001" indent="-22582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F63AC015-3135-4963-8CAE-9178453A1723}" type="slidenum">
              <a:rPr lang="en-US" smtClean="0">
                <a:solidFill>
                  <a:prstClr val="black"/>
                </a:solidFill>
              </a:rPr>
              <a:pPr eaLnBrk="1" hangingPunct="1"/>
              <a:t>35</a:t>
            </a:fld>
            <a:endParaRPr lang="en-US" dirty="0" smtClean="0">
              <a:solidFill>
                <a:prstClr val="black"/>
              </a:solidFill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" charset="0"/>
              <a:ea typeface="ＭＳ Ｐゴシック" pitchFamily="34" charset="-128"/>
              <a:cs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BE2C55C-1CEF-485B-ABC9-A38F1D185A7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693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508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50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3591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831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149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48100" cy="1855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981200"/>
            <a:ext cx="3848100" cy="1855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1658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69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0866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725477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11520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49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97133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704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381000"/>
            <a:ext cx="1962150" cy="34559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81000"/>
            <a:ext cx="5734050" cy="34559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7228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4540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44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29045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96383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100330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07780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601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4241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68295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9826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4713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06DD85-1034-FE4F-AC40-116D3754FD95}" type="datetimeFigureOut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2/1/2013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427745-235C-9547-83F0-AC0721684FD0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8102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32000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42900"/>
            <a:ext cx="6553200" cy="4572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19200" y="1524000"/>
            <a:ext cx="77724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3886200"/>
            <a:ext cx="7772400" cy="2209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29920" y="6232565"/>
            <a:ext cx="1905000" cy="473035"/>
          </a:xfrm>
          <a:prstGeom prst="rect">
            <a:avLst/>
          </a:prstGeom>
          <a:ln/>
        </p:spPr>
        <p:txBody>
          <a:bodyPr anchor="b"/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376304-BF63-4805-8975-6F4F47CF3F65}" type="slidenum">
              <a:rPr lang="en-US" smtClean="0">
                <a:solidFill>
                  <a:prstClr val="black"/>
                </a:solidFill>
                <a:latin typeface="Blade Runner Movie Font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solidFill>
                <a:prstClr val="black"/>
              </a:solidFill>
              <a:latin typeface="Blade Runner Movie Font"/>
            </a:endParaRPr>
          </a:p>
        </p:txBody>
      </p:sp>
    </p:spTree>
    <p:extLst>
      <p:ext uri="{BB962C8B-B14F-4D97-AF65-F5344CB8AC3E}">
        <p14:creationId xmlns:p14="http://schemas.microsoft.com/office/powerpoint/2010/main" val="276129153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794387-1D0E-4693-91DE-F49AFFD48ECC}" type="datetimeFigureOut">
              <a:rPr lang="en-US" sz="2400" smtClean="0">
                <a:solidFill>
                  <a:prstClr val="black"/>
                </a:solidFill>
                <a:latin typeface="Blade Runner Movie Fon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2/1/2013</a:t>
            </a:fld>
            <a:endParaRPr lang="en-US" sz="240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FFE61D-9CEF-4726-BE11-E2EED977F669}" type="slidenum">
              <a:rPr lang="en-US" sz="2400" smtClean="0">
                <a:solidFill>
                  <a:prstClr val="black"/>
                </a:solidFill>
                <a:latin typeface="Blade Runner Movie Font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2400">
              <a:solidFill>
                <a:prstClr val="black"/>
              </a:solidFill>
              <a:latin typeface="Blade Runner Movie Font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0968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0242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3443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5984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89479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8583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2539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793655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216713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568876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471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492878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39750" y="1879600"/>
            <a:ext cx="8208963" cy="4394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2077892172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620713"/>
            <a:ext cx="8208963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539750" y="1879600"/>
            <a:ext cx="8208963" cy="43942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415138331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65833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0610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73BAC88-3969-41B6-9601-60EF8AC9C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0487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92B0110-D1D6-4496-A93C-89F1D64F1D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89519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45A65CD-B111-4CA1-A602-F547A0BAC0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28379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90675"/>
            <a:ext cx="4027488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90675"/>
            <a:ext cx="4029075" cy="46815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7F8060D-6F3D-4512-AB9F-406D5FBC0E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44343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57F0942-1DEE-4FF0-AF20-526097DCD7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36732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BF0C476-28DF-4DD9-A7B8-324E190CF2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29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72BE38EA-1EA3-4AEE-86A4-0F7D119FE1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76193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82F4927-A447-4BB6-B3CD-E784508546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32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A046B0A-C5F7-48F7-B3CF-D5B13613B1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412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06793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56B84A0-9FDE-4BCB-BF39-696255C34F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89133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58763"/>
            <a:ext cx="2051050" cy="60134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58763"/>
            <a:ext cx="6005513" cy="6013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891EF64-087D-42E5-9970-44527F053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351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12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23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6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5.pn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Relationship Id="rId14" Type="http://schemas.openxmlformats.org/officeDocument/2006/relationships/image" Target="../media/image8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623F9-1441-40FB-934B-8CB7B3B124C4}" type="datetimeFigureOut">
              <a:rPr lang="en-US" smtClean="0"/>
              <a:t>2/1/2013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1EC4E9-21F7-4C81-B3AF-D1F2F8682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2614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95600" y="381000"/>
            <a:ext cx="5562600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848600" cy="148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0066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pitchFamily="34" charset="-128"/>
            </a:endParaRPr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auto">
          <a:xfrm>
            <a:off x="8382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0" name="Rectangle 19"/>
          <p:cNvSpPr>
            <a:spLocks noChangeArrowheads="1"/>
          </p:cNvSpPr>
          <p:nvPr/>
        </p:nvSpPr>
        <p:spPr bwMode="auto">
          <a:xfrm>
            <a:off x="3276600" y="6543675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</a:rPr>
              <a:t>Copyright © </a:t>
            </a:r>
            <a:r>
              <a:rPr lang="en-US" sz="1000" b="1" dirty="0" smtClean="0">
                <a:solidFill>
                  <a:srgbClr val="FFFFFF"/>
                </a:solidFill>
                <a:ea typeface="ＭＳ Ｐゴシック" pitchFamily="34" charset="-128"/>
              </a:rPr>
              <a:t>2011 </a:t>
            </a:r>
            <a:r>
              <a:rPr lang="en-US" sz="1000" b="1" dirty="0">
                <a:solidFill>
                  <a:srgbClr val="FFFFFF"/>
                </a:solidFill>
                <a:ea typeface="ＭＳ Ｐゴシック" pitchFamily="34" charset="-128"/>
              </a:rPr>
              <a:t>BigBelly Solar</a:t>
            </a:r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8153400" y="6543675"/>
            <a:ext cx="533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fld id="{011C4D12-9B2A-46C2-96DB-E7FE6EAF455A}" type="slidenum">
              <a:rPr lang="en-US" sz="1200" b="1">
                <a:solidFill>
                  <a:srgbClr val="FFFFFF"/>
                </a:solidFill>
                <a:ea typeface="ＭＳ Ｐゴシック" pitchFamily="34" charset="-128"/>
              </a:rPr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z="1200" b="1" dirty="0">
              <a:solidFill>
                <a:srgbClr val="FFFFFF"/>
              </a:solidFill>
              <a:ea typeface="ＭＳ Ｐゴシック" pitchFamily="34" charset="-128"/>
            </a:endParaRPr>
          </a:p>
        </p:txBody>
      </p:sp>
      <p:sp>
        <p:nvSpPr>
          <p:cNvPr id="1032" name="Rectangle 25"/>
          <p:cNvSpPr>
            <a:spLocks noChangeArrowheads="1"/>
          </p:cNvSpPr>
          <p:nvPr/>
        </p:nvSpPr>
        <p:spPr bwMode="auto">
          <a:xfrm>
            <a:off x="3667125" y="-492125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Times" charset="0"/>
              <a:ea typeface="ＭＳ Ｐゴシック" pitchFamily="34" charset="-128"/>
            </a:endParaRPr>
          </a:p>
        </p:txBody>
      </p:sp>
      <p:grpSp>
        <p:nvGrpSpPr>
          <p:cNvPr id="1033" name="Group 18"/>
          <p:cNvGrpSpPr>
            <a:grpSpLocks/>
          </p:cNvGrpSpPr>
          <p:nvPr/>
        </p:nvGrpSpPr>
        <p:grpSpPr bwMode="auto">
          <a:xfrm>
            <a:off x="0" y="0"/>
            <a:ext cx="2209800" cy="1524000"/>
            <a:chOff x="0" y="0"/>
            <a:chExt cx="1392" cy="960"/>
          </a:xfrm>
        </p:grpSpPr>
        <p:pic>
          <p:nvPicPr>
            <p:cNvPr id="1035" name="Picture 26" descr="BB_PP_LtGrnLogo"/>
            <p:cNvPicPr>
              <a:picLocks noChangeAspect="1" noChangeArrowheads="1"/>
            </p:cNvPicPr>
            <p:nvPr userDrawn="1"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392" cy="9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6" name="Picture 26" descr="BB_PP_LtGrnLogo"/>
            <p:cNvPicPr>
              <a:picLocks noChangeAspect="1" noChangeArrowheads="1"/>
            </p:cNvPicPr>
            <p:nvPr userDrawn="1"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" y="503"/>
              <a:ext cx="718" cy="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26" descr="BB_PP_LtGrnLogo"/>
            <p:cNvPicPr>
              <a:picLocks noChangeAspect="1" noChangeArrowheads="1"/>
            </p:cNvPicPr>
            <p:nvPr userDrawn="1"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6" y="192"/>
              <a:ext cx="80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34" name="Rectangle 19"/>
          <p:cNvSpPr>
            <a:spLocks noChangeArrowheads="1"/>
          </p:cNvSpPr>
          <p:nvPr/>
        </p:nvSpPr>
        <p:spPr bwMode="auto">
          <a:xfrm>
            <a:off x="228600" y="6553200"/>
            <a:ext cx="1981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200" b="1" dirty="0">
                <a:solidFill>
                  <a:srgbClr val="FFFFFF"/>
                </a:solidFill>
                <a:ea typeface="ＭＳ Ｐゴシック" pitchFamily="34" charset="-128"/>
              </a:rPr>
              <a:t>bigbellysolar.com</a:t>
            </a:r>
          </a:p>
        </p:txBody>
      </p:sp>
    </p:spTree>
    <p:extLst>
      <p:ext uri="{BB962C8B-B14F-4D97-AF65-F5344CB8AC3E}">
        <p14:creationId xmlns:p14="http://schemas.microsoft.com/office/powerpoint/2010/main" val="2654996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+mj-lt"/>
          <a:ea typeface="ＭＳ Ｐゴシック" charset="0"/>
          <a:cs typeface="ＭＳ Ｐゴシック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  <a:ea typeface="ＭＳ Ｐゴシック" charset="0"/>
          <a:cs typeface="ＭＳ Ｐゴシック" charset="0"/>
        </a:defRPr>
      </a:lvl5pPr>
      <a:lvl6pPr marL="4572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</a:defRPr>
      </a:lvl6pPr>
      <a:lvl7pPr marL="9144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</a:defRPr>
      </a:lvl7pPr>
      <a:lvl8pPr marL="13716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</a:defRPr>
      </a:lvl8pPr>
      <a:lvl9pPr marL="1828800"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00">
          <a:solidFill>
            <a:srgbClr val="FF8000"/>
          </a:solidFill>
          <a:latin typeface="Helvetica" charset="0"/>
        </a:defRPr>
      </a:lvl9pPr>
    </p:titleStyle>
    <p:bodyStyle>
      <a:lvl1pPr marL="292100" indent="-2921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30000"/>
        <a:buFont typeface="Helvetica" charset="0"/>
        <a:buChar char="•"/>
        <a:defRPr sz="2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8636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SzPct val="110000"/>
        <a:buFont typeface="Arial Black" pitchFamily="34" charset="0"/>
        <a:buChar char="−"/>
        <a:defRPr sz="2000">
          <a:solidFill>
            <a:schemeClr val="tx1"/>
          </a:solidFill>
          <a:latin typeface="+mn-lt"/>
          <a:ea typeface="ＭＳ Ｐゴシック" charset="-128"/>
        </a:defRPr>
      </a:lvl2pPr>
      <a:lvl3pPr marL="125095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125000"/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SzPct val="80000"/>
        <a:buFont typeface="Arial Black" pitchFamily="34" charset="0"/>
        <a:buChar char="►"/>
        <a:defRPr sz="1600">
          <a:solidFill>
            <a:schemeClr val="tx1"/>
          </a:solidFill>
          <a:latin typeface="+mn-lt"/>
          <a:ea typeface="ＭＳ Ｐゴシック" charset="-128"/>
        </a:defRPr>
      </a:lvl4pPr>
      <a:lvl5pPr marL="19431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80000"/>
        <a:buFont typeface="Wingdings" pitchFamily="2" charset="2"/>
        <a:buChar char="°"/>
        <a:defRPr sz="1400">
          <a:solidFill>
            <a:schemeClr val="tx1"/>
          </a:solidFill>
          <a:latin typeface="+mn-lt"/>
          <a:ea typeface="ＭＳ Ｐゴシック" charset="-128"/>
        </a:defRPr>
      </a:lvl5pPr>
      <a:lvl6pPr marL="24003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80000"/>
        <a:buFont typeface="Wingdings" charset="2"/>
        <a:buChar char="°"/>
        <a:defRPr sz="1400">
          <a:solidFill>
            <a:schemeClr val="tx1"/>
          </a:solidFill>
          <a:latin typeface="+mn-lt"/>
          <a:ea typeface="ＭＳ Ｐゴシック" charset="-128"/>
        </a:defRPr>
      </a:lvl6pPr>
      <a:lvl7pPr marL="28575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80000"/>
        <a:buFont typeface="Wingdings" charset="2"/>
        <a:buChar char="°"/>
        <a:defRPr sz="1400">
          <a:solidFill>
            <a:schemeClr val="tx1"/>
          </a:solidFill>
          <a:latin typeface="+mn-lt"/>
          <a:ea typeface="ＭＳ Ｐゴシック" charset="-128"/>
        </a:defRPr>
      </a:lvl7pPr>
      <a:lvl8pPr marL="33147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80000"/>
        <a:buFont typeface="Wingdings" charset="2"/>
        <a:buChar char="°"/>
        <a:defRPr sz="1400">
          <a:solidFill>
            <a:schemeClr val="tx1"/>
          </a:solidFill>
          <a:latin typeface="+mn-lt"/>
          <a:ea typeface="ＭＳ Ｐゴシック" charset="-128"/>
        </a:defRPr>
      </a:lvl8pPr>
      <a:lvl9pPr marL="3771900" indent="-228600" algn="l" rtl="0" eaLnBrk="0" fontAlgn="base" hangingPunct="0">
        <a:lnSpc>
          <a:spcPct val="80000"/>
        </a:lnSpc>
        <a:spcBef>
          <a:spcPct val="20000"/>
        </a:spcBef>
        <a:spcAft>
          <a:spcPct val="0"/>
        </a:spcAft>
        <a:buSzPct val="80000"/>
        <a:buFont typeface="Wingdings" charset="2"/>
        <a:buChar char="°"/>
        <a:defRPr sz="14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31000">
              <a:srgbClr val="94C0CA"/>
            </a:gs>
            <a:gs pos="89000">
              <a:schemeClr val="bg2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defTabSz="457200"/>
                <a:endParaRPr lang="en-US"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457200"/>
                  <a:endParaRPr lang="en-US">
                    <a:solidFill>
                      <a:prstClr val="black"/>
                    </a:solidFill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17E883E-3632-4775-B39D-556A02B56A7A}" type="slidenum">
              <a:rPr lang="en-US" smtClean="0">
                <a:solidFill>
                  <a:prstClr val="black">
                    <a:lumMod val="75000"/>
                    <a:lumOff val="25000"/>
                  </a:prstClr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574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10000">
              <a:schemeClr val="accent5">
                <a:lumMod val="40000"/>
                <a:lumOff val="60000"/>
              </a:schemeClr>
            </a:gs>
            <a:gs pos="20000">
              <a:schemeClr val="accent5">
                <a:lumMod val="40000"/>
                <a:lumOff val="60000"/>
                <a:alpha val="16000"/>
              </a:schemeClr>
            </a:gs>
            <a:gs pos="30000">
              <a:schemeClr val="bg1">
                <a:lumMod val="95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1066800"/>
          </a:xfrm>
          <a:prstGeom prst="rect">
            <a:avLst/>
          </a:prstGeom>
          <a:solidFill>
            <a:srgbClr val="31859C">
              <a:alpha val="21176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7" name="Picture 6" descr="grid_0000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533400" cy="68580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304800" cy="6858000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rot="10800000">
            <a:off x="8610600" y="0"/>
            <a:ext cx="533400" cy="640080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rot="10800000">
            <a:off x="8839200" y="0"/>
            <a:ext cx="304800" cy="6858000"/>
          </a:xfrm>
          <a:prstGeom prst="rect">
            <a:avLst/>
          </a:prstGeom>
          <a:solidFill>
            <a:schemeClr val="accent5">
              <a:lumMod val="75000"/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74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background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1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6599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30"/>
          <p:cNvSpPr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87338" y="261938"/>
            <a:ext cx="8856662" cy="971550"/>
          </a:xfrm>
          <a:prstGeom prst="rect">
            <a:avLst/>
          </a:prstGeom>
          <a:solidFill>
            <a:srgbClr val="FE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smtClean="0">
              <a:solidFill>
                <a:srgbClr val="FFFFFF"/>
              </a:solidFill>
              <a:latin typeface="Siemens Slab" pitchFamily="2" charset="0"/>
            </a:endParaRPr>
          </a:p>
        </p:txBody>
      </p:sp>
      <p:sp>
        <p:nvSpPr>
          <p:cNvPr id="2051" name="Rectangle 115"/>
          <p:cNvSpPr>
            <a:spLocks noGrp="1" noChangeArrowheads="1"/>
          </p:cNvSpPr>
          <p:nvPr>
            <p:ph type="title"/>
          </p:nvPr>
        </p:nvSpPr>
        <p:spPr bwMode="auto">
          <a:xfrm>
            <a:off x="539750" y="258763"/>
            <a:ext cx="6140450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Mastertitelformat bearbeiten</a:t>
            </a:r>
          </a:p>
        </p:txBody>
      </p:sp>
      <p:sp>
        <p:nvSpPr>
          <p:cNvPr id="2052" name="Rectangle 1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9750" y="1590675"/>
            <a:ext cx="8208963" cy="468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Mastertextformat bearbeiten</a:t>
            </a:r>
          </a:p>
          <a:p>
            <a:pPr lvl="1"/>
            <a:r>
              <a:rPr lang="en-US" smtClean="0"/>
              <a:t>Zweite Ebene</a:t>
            </a:r>
          </a:p>
          <a:p>
            <a:pPr lvl="2"/>
            <a:r>
              <a:rPr lang="en-US" smtClean="0"/>
              <a:t>Dritte Ebene</a:t>
            </a:r>
          </a:p>
          <a:p>
            <a:pPr lvl="3"/>
            <a:r>
              <a:rPr lang="en-US" smtClean="0"/>
              <a:t>Vierte Ebene</a:t>
            </a:r>
          </a:p>
          <a:p>
            <a:pPr lvl="4"/>
            <a:r>
              <a:rPr lang="en-US" smtClean="0"/>
              <a:t>Fünfte Ebene</a:t>
            </a:r>
          </a:p>
        </p:txBody>
      </p:sp>
      <p:sp>
        <p:nvSpPr>
          <p:cNvPr id="2053" name="Text Box 133"/>
          <p:cNvSpPr txBox="1">
            <a:spLocks noChangeArrowheads="1"/>
          </p:cNvSpPr>
          <p:nvPr/>
        </p:nvSpPr>
        <p:spPr bwMode="auto">
          <a:xfrm>
            <a:off x="555625" y="6464300"/>
            <a:ext cx="8193088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Siemens Industry, Inc.</a:t>
            </a:r>
          </a:p>
        </p:txBody>
      </p:sp>
      <p:pic>
        <p:nvPicPr>
          <p:cNvPr id="2054" name="Picture 165" descr="sie_logo_petrol_rgb_2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0900" y="423863"/>
            <a:ext cx="16002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93" name="Rectangle 1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200" b="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Aft>
                <a:spcPct val="0"/>
              </a:spcAft>
              <a:defRPr/>
            </a:pPr>
            <a:r>
              <a:rPr lang="en-US"/>
              <a:t>Page </a:t>
            </a:r>
            <a:fld id="{7934D38B-795E-4DC9-8057-8A463B7FA756}" type="slidenum">
              <a:rPr lang="en-US"/>
              <a:pPr fontAlgn="base"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59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2pPr>
      <a:lvl3pPr marL="3810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3pPr>
      <a:lvl4pPr marL="573088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4pPr>
      <a:lvl5pPr marL="763588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5pPr>
      <a:lvl6pPr marL="12207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6pPr>
      <a:lvl7pPr marL="16779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7pPr>
      <a:lvl8pPr marL="21351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8pPr>
      <a:lvl9pPr marL="25923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4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slideLayout" Target="../slideLayouts/slideLayout43.xml"/><Relationship Id="rId1" Type="http://schemas.openxmlformats.org/officeDocument/2006/relationships/tags" Target="../tags/tag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3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chart" Target="../charts/char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jpeg"/><Relationship Id="rId5" Type="http://schemas.openxmlformats.org/officeDocument/2006/relationships/image" Target="../media/image37.png"/><Relationship Id="rId10" Type="http://schemas.openxmlformats.org/officeDocument/2006/relationships/image" Target="../media/image42.jpeg"/><Relationship Id="rId4" Type="http://schemas.openxmlformats.org/officeDocument/2006/relationships/image" Target="../media/image36.jpeg"/><Relationship Id="rId9" Type="http://schemas.openxmlformats.org/officeDocument/2006/relationships/image" Target="../media/image4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8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1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lauderdalecc.com/" TargetMode="External"/><Relationship Id="rId2" Type="http://schemas.openxmlformats.org/officeDocument/2006/relationships/hyperlink" Target="mailto:jjohnson@ftlauderdalecc.com" TargetMode="Externa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66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9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9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29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29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9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9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2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29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2590800"/>
            <a:ext cx="8077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Brush Script MT" pitchFamily="66" charset="0"/>
              </a:rPr>
              <a:t>A Blueprint for Successful Renewable Energy Applications</a:t>
            </a:r>
            <a:endParaRPr lang="en-US" sz="5400" b="1" dirty="0">
              <a:solidFill>
                <a:srgbClr val="0070C0"/>
              </a:solidFill>
              <a:latin typeface="Brush Script MT" pitchFamily="66" charset="0"/>
            </a:endParaRPr>
          </a:p>
        </p:txBody>
      </p:sp>
      <p:pic>
        <p:nvPicPr>
          <p:cNvPr id="9" name="Picture 8" descr="logo" title="go solar fest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6849" y="533400"/>
            <a:ext cx="6350000" cy="158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 dirty="0">
              <a:solidFill>
                <a:srgbClr val="FFFFFF"/>
              </a:solidFill>
            </a:endParaRPr>
          </a:p>
        </p:txBody>
      </p:sp>
      <p:pic>
        <p:nvPicPr>
          <p:cNvPr id="12291" name="Picture 2" descr="pen" title="Picture of a pen"/>
          <p:cNvPicPr>
            <a:picLocks noChangeAspect="1" noChangeArrowheads="1"/>
          </p:cNvPicPr>
          <p:nvPr/>
        </p:nvPicPr>
        <p:blipFill>
          <a:blip r:embed="rId3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1717675"/>
            <a:ext cx="2174875" cy="150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3" descr="traffic" title="Picture of traffic"/>
          <p:cNvPicPr>
            <a:picLocks noChangeAspect="1" noChangeArrowheads="1"/>
          </p:cNvPicPr>
          <p:nvPr/>
        </p:nvPicPr>
        <p:blipFill>
          <a:blip r:embed="rId4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4795838"/>
            <a:ext cx="2173287" cy="150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4" descr="city" title="Picture of a city"/>
          <p:cNvPicPr>
            <a:picLocks noChangeAspect="1" noChangeArrowheads="1"/>
          </p:cNvPicPr>
          <p:nvPr/>
        </p:nvPicPr>
        <p:blipFill>
          <a:blip r:embed="rId5">
            <a:lum contrast="-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0338" y="3265488"/>
            <a:ext cx="2171700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5"/>
          <p:cNvSpPr>
            <a:spLocks noChangeArrowheads="1"/>
          </p:cNvSpPr>
          <p:nvPr/>
        </p:nvSpPr>
        <p:spPr bwMode="auto">
          <a:xfrm>
            <a:off x="1946275" y="3265488"/>
            <a:ext cx="2573338" cy="14954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1946275" y="1717675"/>
            <a:ext cx="2573338" cy="1509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8137" name="Text Box 9"/>
          <p:cNvSpPr txBox="1">
            <a:spLocks noChangeArrowheads="1"/>
          </p:cNvSpPr>
          <p:nvPr/>
        </p:nvSpPr>
        <p:spPr bwMode="auto">
          <a:xfrm>
            <a:off x="2022475" y="1792288"/>
            <a:ext cx="2530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Economics</a:t>
            </a:r>
          </a:p>
        </p:txBody>
      </p:sp>
      <p:sp>
        <p:nvSpPr>
          <p:cNvPr id="688138" name="Text Box 10"/>
          <p:cNvSpPr txBox="1">
            <a:spLocks noChangeArrowheads="1"/>
          </p:cNvSpPr>
          <p:nvPr/>
        </p:nvSpPr>
        <p:spPr bwMode="auto">
          <a:xfrm>
            <a:off x="1989138" y="3349625"/>
            <a:ext cx="2530475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Demographics</a:t>
            </a:r>
          </a:p>
        </p:txBody>
      </p:sp>
      <p:sp>
        <p:nvSpPr>
          <p:cNvPr id="12298" name="Text Box 11"/>
          <p:cNvSpPr txBox="1">
            <a:spLocks noChangeArrowheads="1"/>
          </p:cNvSpPr>
          <p:nvPr/>
        </p:nvSpPr>
        <p:spPr bwMode="auto">
          <a:xfrm>
            <a:off x="2132013" y="5410200"/>
            <a:ext cx="2962275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Sustainability</a:t>
            </a:r>
          </a:p>
        </p:txBody>
      </p:sp>
      <p:sp>
        <p:nvSpPr>
          <p:cNvPr id="12299" name="Rectangle 32"/>
          <p:cNvSpPr>
            <a:spLocks noChangeArrowheads="1"/>
          </p:cNvSpPr>
          <p:nvPr/>
        </p:nvSpPr>
        <p:spPr bwMode="auto">
          <a:xfrm>
            <a:off x="160338" y="1295400"/>
            <a:ext cx="4360862" cy="430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Key Issues</a:t>
            </a:r>
            <a:endParaRPr lang="en-US" sz="16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0" name="Rectangle 13"/>
          <p:cNvSpPr>
            <a:spLocks noChangeArrowheads="1"/>
          </p:cNvSpPr>
          <p:nvPr/>
        </p:nvSpPr>
        <p:spPr bwMode="auto">
          <a:xfrm>
            <a:off x="1946275" y="4795838"/>
            <a:ext cx="2573338" cy="15097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1" name="Rectangle 32"/>
          <p:cNvSpPr>
            <a:spLocks noChangeArrowheads="1"/>
          </p:cNvSpPr>
          <p:nvPr/>
        </p:nvSpPr>
        <p:spPr bwMode="auto">
          <a:xfrm>
            <a:off x="4908550" y="1295400"/>
            <a:ext cx="4003675" cy="430213"/>
          </a:xfrm>
          <a:prstGeom prst="rect">
            <a:avLst/>
          </a:prstGeom>
          <a:solidFill>
            <a:schemeClr val="hlink"/>
          </a:solidFill>
          <a:ln>
            <a:noFill/>
          </a:ln>
          <a:extLst>
            <a:ext uri="{91240B29-F687-4F45-9708-019B960494DF}">
              <a14:hiddenLine xmlns:a14="http://schemas.microsoft.com/office/drawing/2010/main" w="31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91440" bIns="91440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de-DE" sz="1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Key Challenges</a:t>
            </a:r>
            <a:endParaRPr lang="en-US" sz="16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688143" name="Text Box 15"/>
          <p:cNvSpPr txBox="1">
            <a:spLocks noChangeArrowheads="1"/>
          </p:cNvSpPr>
          <p:nvPr/>
        </p:nvSpPr>
        <p:spPr bwMode="auto">
          <a:xfrm>
            <a:off x="1990725" y="4894263"/>
            <a:ext cx="2530475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Sustainability</a:t>
            </a:r>
          </a:p>
        </p:txBody>
      </p:sp>
      <p:sp>
        <p:nvSpPr>
          <p:cNvPr id="12303" name="AutoShape 16"/>
          <p:cNvSpPr>
            <a:spLocks noChangeArrowheads="1"/>
          </p:cNvSpPr>
          <p:nvPr/>
        </p:nvSpPr>
        <p:spPr bwMode="auto">
          <a:xfrm rot="5400000">
            <a:off x="4169569" y="2377282"/>
            <a:ext cx="1117600" cy="246062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4" name="AutoShape 17"/>
          <p:cNvSpPr>
            <a:spLocks noChangeArrowheads="1"/>
          </p:cNvSpPr>
          <p:nvPr/>
        </p:nvSpPr>
        <p:spPr bwMode="auto">
          <a:xfrm rot="5400000">
            <a:off x="4169569" y="3863182"/>
            <a:ext cx="1117600" cy="246062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5" name="AutoShape 18"/>
          <p:cNvSpPr>
            <a:spLocks noChangeArrowheads="1"/>
          </p:cNvSpPr>
          <p:nvPr/>
        </p:nvSpPr>
        <p:spPr bwMode="auto">
          <a:xfrm rot="5400000">
            <a:off x="4169569" y="5441157"/>
            <a:ext cx="1117600" cy="246062"/>
          </a:xfrm>
          <a:prstGeom prst="triangle">
            <a:avLst>
              <a:gd name="adj" fmla="val 50000"/>
            </a:avLst>
          </a:prstGeom>
          <a:solidFill>
            <a:srgbClr val="9966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2306" name="TextBox 10"/>
          <p:cNvSpPr txBox="1">
            <a:spLocks noChangeArrowheads="1"/>
          </p:cNvSpPr>
          <p:nvPr/>
        </p:nvSpPr>
        <p:spPr bwMode="auto">
          <a:xfrm>
            <a:off x="160338" y="2716213"/>
            <a:ext cx="4359275" cy="52387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The ability to provide and fund necessary services and community infrastructure</a:t>
            </a:r>
          </a:p>
        </p:txBody>
      </p:sp>
      <p:sp>
        <p:nvSpPr>
          <p:cNvPr id="12307" name="TextBox 10"/>
          <p:cNvSpPr txBox="1">
            <a:spLocks noChangeArrowheads="1"/>
          </p:cNvSpPr>
          <p:nvPr/>
        </p:nvSpPr>
        <p:spPr bwMode="auto">
          <a:xfrm>
            <a:off x="160338" y="4249738"/>
            <a:ext cx="4359275" cy="52387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The impact of broad demographic shifts on cities and counties</a:t>
            </a:r>
          </a:p>
        </p:txBody>
      </p:sp>
      <p:sp>
        <p:nvSpPr>
          <p:cNvPr id="12308" name="TextBox 10"/>
          <p:cNvSpPr txBox="1">
            <a:spLocks noChangeArrowheads="1"/>
          </p:cNvSpPr>
          <p:nvPr/>
        </p:nvSpPr>
        <p:spPr bwMode="auto">
          <a:xfrm>
            <a:off x="160338" y="5794375"/>
            <a:ext cx="4359275" cy="523875"/>
          </a:xfrm>
          <a:prstGeom prst="rect">
            <a:avLst/>
          </a:prstGeom>
          <a:solidFill>
            <a:schemeClr val="hlink">
              <a:alpha val="70195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The ability to remain a viable, sustainable community for years to come</a:t>
            </a:r>
          </a:p>
        </p:txBody>
      </p:sp>
      <p:graphicFrame>
        <p:nvGraphicFramePr>
          <p:cNvPr id="688150" name="Group 22"/>
          <p:cNvGraphicFramePr>
            <a:graphicFrameLocks noGrp="1"/>
          </p:cNvGraphicFramePr>
          <p:nvPr>
            <p:ph idx="1"/>
          </p:nvPr>
        </p:nvGraphicFramePr>
        <p:xfrm>
          <a:off x="4908550" y="1716088"/>
          <a:ext cx="4003675" cy="4651440"/>
        </p:xfrm>
        <a:graphic>
          <a:graphicData uri="http://schemas.openxmlformats.org/drawingml/2006/table">
            <a:tbl>
              <a:tblPr/>
              <a:tblGrid>
                <a:gridCol w="4003675"/>
              </a:tblGrid>
              <a:tr h="1523725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The state of local government finances…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Community impact of economic downturn…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Current economic crisis…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How long?  How deep?</a:t>
                      </a:r>
                    </a:p>
                  </a:txBody>
                  <a:tcPr marL="137160" marR="137160" marT="45712" marB="45712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42771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Population migration – rural to urban, etc…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Rapid growth of major metro areas…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Strains on infrastructure…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Aging population; demands for services…</a:t>
                      </a:r>
                    </a:p>
                  </a:txBody>
                  <a:tcPr marL="137160" marR="137160" marT="45712" marB="45712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1584878">
                <a:tc>
                  <a:txBody>
                    <a:bodyPr/>
                    <a:lstStyle/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Scarcity of natural resources…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Cities responsible for 80% of GHG…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Ability to attract business, maintain vitality…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Changing attitudes towards environment…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itchFamily="34" charset="0"/>
                        </a:rPr>
                        <a:t>Local government taking leadership role…</a:t>
                      </a:r>
                    </a:p>
                    <a:p>
                      <a:pPr marL="174625" marR="0" lvl="0" indent="-17462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10000"/>
                        </a:spcBef>
                        <a:spcAft>
                          <a:spcPct val="10000"/>
                        </a:spcAft>
                        <a:buClr>
                          <a:schemeClr val="bg1"/>
                        </a:buClr>
                        <a:buSzTx/>
                        <a:buFont typeface="Wingdings" pitchFamily="2" charset="2"/>
                        <a:buChar char="§"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137160" marR="137160" marT="45712" marB="45712" anchor="ctr" horzOverflow="overflow">
                    <a:lnL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319" name="Line 32"/>
          <p:cNvSpPr>
            <a:spLocks noChangeShapeType="1"/>
          </p:cNvSpPr>
          <p:nvPr/>
        </p:nvSpPr>
        <p:spPr bwMode="auto">
          <a:xfrm>
            <a:off x="160338" y="3251200"/>
            <a:ext cx="43592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320" name="Line 33"/>
          <p:cNvSpPr>
            <a:spLocks noChangeShapeType="1"/>
          </p:cNvSpPr>
          <p:nvPr/>
        </p:nvSpPr>
        <p:spPr bwMode="auto">
          <a:xfrm>
            <a:off x="152400" y="4781550"/>
            <a:ext cx="43592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321" name="Line 34"/>
          <p:cNvSpPr>
            <a:spLocks noChangeShapeType="1"/>
          </p:cNvSpPr>
          <p:nvPr/>
        </p:nvSpPr>
        <p:spPr bwMode="auto">
          <a:xfrm>
            <a:off x="165100" y="1695450"/>
            <a:ext cx="4359275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</a:endParaRPr>
          </a:p>
        </p:txBody>
      </p:sp>
      <p:sp>
        <p:nvSpPr>
          <p:cNvPr id="12322" name="Text Box 6"/>
          <p:cNvSpPr txBox="1">
            <a:spLocks noChangeArrowheads="1"/>
          </p:cNvSpPr>
          <p:nvPr/>
        </p:nvSpPr>
        <p:spPr bwMode="auto">
          <a:xfrm>
            <a:off x="457200" y="452438"/>
            <a:ext cx="8213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  <a:cs typeface="Arial" charset="0"/>
              </a:rPr>
              <a:t>Challenges of a vibrant, growing and green community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19364926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6"/>
          <p:cNvSpPr txBox="1">
            <a:spLocks noChangeArrowheads="1"/>
          </p:cNvSpPr>
          <p:nvPr/>
        </p:nvSpPr>
        <p:spPr bwMode="auto">
          <a:xfrm>
            <a:off x="1905000" y="228600"/>
            <a:ext cx="6472238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Findings of local governments…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Opportunities</a:t>
            </a:r>
          </a:p>
        </p:txBody>
      </p:sp>
      <p:sp>
        <p:nvSpPr>
          <p:cNvPr id="12291" name="Text Box 7"/>
          <p:cNvSpPr txBox="1">
            <a:spLocks noChangeArrowheads="1"/>
          </p:cNvSpPr>
          <p:nvPr/>
        </p:nvSpPr>
        <p:spPr bwMode="auto">
          <a:xfrm>
            <a:off x="2743200" y="1371600"/>
            <a:ext cx="5715000" cy="4554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tIns="91440" bIns="91440">
            <a:spAutoFit/>
          </a:bodyPr>
          <a:lstStyle/>
          <a:p>
            <a:pPr marL="261938" indent="-261938" defTabSz="76200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…Infrastructure budgets for 2009 adversely affected by economic crisis. </a:t>
            </a:r>
          </a:p>
          <a:p>
            <a:pPr marL="261938" indent="-261938" defTabSz="76200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en-US" sz="2000" b="1" i="1" dirty="0">
                <a:solidFill>
                  <a:srgbClr val="000000">
                    <a:lumMod val="75000"/>
                    <a:lumOff val="25000"/>
                  </a:srgbClr>
                </a:solidFill>
                <a:latin typeface="Arial" pitchFamily="34" charset="0"/>
                <a:cs typeface="Arial" pitchFamily="34" charset="0"/>
              </a:rPr>
              <a:t>Approximately 22% of respondents expect a reduction of 15% or more this year.</a:t>
            </a:r>
          </a:p>
          <a:p>
            <a:pPr marL="261938" indent="-261938" defTabSz="76200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…City leaders identify lack of funding to meet infrastructure needs as most serious challenge.</a:t>
            </a:r>
          </a:p>
          <a:p>
            <a:pPr marL="261938" indent="-261938" defTabSz="76200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…Climate friendly technologies represent significant economic opportunity for cities.</a:t>
            </a:r>
          </a:p>
          <a:p>
            <a:pPr marL="261938" indent="-261938" defTabSz="762000" eaLnBrk="0" fontAlgn="base" hangingPunct="0">
              <a:spcBef>
                <a:spcPct val="40000"/>
              </a:spcBef>
              <a:spcAft>
                <a:spcPct val="40000"/>
              </a:spcAft>
              <a:buClr>
                <a:srgbClr val="000000"/>
              </a:buClr>
              <a:defRPr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…Broad recognition that infrastructure plays critical role in addressing climate issues.</a:t>
            </a:r>
          </a:p>
        </p:txBody>
      </p:sp>
      <p:pic>
        <p:nvPicPr>
          <p:cNvPr id="13316" name="Picture 4" descr="Metropolitan Infrastructure Sustainability Study book" title="United States Conference of Mayo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743200"/>
            <a:ext cx="2203450" cy="3113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42811968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Can send to you with your email address" title="Metropolitan Infrastructure Sustainability Stud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95600" y="304800"/>
            <a:ext cx="4468813" cy="6313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1" name="TextBox 5"/>
          <p:cNvSpPr txBox="1">
            <a:spLocks noChangeArrowheads="1"/>
          </p:cNvSpPr>
          <p:nvPr/>
        </p:nvSpPr>
        <p:spPr bwMode="auto">
          <a:xfrm>
            <a:off x="1828800" y="2743200"/>
            <a:ext cx="6858000" cy="113823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Give me your email address…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and this report will be sent to you.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76497304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14339" name="TextBox 4" descr="Word art showing solutions" title="Solutions"/>
          <p:cNvSpPr txBox="1">
            <a:spLocks noChangeArrowheads="1"/>
          </p:cNvSpPr>
          <p:nvPr/>
        </p:nvSpPr>
        <p:spPr bwMode="auto">
          <a:xfrm rot="-2700000">
            <a:off x="2147888" y="2706688"/>
            <a:ext cx="5580062" cy="1323975"/>
          </a:xfrm>
          <a:prstGeom prst="rect">
            <a:avLst/>
          </a:prstGeom>
          <a:solidFill>
            <a:srgbClr val="3366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FFFF"/>
                </a:solidFill>
                <a:latin typeface="Stencil" pitchFamily="82" charset="0"/>
              </a:rPr>
              <a:t>Solutions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27951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7"/>
          <p:cNvSpPr txBox="1">
            <a:spLocks noChangeArrowheads="1"/>
          </p:cNvSpPr>
          <p:nvPr/>
        </p:nvSpPr>
        <p:spPr bwMode="auto">
          <a:xfrm>
            <a:off x="2095500" y="990600"/>
            <a:ext cx="34671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What is LEED?</a:t>
            </a:r>
          </a:p>
        </p:txBody>
      </p:sp>
      <p:sp>
        <p:nvSpPr>
          <p:cNvPr id="16387" name="Text Box 8"/>
          <p:cNvSpPr txBox="1">
            <a:spLocks noChangeArrowheads="1"/>
          </p:cNvSpPr>
          <p:nvPr/>
        </p:nvSpPr>
        <p:spPr bwMode="auto">
          <a:xfrm>
            <a:off x="2133600" y="2667000"/>
            <a:ext cx="6248400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LEED is… </a:t>
            </a: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L</a:t>
            </a: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eadership in </a:t>
            </a: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nergy and </a:t>
            </a: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E</a:t>
            </a: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nvironmental </a:t>
            </a:r>
            <a:r>
              <a:rPr lang="en-US" sz="32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D</a:t>
            </a: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esign.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i="1" smtClean="0">
                <a:solidFill>
                  <a:srgbClr val="000000"/>
                </a:solidFill>
                <a:latin typeface="Arial" charset="0"/>
                <a:cs typeface="Arial" charset="0"/>
              </a:rPr>
              <a:t>…it is a rating system in seven major categories for the design, construction and operation of high performance buildings.</a:t>
            </a:r>
          </a:p>
        </p:txBody>
      </p:sp>
      <p:pic>
        <p:nvPicPr>
          <p:cNvPr id="16388" name="Picture 11" descr="Logo for LEED" title="Lo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62725" y="304800"/>
            <a:ext cx="2124075" cy="215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293843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7"/>
          <p:cNvSpPr txBox="1">
            <a:spLocks noChangeArrowheads="1"/>
          </p:cNvSpPr>
          <p:nvPr/>
        </p:nvSpPr>
        <p:spPr bwMode="auto">
          <a:xfrm>
            <a:off x="2611438" y="990600"/>
            <a:ext cx="52879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LEED Major Categories</a:t>
            </a:r>
          </a:p>
        </p:txBody>
      </p:sp>
      <p:sp>
        <p:nvSpPr>
          <p:cNvPr id="17411" name="Text Box 8"/>
          <p:cNvSpPr txBox="1">
            <a:spLocks noChangeArrowheads="1"/>
          </p:cNvSpPr>
          <p:nvPr/>
        </p:nvSpPr>
        <p:spPr bwMode="auto">
          <a:xfrm>
            <a:off x="2133600" y="1828800"/>
            <a:ext cx="6248400" cy="4062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…Sustainable Sites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…Water Efficiency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…Energy and Atmosphere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…Materials and Resources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…Indoor Environmental Quality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…Innovation in Design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…Regional Priority</a:t>
            </a:r>
          </a:p>
        </p:txBody>
      </p:sp>
      <p:pic>
        <p:nvPicPr>
          <p:cNvPr id="17412" name="Picture 11" descr="http://3.bp.blogspot.com/_Y-bBG4gztZ4/SiUm-Jz3w-I/AAAAAAAAAFI/XmMBM9dihwY/s400/USGBC+leed+logo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773613"/>
            <a:ext cx="1828800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1331321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8"/>
          <p:cNvSpPr txBox="1">
            <a:spLocks noChangeArrowheads="1"/>
          </p:cNvSpPr>
          <p:nvPr/>
        </p:nvSpPr>
        <p:spPr bwMode="auto">
          <a:xfrm>
            <a:off x="2057400" y="1752600"/>
            <a:ext cx="6172200" cy="769938"/>
          </a:xfrm>
          <a:prstGeom prst="rect">
            <a:avLst/>
          </a:prstGeom>
          <a:solidFill>
            <a:schemeClr val="bg1">
              <a:lumMod val="75000"/>
            </a:scheme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200" b="1" i="1" dirty="0">
                <a:solidFill>
                  <a:srgbClr val="000000"/>
                </a:solidFill>
                <a:latin typeface="Arial" charset="0"/>
                <a:cs typeface="Arial" charset="0"/>
              </a:rPr>
              <a:t>…is smart, livable and sustainable manner by means of its leadership and policies.</a:t>
            </a:r>
          </a:p>
        </p:txBody>
      </p:sp>
      <p:sp>
        <p:nvSpPr>
          <p:cNvPr id="18435" name="Text Box 8"/>
          <p:cNvSpPr txBox="1">
            <a:spLocks noChangeArrowheads="1"/>
          </p:cNvSpPr>
          <p:nvPr/>
        </p:nvSpPr>
        <p:spPr bwMode="auto">
          <a:xfrm>
            <a:off x="2057400" y="2828925"/>
            <a:ext cx="647700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Smart</a:t>
            </a: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… it maximizes resources and efficiencies by human and artificial operation.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Livable</a:t>
            </a: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… it makes sense for the population according to the needs of the locality.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Sustainable</a:t>
            </a: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… it has as long of life as the maximizing of  “resources and efficiencies” allows.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Leadership</a:t>
            </a: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… acting with common sense.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4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i="1" smtClean="0">
                <a:solidFill>
                  <a:srgbClr val="000000"/>
                </a:solidFill>
                <a:latin typeface="Arial" charset="0"/>
              </a:rPr>
              <a:t>Policies</a:t>
            </a: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… based on individual and greater good.</a:t>
            </a:r>
          </a:p>
        </p:txBody>
      </p:sp>
      <p:sp>
        <p:nvSpPr>
          <p:cNvPr id="18436" name="Text Box 6"/>
          <p:cNvSpPr txBox="1">
            <a:spLocks noChangeArrowheads="1"/>
          </p:cNvSpPr>
          <p:nvPr/>
        </p:nvSpPr>
        <p:spPr bwMode="auto">
          <a:xfrm>
            <a:off x="2209800" y="304800"/>
            <a:ext cx="5867400" cy="1323975"/>
          </a:xfrm>
          <a:prstGeom prst="rect">
            <a:avLst/>
          </a:prstGeom>
          <a:solidFill>
            <a:srgbClr val="1D3B5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FFFFFF"/>
                </a:solidFill>
                <a:latin typeface="Arial" charset="0"/>
              </a:rPr>
              <a:t>A Vibrant, Growing and Green Community is…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139522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6"/>
          <p:cNvSpPr txBox="1">
            <a:spLocks noChangeArrowheads="1"/>
          </p:cNvSpPr>
          <p:nvPr/>
        </p:nvSpPr>
        <p:spPr bwMode="auto">
          <a:xfrm>
            <a:off x="2057400" y="609600"/>
            <a:ext cx="6302375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00"/>
                </a:solidFill>
                <a:latin typeface="Arial" charset="0"/>
              </a:rPr>
              <a:t>What does it look like?</a:t>
            </a:r>
          </a:p>
        </p:txBody>
      </p:sp>
      <p:sp>
        <p:nvSpPr>
          <p:cNvPr id="19459" name="Text Box 8"/>
          <p:cNvSpPr txBox="1">
            <a:spLocks noChangeArrowheads="1"/>
          </p:cNvSpPr>
          <p:nvPr/>
        </p:nvSpPr>
        <p:spPr bwMode="auto">
          <a:xfrm>
            <a:off x="2133600" y="1981200"/>
            <a:ext cx="6248400" cy="4094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…A sustainable city is a city operated with consideration of cultural and environmental impact.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…It is inhabited by people dedicated to the minimization of required inputs (energy, water and food) and outputs (waste, heat and pollution).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…It operates in a smart, livable and sustainable manner by means of its leadership and policies.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…It embraces the pillars of competitiveness, environment, quality of life and good governance.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828997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Drawing of sample city" title="Solutions for sustainable cities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115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Just Like Broward County…</a:t>
            </a:r>
          </a:p>
        </p:txBody>
      </p:sp>
      <p:pic>
        <p:nvPicPr>
          <p:cNvPr id="21507" name="Picture 5" descr="shows environmental achievements" title="Just like Broward Coun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0" y="1905000"/>
            <a:ext cx="4953000" cy="475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4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Siemens’ Public-Private Partnerships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 Sustainability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Daniel </a:t>
            </a:r>
            <a:r>
              <a:rPr lang="en-US" dirty="0" err="1" smtClean="0">
                <a:solidFill>
                  <a:srgbClr val="0070C0"/>
                </a:solidFill>
              </a:rPr>
              <a:t>Wishnick</a:t>
            </a:r>
            <a:endParaRPr lang="en-US" dirty="0" smtClean="0">
              <a:solidFill>
                <a:srgbClr val="0070C0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Business Development for Cities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Siemens Industry, Inc.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4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20483" name="TextBox 4" descr="Word art" title="Financials"/>
          <p:cNvSpPr txBox="1">
            <a:spLocks noChangeArrowheads="1"/>
          </p:cNvSpPr>
          <p:nvPr/>
        </p:nvSpPr>
        <p:spPr bwMode="auto">
          <a:xfrm rot="-2700000">
            <a:off x="1962150" y="2706688"/>
            <a:ext cx="5949950" cy="1323975"/>
          </a:xfrm>
          <a:prstGeom prst="rect">
            <a:avLst/>
          </a:prstGeom>
          <a:solidFill>
            <a:srgbClr val="00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FFFF"/>
                </a:solidFill>
                <a:latin typeface="Stencil" pitchFamily="82" charset="0"/>
              </a:rPr>
              <a:t>Financials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3481843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4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1430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Challenges of a vibrant, </a:t>
            </a:r>
            <a:br>
              <a:rPr 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</a:br>
            <a:r>
              <a:rPr lang="en-US" sz="3600" b="1" smtClean="0">
                <a:solidFill>
                  <a:schemeClr val="tx1"/>
                </a:solidFill>
                <a:latin typeface="Arial" charset="0"/>
                <a:cs typeface="Arial" charset="0"/>
              </a:rPr>
              <a:t>growing and green community…..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11430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buFontTx/>
              <a:buNone/>
            </a:pPr>
            <a:r>
              <a:rPr lang="en-US" sz="4000" b="1" smtClean="0">
                <a:latin typeface="Arial" charset="0"/>
              </a:rPr>
              <a:t>   </a:t>
            </a:r>
            <a:r>
              <a:rPr lang="en-US" sz="4000" b="1" i="1" smtClean="0">
                <a:latin typeface="Arial" charset="0"/>
              </a:rPr>
              <a:t>If energy conservation both saves money and is good for the planet, why don't people do more of it?</a:t>
            </a:r>
          </a:p>
          <a:p>
            <a:endParaRPr lang="en-US" sz="400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97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6"/>
          <p:cNvSpPr txBox="1">
            <a:spLocks noChangeArrowheads="1"/>
          </p:cNvSpPr>
          <p:nvPr/>
        </p:nvSpPr>
        <p:spPr bwMode="auto">
          <a:xfrm>
            <a:off x="1905000" y="609600"/>
            <a:ext cx="3505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800" b="1" i="1" dirty="0">
                <a:solidFill>
                  <a:srgbClr val="FFFFFF">
                    <a:lumMod val="50000"/>
                  </a:srgbClr>
                </a:solidFill>
                <a:latin typeface="Arial" charset="0"/>
              </a:rPr>
              <a:t>Show me…</a:t>
            </a:r>
          </a:p>
        </p:txBody>
      </p:sp>
      <p:pic>
        <p:nvPicPr>
          <p:cNvPr id="24579" name="Picture 2" descr="actor" title="show me the mone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2438400"/>
            <a:ext cx="6248400" cy="342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 descr="actor" title="show me the money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0574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1905000" y="1143000"/>
            <a:ext cx="445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6600"/>
                </a:solidFill>
                <a:latin typeface="Arial" charset="0"/>
              </a:rPr>
              <a:t>The Money!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167295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8"/>
          <p:cNvSpPr txBox="1">
            <a:spLocks noChangeArrowheads="1"/>
          </p:cNvSpPr>
          <p:nvPr/>
        </p:nvSpPr>
        <p:spPr bwMode="auto">
          <a:xfrm>
            <a:off x="1981200" y="2438400"/>
            <a:ext cx="7010400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smtClean="0">
                <a:solidFill>
                  <a:srgbClr val="000000"/>
                </a:solidFill>
                <a:latin typeface="Arial" charset="0"/>
              </a:rPr>
              <a:t>Financial Resources…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  -Capital Dollars… Taxes or Bonds.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  -Capital Contributions…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i="1" smtClean="0">
                <a:solidFill>
                  <a:srgbClr val="000000"/>
                </a:solidFill>
                <a:latin typeface="Arial" charset="0"/>
              </a:rPr>
              <a:t>    Federal (CDBG), State (CDBG) and Foundation Grants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  <a:latin typeface="Arial" charset="0"/>
              </a:rPr>
              <a:t>  -Operating Dollars… Redirecting.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25603" name="Picture 4" descr="actor" title="the money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24600" y="685800"/>
            <a:ext cx="2057400" cy="145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1905000" y="904875"/>
            <a:ext cx="44577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000" b="1" smtClean="0">
                <a:solidFill>
                  <a:srgbClr val="006600"/>
                </a:solidFill>
                <a:latin typeface="Arial" charset="0"/>
              </a:rPr>
              <a:t>The Money!</a:t>
            </a:r>
          </a:p>
        </p:txBody>
      </p:sp>
    </p:spTree>
    <p:extLst>
      <p:ext uri="{BB962C8B-B14F-4D97-AF65-F5344CB8AC3E}">
        <p14:creationId xmlns:p14="http://schemas.microsoft.com/office/powerpoint/2010/main" val="2516186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24579" name="TextBox 4" descr="word art" title="Instrument"/>
          <p:cNvSpPr txBox="1">
            <a:spLocks noChangeArrowheads="1"/>
          </p:cNvSpPr>
          <p:nvPr/>
        </p:nvSpPr>
        <p:spPr bwMode="auto">
          <a:xfrm rot="-2700000">
            <a:off x="1647825" y="2706688"/>
            <a:ext cx="6580188" cy="1323975"/>
          </a:xfrm>
          <a:prstGeom prst="rect">
            <a:avLst/>
          </a:prstGeom>
          <a:solidFill>
            <a:srgbClr val="1D3B5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8000" dirty="0" smtClean="0">
                <a:solidFill>
                  <a:srgbClr val="FFFFFF"/>
                </a:solidFill>
                <a:latin typeface="Stencil" pitchFamily="82" charset="0"/>
              </a:rPr>
              <a:t>Instrument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354605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Box 1"/>
          <p:cNvSpPr txBox="1">
            <a:spLocks noChangeArrowheads="1"/>
          </p:cNvSpPr>
          <p:nvPr/>
        </p:nvSpPr>
        <p:spPr bwMode="auto">
          <a:xfrm>
            <a:off x="2057400" y="769938"/>
            <a:ext cx="634047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54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Florida Legislation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pic>
        <p:nvPicPr>
          <p:cNvPr id="27652" name="Picture 6" descr="Florida flag" title="Image of fla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60579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9831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Florida Process</a:t>
            </a:r>
          </a:p>
        </p:txBody>
      </p:sp>
      <p:pic>
        <p:nvPicPr>
          <p:cNvPr id="28675" name="Picture 6" descr="flow chart" title="florida statutes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4038600" cy="48006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676" name="Rectangle 5"/>
          <p:cNvSpPr>
            <a:spLocks noGrp="1" noChangeArrowheads="1"/>
          </p:cNvSpPr>
          <p:nvPr>
            <p:ph sz="half" idx="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/>
              <a:t>To provide a concise, easy to understand process, that labels each parties basic responsibilities for an Energy Performance Contract. All process steps must adhere to Florida Statues 489.145, 287.055, 255.05 and 287.057</a:t>
            </a:r>
          </a:p>
        </p:txBody>
      </p:sp>
    </p:spTree>
    <p:extLst>
      <p:ext uri="{BB962C8B-B14F-4D97-AF65-F5344CB8AC3E}">
        <p14:creationId xmlns:p14="http://schemas.microsoft.com/office/powerpoint/2010/main" val="1266588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8" descr="pay for the improvements" title="graph"/>
          <p:cNvSpPr>
            <a:spLocks noChangeArrowheads="1"/>
          </p:cNvSpPr>
          <p:nvPr/>
        </p:nvSpPr>
        <p:spPr bwMode="auto">
          <a:xfrm>
            <a:off x="539750" y="1600200"/>
            <a:ext cx="8604250" cy="46736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n-US" sz="1600" smtClean="0">
              <a:solidFill>
                <a:srgbClr val="000000"/>
              </a:solidFill>
            </a:endParaRPr>
          </a:p>
        </p:txBody>
      </p:sp>
      <p:sp>
        <p:nvSpPr>
          <p:cNvPr id="29699" name="Title 6"/>
          <p:cNvSpPr>
            <a:spLocks noGrp="1"/>
          </p:cNvSpPr>
          <p:nvPr>
            <p:ph type="title" idx="4294967295"/>
          </p:nvPr>
        </p:nvSpPr>
        <p:spPr>
          <a:xfrm>
            <a:off x="539750" y="263525"/>
            <a:ext cx="6488113" cy="808038"/>
          </a:xfrm>
        </p:spPr>
        <p:txBody>
          <a:bodyPr/>
          <a:lstStyle/>
          <a:p>
            <a:pPr eaLnBrk="1" hangingPunct="1"/>
            <a:r>
              <a:rPr lang="en-US" smtClean="0"/>
              <a:t>How Do We Pay for the Improvements?</a:t>
            </a:r>
          </a:p>
        </p:txBody>
      </p:sp>
      <p:cxnSp>
        <p:nvCxnSpPr>
          <p:cNvPr id="29700" name="Straight Arrow Connector 10"/>
          <p:cNvCxnSpPr>
            <a:cxnSpLocks noChangeShapeType="1"/>
          </p:cNvCxnSpPr>
          <p:nvPr/>
        </p:nvCxnSpPr>
        <p:spPr bwMode="auto">
          <a:xfrm flipV="1">
            <a:off x="1012825" y="1843088"/>
            <a:ext cx="0" cy="391160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1" name="Straight Arrow Connector 12"/>
          <p:cNvCxnSpPr>
            <a:cxnSpLocks noChangeShapeType="1"/>
          </p:cNvCxnSpPr>
          <p:nvPr/>
        </p:nvCxnSpPr>
        <p:spPr bwMode="auto">
          <a:xfrm>
            <a:off x="1012825" y="5754688"/>
            <a:ext cx="6946900" cy="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2" name="TextBox 15"/>
          <p:cNvSpPr txBox="1">
            <a:spLocks noChangeArrowheads="1"/>
          </p:cNvSpPr>
          <p:nvPr/>
        </p:nvSpPr>
        <p:spPr bwMode="auto">
          <a:xfrm>
            <a:off x="7553325" y="1828800"/>
            <a:ext cx="113665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Operating Costs</a:t>
            </a:r>
          </a:p>
        </p:txBody>
      </p:sp>
      <p:cxnSp>
        <p:nvCxnSpPr>
          <p:cNvPr id="29703" name="Straight Connector 17"/>
          <p:cNvCxnSpPr>
            <a:cxnSpLocks noChangeShapeType="1"/>
          </p:cNvCxnSpPr>
          <p:nvPr/>
        </p:nvCxnSpPr>
        <p:spPr bwMode="auto">
          <a:xfrm>
            <a:off x="2638425" y="3621088"/>
            <a:ext cx="0" cy="21336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4" name="Straight Connector 19"/>
          <p:cNvCxnSpPr>
            <a:cxnSpLocks noChangeShapeType="1"/>
          </p:cNvCxnSpPr>
          <p:nvPr/>
        </p:nvCxnSpPr>
        <p:spPr bwMode="auto">
          <a:xfrm>
            <a:off x="3330575" y="3398838"/>
            <a:ext cx="1588" cy="235585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9705" name="Straight Connector 25"/>
          <p:cNvCxnSpPr>
            <a:cxnSpLocks noChangeShapeType="1"/>
          </p:cNvCxnSpPr>
          <p:nvPr/>
        </p:nvCxnSpPr>
        <p:spPr bwMode="auto">
          <a:xfrm>
            <a:off x="5978525" y="2630488"/>
            <a:ext cx="0" cy="31242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06" name="TextBox 27"/>
          <p:cNvSpPr txBox="1">
            <a:spLocks noChangeArrowheads="1"/>
          </p:cNvSpPr>
          <p:nvPr/>
        </p:nvSpPr>
        <p:spPr bwMode="auto">
          <a:xfrm>
            <a:off x="1012825" y="5754688"/>
            <a:ext cx="16256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Current</a:t>
            </a:r>
          </a:p>
        </p:txBody>
      </p:sp>
      <p:sp>
        <p:nvSpPr>
          <p:cNvPr id="29707" name="TextBox 28"/>
          <p:cNvSpPr txBox="1">
            <a:spLocks noChangeArrowheads="1"/>
          </p:cNvSpPr>
          <p:nvPr/>
        </p:nvSpPr>
        <p:spPr bwMode="auto">
          <a:xfrm>
            <a:off x="2413000" y="5754688"/>
            <a:ext cx="11398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During Construction</a:t>
            </a:r>
          </a:p>
        </p:txBody>
      </p:sp>
      <p:sp>
        <p:nvSpPr>
          <p:cNvPr id="29708" name="TextBox 29"/>
          <p:cNvSpPr txBox="1">
            <a:spLocks noChangeArrowheads="1"/>
          </p:cNvSpPr>
          <p:nvPr/>
        </p:nvSpPr>
        <p:spPr bwMode="auto">
          <a:xfrm>
            <a:off x="3889375" y="5754688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During Guarantee Period</a:t>
            </a:r>
          </a:p>
        </p:txBody>
      </p:sp>
      <p:sp>
        <p:nvSpPr>
          <p:cNvPr id="29709" name="TextBox 30"/>
          <p:cNvSpPr txBox="1">
            <a:spLocks noChangeArrowheads="1"/>
          </p:cNvSpPr>
          <p:nvPr/>
        </p:nvSpPr>
        <p:spPr bwMode="auto">
          <a:xfrm>
            <a:off x="5978525" y="5754688"/>
            <a:ext cx="16700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  <a:latin typeface="Arial" charset="0"/>
              </a:rPr>
              <a:t>After Guarantee / Finance Period</a:t>
            </a:r>
          </a:p>
        </p:txBody>
      </p:sp>
      <p:sp>
        <p:nvSpPr>
          <p:cNvPr id="29710" name="TextBox 32"/>
          <p:cNvSpPr txBox="1">
            <a:spLocks noChangeArrowheads="1"/>
          </p:cNvSpPr>
          <p:nvPr/>
        </p:nvSpPr>
        <p:spPr bwMode="auto">
          <a:xfrm>
            <a:off x="7553325" y="3254375"/>
            <a:ext cx="14732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336699"/>
                </a:solidFill>
                <a:latin typeface="Arial" charset="0"/>
              </a:rPr>
              <a:t>Operating Costs with PC</a:t>
            </a:r>
          </a:p>
        </p:txBody>
      </p:sp>
      <p:sp>
        <p:nvSpPr>
          <p:cNvPr id="29711" name="Freeform 36"/>
          <p:cNvSpPr>
            <a:spLocks/>
          </p:cNvSpPr>
          <p:nvPr/>
        </p:nvSpPr>
        <p:spPr bwMode="auto">
          <a:xfrm>
            <a:off x="2638425" y="3398838"/>
            <a:ext cx="692150" cy="1009650"/>
          </a:xfrm>
          <a:custGeom>
            <a:avLst/>
            <a:gdLst>
              <a:gd name="T0" fmla="*/ 0 w 1691216"/>
              <a:gd name="T1" fmla="*/ 5640386 h 752475"/>
              <a:gd name="T2" fmla="*/ 4 w 1691216"/>
              <a:gd name="T3" fmla="*/ 10865611 h 752475"/>
              <a:gd name="T4" fmla="*/ 10 w 1691216"/>
              <a:gd name="T5" fmla="*/ 16595737 h 752475"/>
              <a:gd name="T6" fmla="*/ 15 w 1691216"/>
              <a:gd name="T7" fmla="*/ 20271653 h 752475"/>
              <a:gd name="T8" fmla="*/ 22 w 1691216"/>
              <a:gd name="T9" fmla="*/ 23839460 h 752475"/>
              <a:gd name="T10" fmla="*/ 28 w 1691216"/>
              <a:gd name="T11" fmla="*/ 25136867 h 752475"/>
              <a:gd name="T12" fmla="*/ 34 w 1691216"/>
              <a:gd name="T13" fmla="*/ 25623393 h 752475"/>
              <a:gd name="T14" fmla="*/ 37 w 1691216"/>
              <a:gd name="T15" fmla="*/ 25623393 h 752475"/>
              <a:gd name="T16" fmla="*/ 37 w 1691216"/>
              <a:gd name="T17" fmla="*/ 0 h 752475"/>
              <a:gd name="T18" fmla="*/ 0 w 1691216"/>
              <a:gd name="T19" fmla="*/ 5640386 h 75247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691216"/>
              <a:gd name="T31" fmla="*/ 0 h 752475"/>
              <a:gd name="T32" fmla="*/ 1691216 w 1691216"/>
              <a:gd name="T33" fmla="*/ 752475 h 752475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691216" h="752475">
                <a:moveTo>
                  <a:pt x="0" y="165639"/>
                </a:moveTo>
                <a:cubicBezTo>
                  <a:pt x="93823" y="216788"/>
                  <a:pt x="110067" y="267938"/>
                  <a:pt x="165100" y="319087"/>
                </a:cubicBezTo>
                <a:lnTo>
                  <a:pt x="457200" y="487362"/>
                </a:lnTo>
                <a:lnTo>
                  <a:pt x="692150" y="595312"/>
                </a:lnTo>
                <a:lnTo>
                  <a:pt x="1003300" y="700087"/>
                </a:lnTo>
                <a:lnTo>
                  <a:pt x="1282700" y="738187"/>
                </a:lnTo>
                <a:lnTo>
                  <a:pt x="1524000" y="752475"/>
                </a:lnTo>
                <a:lnTo>
                  <a:pt x="1689100" y="752475"/>
                </a:lnTo>
                <a:cubicBezTo>
                  <a:pt x="1686983" y="402696"/>
                  <a:pt x="1691217" y="349779"/>
                  <a:pt x="1689100" y="0"/>
                </a:cubicBezTo>
                <a:lnTo>
                  <a:pt x="0" y="165639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2" name="TextBox 40"/>
          <p:cNvSpPr txBox="1">
            <a:spLocks noChangeArrowheads="1"/>
          </p:cNvSpPr>
          <p:nvPr/>
        </p:nvSpPr>
        <p:spPr bwMode="auto">
          <a:xfrm>
            <a:off x="4222750" y="3502025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Program payments</a:t>
            </a:r>
          </a:p>
        </p:txBody>
      </p:sp>
      <p:sp>
        <p:nvSpPr>
          <p:cNvPr id="29713" name="Freeform 41"/>
          <p:cNvSpPr>
            <a:spLocks/>
          </p:cNvSpPr>
          <p:nvPr/>
        </p:nvSpPr>
        <p:spPr bwMode="auto">
          <a:xfrm>
            <a:off x="3330575" y="2630488"/>
            <a:ext cx="2647950" cy="1119187"/>
          </a:xfrm>
          <a:custGeom>
            <a:avLst/>
            <a:gdLst>
              <a:gd name="T0" fmla="*/ 0 w 2659884"/>
              <a:gd name="T1" fmla="*/ 785802 h 1119188"/>
              <a:gd name="T2" fmla="*/ 0 w 2659884"/>
              <a:gd name="T3" fmla="*/ 1119178 h 1119188"/>
              <a:gd name="T4" fmla="*/ 2520155 w 2659884"/>
              <a:gd name="T5" fmla="*/ 419100 h 1119188"/>
              <a:gd name="T6" fmla="*/ 2520155 w 2659884"/>
              <a:gd name="T7" fmla="*/ 0 h 1119188"/>
              <a:gd name="T8" fmla="*/ 0 w 2659884"/>
              <a:gd name="T9" fmla="*/ 785802 h 1119188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59884"/>
              <a:gd name="T16" fmla="*/ 0 h 1119188"/>
              <a:gd name="T17" fmla="*/ 2659884 w 2659884"/>
              <a:gd name="T18" fmla="*/ 1119188 h 1119188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59884" h="1119188">
                <a:moveTo>
                  <a:pt x="0" y="785812"/>
                </a:moveTo>
                <a:lnTo>
                  <a:pt x="0" y="1119188"/>
                </a:lnTo>
                <a:lnTo>
                  <a:pt x="2659672" y="419100"/>
                </a:lnTo>
                <a:cubicBezTo>
                  <a:pt x="2659884" y="256117"/>
                  <a:pt x="2659460" y="162983"/>
                  <a:pt x="2659672" y="0"/>
                </a:cubicBezTo>
                <a:lnTo>
                  <a:pt x="0" y="785812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4" name="TextBox 42"/>
          <p:cNvSpPr txBox="1">
            <a:spLocks noChangeArrowheads="1"/>
          </p:cNvSpPr>
          <p:nvPr/>
        </p:nvSpPr>
        <p:spPr bwMode="auto">
          <a:xfrm rot="-863301">
            <a:off x="4089400" y="3114675"/>
            <a:ext cx="1131888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charset="0"/>
              </a:rPr>
              <a:t>Excess savings</a:t>
            </a:r>
          </a:p>
        </p:txBody>
      </p:sp>
      <p:sp>
        <p:nvSpPr>
          <p:cNvPr id="29715" name="Freeform 44"/>
          <p:cNvSpPr>
            <a:spLocks/>
          </p:cNvSpPr>
          <p:nvPr/>
        </p:nvSpPr>
        <p:spPr bwMode="auto">
          <a:xfrm>
            <a:off x="5978525" y="2238375"/>
            <a:ext cx="1339850" cy="1614488"/>
          </a:xfrm>
          <a:custGeom>
            <a:avLst/>
            <a:gdLst>
              <a:gd name="T0" fmla="*/ 268 w 1448587"/>
              <a:gd name="T1" fmla="*/ 390957 h 1615181"/>
              <a:gd name="T2" fmla="*/ 268 w 1448587"/>
              <a:gd name="T3" fmla="*/ 1607573 h 1615181"/>
              <a:gd name="T4" fmla="*/ 568183 w 1448587"/>
              <a:gd name="T5" fmla="*/ 1305790 h 1615181"/>
              <a:gd name="T6" fmla="*/ 568183 w 1448587"/>
              <a:gd name="T7" fmla="*/ 0 h 1615181"/>
              <a:gd name="T8" fmla="*/ 268 w 1448587"/>
              <a:gd name="T9" fmla="*/ 390957 h 1615181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448587"/>
              <a:gd name="T16" fmla="*/ 0 h 1615181"/>
              <a:gd name="T17" fmla="*/ 1448587 w 1448587"/>
              <a:gd name="T18" fmla="*/ 1615181 h 1615181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448587" h="1615181">
                <a:moveTo>
                  <a:pt x="684" y="392806"/>
                </a:moveTo>
                <a:cubicBezTo>
                  <a:pt x="1367" y="804669"/>
                  <a:pt x="0" y="1203318"/>
                  <a:pt x="683" y="1615181"/>
                </a:cubicBezTo>
                <a:lnTo>
                  <a:pt x="1448587" y="1311969"/>
                </a:lnTo>
                <a:lnTo>
                  <a:pt x="1448587" y="0"/>
                </a:lnTo>
                <a:lnTo>
                  <a:pt x="684" y="392806"/>
                </a:lnTo>
                <a:close/>
              </a:path>
            </a:pathLst>
          </a:cu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6" name="TextBox 45"/>
          <p:cNvSpPr txBox="1">
            <a:spLocks noChangeArrowheads="1"/>
          </p:cNvSpPr>
          <p:nvPr/>
        </p:nvSpPr>
        <p:spPr bwMode="auto">
          <a:xfrm>
            <a:off x="6199188" y="2917825"/>
            <a:ext cx="9779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FFFFFF"/>
                </a:solidFill>
                <a:latin typeface="Arial" charset="0"/>
              </a:rPr>
              <a:t>Savings</a:t>
            </a:r>
          </a:p>
        </p:txBody>
      </p:sp>
      <p:cxnSp>
        <p:nvCxnSpPr>
          <p:cNvPr id="29717" name="Straight Arrow Connector 14"/>
          <p:cNvCxnSpPr>
            <a:cxnSpLocks noChangeShapeType="1"/>
          </p:cNvCxnSpPr>
          <p:nvPr/>
        </p:nvCxnSpPr>
        <p:spPr bwMode="auto">
          <a:xfrm flipV="1">
            <a:off x="1012825" y="2160588"/>
            <a:ext cx="6591300" cy="1917700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18" name="Freeform 31"/>
          <p:cNvSpPr>
            <a:spLocks/>
          </p:cNvSpPr>
          <p:nvPr/>
        </p:nvSpPr>
        <p:spPr bwMode="auto">
          <a:xfrm>
            <a:off x="2638425" y="3494088"/>
            <a:ext cx="4975225" cy="922337"/>
          </a:xfrm>
          <a:custGeom>
            <a:avLst/>
            <a:gdLst>
              <a:gd name="T0" fmla="*/ 34378 w 5184819"/>
              <a:gd name="T1" fmla="*/ 10160300 h 656923"/>
              <a:gd name="T2" fmla="*/ 6155 w 5184819"/>
              <a:gd name="T3" fmla="*/ 4685715 h 656923"/>
              <a:gd name="T4" fmla="*/ 6155 w 5184819"/>
              <a:gd name="T5" fmla="*/ 5932969 h 656923"/>
              <a:gd name="T6" fmla="*/ 54215 w 5184819"/>
              <a:gd name="T7" fmla="*/ 15000586 h 656923"/>
              <a:gd name="T8" fmla="*/ 127916 w 5184819"/>
              <a:gd name="T9" fmla="*/ 24038135 h 656923"/>
              <a:gd name="T10" fmla="*/ 152915 w 5184819"/>
              <a:gd name="T11" fmla="*/ 27112872 h 656923"/>
              <a:gd name="T12" fmla="*/ 238229 w 5184819"/>
              <a:gd name="T13" fmla="*/ 33982851 h 656923"/>
              <a:gd name="T14" fmla="*/ 186943 w 5184819"/>
              <a:gd name="T15" fmla="*/ 30069568 h 656923"/>
              <a:gd name="T16" fmla="*/ 285643 w 5184819"/>
              <a:gd name="T17" fmla="*/ 36436648 h 656923"/>
              <a:gd name="T18" fmla="*/ 371440 w 5184819"/>
              <a:gd name="T19" fmla="*/ 38209198 h 656923"/>
              <a:gd name="T20" fmla="*/ 439064 w 5184819"/>
              <a:gd name="T21" fmla="*/ 38504639 h 656923"/>
              <a:gd name="T22" fmla="*/ 3160342 w 5184819"/>
              <a:gd name="T23" fmla="*/ 0 h 656923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5184819"/>
              <a:gd name="T37" fmla="*/ 0 h 656923"/>
              <a:gd name="T38" fmla="*/ 5184819 w 5184819"/>
              <a:gd name="T39" fmla="*/ 656923 h 656923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5184819" h="656923">
                <a:moveTo>
                  <a:pt x="56400" y="173122"/>
                </a:moveTo>
                <a:cubicBezTo>
                  <a:pt x="56356" y="172833"/>
                  <a:pt x="17815" y="91845"/>
                  <a:pt x="10098" y="79840"/>
                </a:cubicBezTo>
                <a:cubicBezTo>
                  <a:pt x="2381" y="67835"/>
                  <a:pt x="0" y="83604"/>
                  <a:pt x="10098" y="101092"/>
                </a:cubicBezTo>
                <a:cubicBezTo>
                  <a:pt x="45552" y="111382"/>
                  <a:pt x="55651" y="204180"/>
                  <a:pt x="88944" y="255596"/>
                </a:cubicBezTo>
                <a:cubicBezTo>
                  <a:pt x="122237" y="307012"/>
                  <a:pt x="182869" y="375191"/>
                  <a:pt x="209857" y="409588"/>
                </a:cubicBezTo>
                <a:cubicBezTo>
                  <a:pt x="236845" y="443985"/>
                  <a:pt x="220707" y="433737"/>
                  <a:pt x="250870" y="461978"/>
                </a:cubicBezTo>
                <a:cubicBezTo>
                  <a:pt x="281033" y="490219"/>
                  <a:pt x="381530" y="570640"/>
                  <a:pt x="390834" y="579037"/>
                </a:cubicBezTo>
                <a:cubicBezTo>
                  <a:pt x="400138" y="587434"/>
                  <a:pt x="293732" y="505390"/>
                  <a:pt x="306696" y="512358"/>
                </a:cubicBezTo>
                <a:cubicBezTo>
                  <a:pt x="319661" y="519326"/>
                  <a:pt x="418174" y="597732"/>
                  <a:pt x="468621" y="620847"/>
                </a:cubicBezTo>
                <a:cubicBezTo>
                  <a:pt x="519068" y="643962"/>
                  <a:pt x="567429" y="645177"/>
                  <a:pt x="609379" y="651050"/>
                </a:cubicBezTo>
                <a:cubicBezTo>
                  <a:pt x="651329" y="656923"/>
                  <a:pt x="705751" y="654310"/>
                  <a:pt x="720323" y="656084"/>
                </a:cubicBezTo>
                <a:lnTo>
                  <a:pt x="5184819" y="0"/>
                </a:lnTo>
              </a:path>
            </a:pathLst>
          </a:custGeom>
          <a:noFill/>
          <a:ln w="19050" cap="flat" cmpd="sng" algn="ctr">
            <a:solidFill>
              <a:srgbClr val="336699"/>
            </a:solidFill>
            <a:prstDash val="solid"/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719" name="TextBox 1"/>
          <p:cNvSpPr txBox="1">
            <a:spLocks noChangeArrowheads="1"/>
          </p:cNvSpPr>
          <p:nvPr/>
        </p:nvSpPr>
        <p:spPr bwMode="auto">
          <a:xfrm rot="-5400000">
            <a:off x="-1060450" y="3708400"/>
            <a:ext cx="3786188" cy="30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Costs</a:t>
            </a:r>
          </a:p>
        </p:txBody>
      </p:sp>
      <p:sp>
        <p:nvSpPr>
          <p:cNvPr id="29720" name="TextBox 2"/>
          <p:cNvSpPr txBox="1">
            <a:spLocks noChangeArrowheads="1"/>
          </p:cNvSpPr>
          <p:nvPr/>
        </p:nvSpPr>
        <p:spPr bwMode="auto">
          <a:xfrm>
            <a:off x="8040688" y="5602288"/>
            <a:ext cx="8413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b="1" smtClean="0">
                <a:solidFill>
                  <a:srgbClr val="000000"/>
                </a:solidFill>
                <a:latin typeface="Arial" charset="0"/>
              </a:rPr>
              <a:t>Time</a:t>
            </a:r>
          </a:p>
        </p:txBody>
      </p:sp>
      <p:sp>
        <p:nvSpPr>
          <p:cNvPr id="29721" name="TextBox 37"/>
          <p:cNvSpPr txBox="1">
            <a:spLocks noChangeArrowheads="1"/>
          </p:cNvSpPr>
          <p:nvPr/>
        </p:nvSpPr>
        <p:spPr bwMode="auto">
          <a:xfrm>
            <a:off x="2025650" y="2887663"/>
            <a:ext cx="977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  <a:latin typeface="Arial" charset="0"/>
              </a:rPr>
              <a:t>Immediate savings</a:t>
            </a:r>
          </a:p>
        </p:txBody>
      </p:sp>
      <p:cxnSp>
        <p:nvCxnSpPr>
          <p:cNvPr id="29722" name="Straight Arrow Connector 29"/>
          <p:cNvCxnSpPr>
            <a:cxnSpLocks noChangeShapeType="1"/>
          </p:cNvCxnSpPr>
          <p:nvPr/>
        </p:nvCxnSpPr>
        <p:spPr bwMode="auto">
          <a:xfrm>
            <a:off x="2628900" y="3349625"/>
            <a:ext cx="374650" cy="5032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9723" name="Rectangle 169"/>
          <p:cNvSpPr>
            <a:spLocks noChangeArrowheads="1"/>
          </p:cNvSpPr>
          <p:nvPr/>
        </p:nvSpPr>
        <p:spPr bwMode="auto">
          <a:xfrm>
            <a:off x="539750" y="6488113"/>
            <a:ext cx="877888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Page </a:t>
            </a:r>
            <a:fld id="{CDA86C1F-DD13-4BF2-AF94-D1924DF976A9}" type="slidenum">
              <a:rPr lang="en-US" sz="1200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29724" name="Rectangle 27"/>
          <p:cNvSpPr>
            <a:spLocks noChangeArrowheads="1"/>
          </p:cNvSpPr>
          <p:nvPr/>
        </p:nvSpPr>
        <p:spPr bwMode="auto">
          <a:xfrm>
            <a:off x="904875" y="5000625"/>
            <a:ext cx="209550" cy="20955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z="2000" smtClean="0">
              <a:solidFill>
                <a:srgbClr val="000000"/>
              </a:solidFill>
            </a:endParaRPr>
          </a:p>
        </p:txBody>
      </p:sp>
      <p:grpSp>
        <p:nvGrpSpPr>
          <p:cNvPr id="29725" name="Group 45"/>
          <p:cNvGrpSpPr>
            <a:grpSpLocks/>
          </p:cNvGrpSpPr>
          <p:nvPr/>
        </p:nvGrpSpPr>
        <p:grpSpPr bwMode="auto">
          <a:xfrm>
            <a:off x="1012825" y="4995863"/>
            <a:ext cx="46038" cy="63500"/>
            <a:chOff x="649612" y="5398137"/>
            <a:chExt cx="45897" cy="63549"/>
          </a:xfrm>
        </p:grpSpPr>
        <p:cxnSp>
          <p:nvCxnSpPr>
            <p:cNvPr id="29727" name="Straight Connector 41"/>
            <p:cNvCxnSpPr>
              <a:cxnSpLocks noChangeShapeType="1"/>
            </p:cNvCxnSpPr>
            <p:nvPr/>
          </p:nvCxnSpPr>
          <p:spPr bwMode="auto">
            <a:xfrm>
              <a:off x="649612" y="5398137"/>
              <a:ext cx="45897" cy="6354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28" name="Straight Connector 43"/>
            <p:cNvCxnSpPr>
              <a:cxnSpLocks noChangeShapeType="1"/>
            </p:cNvCxnSpPr>
            <p:nvPr/>
          </p:nvCxnSpPr>
          <p:spPr bwMode="auto">
            <a:xfrm flipH="1">
              <a:off x="649612" y="5461685"/>
              <a:ext cx="42366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3" name="Group 46"/>
          <p:cNvGrpSpPr/>
          <p:nvPr/>
        </p:nvGrpSpPr>
        <p:grpSpPr>
          <a:xfrm>
            <a:off x="972608" y="5147930"/>
            <a:ext cx="45897" cy="63549"/>
            <a:chOff x="649612" y="5398137"/>
            <a:chExt cx="45897" cy="63549"/>
          </a:xfrm>
          <a:scene3d>
            <a:camera prst="orthographicFront">
              <a:rot lat="10800000" lon="10800000" rev="0"/>
            </a:camera>
            <a:lightRig rig="threePt" dir="t"/>
          </a:scene3d>
        </p:grpSpPr>
        <p:cxnSp>
          <p:nvCxnSpPr>
            <p:cNvPr id="48" name="Straight Connector 47"/>
            <p:cNvCxnSpPr/>
            <p:nvPr/>
          </p:nvCxnSpPr>
          <p:spPr bwMode="auto">
            <a:xfrm>
              <a:off x="649612" y="5398137"/>
              <a:ext cx="45897" cy="63549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49" name="Straight Connector 48"/>
            <p:cNvCxnSpPr/>
            <p:nvPr/>
          </p:nvCxnSpPr>
          <p:spPr bwMode="auto">
            <a:xfrm flipH="1">
              <a:off x="649612" y="5461685"/>
              <a:ext cx="42366" cy="0"/>
            </a:xfrm>
            <a:prstGeom prst="line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268961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6"/>
          <p:cNvSpPr txBox="1">
            <a:spLocks noChangeArrowheads="1"/>
          </p:cNvSpPr>
          <p:nvPr/>
        </p:nvSpPr>
        <p:spPr bwMode="auto">
          <a:xfrm>
            <a:off x="2124075" y="457200"/>
            <a:ext cx="546417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00"/>
                </a:solidFill>
                <a:latin typeface="Arial" charset="0"/>
              </a:rPr>
              <a:t>Potential for Florida</a:t>
            </a:r>
          </a:p>
        </p:txBody>
      </p:sp>
      <p:sp>
        <p:nvSpPr>
          <p:cNvPr id="30723" name="Text Box 8"/>
          <p:cNvSpPr txBox="1">
            <a:spLocks noChangeArrowheads="1"/>
          </p:cNvSpPr>
          <p:nvPr/>
        </p:nvSpPr>
        <p:spPr bwMode="auto">
          <a:xfrm>
            <a:off x="3810000" y="1924050"/>
            <a:ext cx="46482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…State and local government facilities are wasting </a:t>
            </a:r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$250,000,000 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per year in energy.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…Savings from redirecting wasted energy dollars could fund </a:t>
            </a:r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$1,400,000,000 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in projects.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…The $1,400,000,000 would create </a:t>
            </a:r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17,000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direct jobs in engineering, construction, and manufacturing.  Plus </a:t>
            </a:r>
            <a:r>
              <a:rPr lang="en-US" sz="20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20,000</a:t>
            </a: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 indirect jobs.</a:t>
            </a:r>
          </a:p>
        </p:txBody>
      </p:sp>
      <p:sp>
        <p:nvSpPr>
          <p:cNvPr id="30724" name="TextBox 4"/>
          <p:cNvSpPr txBox="1">
            <a:spLocks noChangeArrowheads="1"/>
          </p:cNvSpPr>
          <p:nvPr/>
        </p:nvSpPr>
        <p:spPr bwMode="auto">
          <a:xfrm>
            <a:off x="2133600" y="1066800"/>
            <a:ext cx="5780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National Association of Energy Service Companies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pic>
        <p:nvPicPr>
          <p:cNvPr id="30726" name="Picture 2" descr="construction workers" title="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44863"/>
            <a:ext cx="198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4" descr="retail worker" title="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813300"/>
            <a:ext cx="1981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6" descr="city at night with lights on" title="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50" y="1828800"/>
            <a:ext cx="1974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2722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6"/>
          <p:cNvSpPr txBox="1">
            <a:spLocks noChangeArrowheads="1"/>
          </p:cNvSpPr>
          <p:nvPr/>
        </p:nvSpPr>
        <p:spPr bwMode="auto">
          <a:xfrm>
            <a:off x="2133600" y="228600"/>
            <a:ext cx="5464175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400" b="1" smtClean="0">
                <a:solidFill>
                  <a:srgbClr val="000000"/>
                </a:solidFill>
                <a:latin typeface="Arial" charset="0"/>
              </a:rPr>
              <a:t>Potential for Florida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</a:rPr>
              <a:t>Year 2010 Experience</a:t>
            </a:r>
          </a:p>
        </p:txBody>
      </p:sp>
      <p:sp>
        <p:nvSpPr>
          <p:cNvPr id="31747" name="Text Box 8"/>
          <p:cNvSpPr txBox="1">
            <a:spLocks noChangeArrowheads="1"/>
          </p:cNvSpPr>
          <p:nvPr/>
        </p:nvSpPr>
        <p:spPr bwMode="auto">
          <a:xfrm>
            <a:off x="3810000" y="1924050"/>
            <a:ext cx="464820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…In 2010, $121M in project investment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…1400 job years created 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2000" b="1" smtClean="0">
              <a:solidFill>
                <a:srgbClr val="000000"/>
              </a:solidFill>
              <a:latin typeface="Arial" charset="0"/>
              <a:cs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 smtClean="0">
                <a:solidFill>
                  <a:srgbClr val="000000"/>
                </a:solidFill>
                <a:latin typeface="Arial" charset="0"/>
                <a:cs typeface="Arial" charset="0"/>
              </a:rPr>
              <a:t>…Over 1M MMBTU of energy saved and 18,000 tons of carbon avoided</a:t>
            </a:r>
          </a:p>
        </p:txBody>
      </p:sp>
      <p:sp>
        <p:nvSpPr>
          <p:cNvPr id="31748" name="TextBox 4"/>
          <p:cNvSpPr txBox="1">
            <a:spLocks noChangeArrowheads="1"/>
          </p:cNvSpPr>
          <p:nvPr/>
        </p:nvSpPr>
        <p:spPr bwMode="auto">
          <a:xfrm>
            <a:off x="2133600" y="1143000"/>
            <a:ext cx="5734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800" b="1" i="1" smtClean="0">
                <a:solidFill>
                  <a:srgbClr val="C00000"/>
                </a:solidFill>
                <a:latin typeface="Arial" charset="0"/>
                <a:cs typeface="Arial" charset="0"/>
              </a:rPr>
              <a:t>National Association of Energy Service Companies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pic>
        <p:nvPicPr>
          <p:cNvPr id="31751" name="Picture 4" descr="retail store worker" title="phot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4813300"/>
            <a:ext cx="1981200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city at night with lights on" title="photo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8950" y="1828800"/>
            <a:ext cx="197485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construction workers" title="photo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52600" y="3344863"/>
            <a:ext cx="1981200" cy="1303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987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 descr="title screen" title="future green c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28800" y="457200"/>
            <a:ext cx="7010400" cy="601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Text Box 6"/>
          <p:cNvSpPr txBox="1">
            <a:spLocks noChangeArrowheads="1"/>
          </p:cNvSpPr>
          <p:nvPr/>
        </p:nvSpPr>
        <p:spPr bwMode="auto">
          <a:xfrm>
            <a:off x="2438400" y="685800"/>
            <a:ext cx="57150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…A Vibrant, Growing and Green Community</a:t>
            </a:r>
          </a:p>
        </p:txBody>
      </p:sp>
      <p:sp>
        <p:nvSpPr>
          <p:cNvPr id="4099" name="Text Box 6"/>
          <p:cNvSpPr txBox="1">
            <a:spLocks noChangeArrowheads="1"/>
          </p:cNvSpPr>
          <p:nvPr/>
        </p:nvSpPr>
        <p:spPr bwMode="auto">
          <a:xfrm>
            <a:off x="6096000" y="5322888"/>
            <a:ext cx="2667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Dan Wishnick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63788" y="1981200"/>
            <a:ext cx="5637212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Public-Private Partnerships in Sustainability 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172200" y="5648325"/>
            <a:ext cx="2667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4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SIEMENS</a:t>
            </a:r>
          </a:p>
        </p:txBody>
      </p:sp>
    </p:spTree>
    <p:extLst>
      <p:ext uri="{BB962C8B-B14F-4D97-AF65-F5344CB8AC3E}">
        <p14:creationId xmlns:p14="http://schemas.microsoft.com/office/powerpoint/2010/main" val="2892400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mtClean="0"/>
              <a:t>Broward County Experience….</a:t>
            </a:r>
          </a:p>
        </p:txBody>
      </p:sp>
      <p:pic>
        <p:nvPicPr>
          <p:cNvPr id="32771" name="Picture 5" descr="funding, staff time, complexity of issue and ogranizational priorities" title="Obstacles to developing program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8288" y="2667000"/>
            <a:ext cx="760571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7527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5" name="TextBox 4" descr="word art" title="summary"/>
          <p:cNvSpPr txBox="1"/>
          <p:nvPr/>
        </p:nvSpPr>
        <p:spPr>
          <a:xfrm rot="-2700000">
            <a:off x="2425700" y="2706688"/>
            <a:ext cx="5024438" cy="132397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000" dirty="0">
                <a:solidFill>
                  <a:srgbClr val="FFFFFF"/>
                </a:solidFill>
                <a:latin typeface="Stencil" pitchFamily="82" charset="0"/>
              </a:rPr>
              <a:t>SUMMARY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557601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2362200" y="6858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34819" name="Text Box 6"/>
          <p:cNvSpPr txBox="1">
            <a:spLocks noChangeArrowheads="1"/>
          </p:cNvSpPr>
          <p:nvPr/>
        </p:nvSpPr>
        <p:spPr bwMode="auto">
          <a:xfrm>
            <a:off x="2514600" y="2533650"/>
            <a:ext cx="571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dynamic and moving rapidly with vigor and energy.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thriving and developing  to reach maturity.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sustaining itself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481837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362200" y="382588"/>
            <a:ext cx="5705475" cy="144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8800" b="1" dirty="0">
                <a:solidFill>
                  <a:srgbClr val="00CC99">
                    <a:lumMod val="50000"/>
                  </a:srgbClr>
                </a:solidFill>
                <a:latin typeface="Arial" charset="0"/>
                <a:cs typeface="Arial" charset="0"/>
              </a:rPr>
              <a:t>Questions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  <p:pic>
        <p:nvPicPr>
          <p:cNvPr id="35844" name="Picture 6" descr="Picture of Florida beach" title="Flori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81200" y="1866900"/>
            <a:ext cx="6638925" cy="461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34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Waste Management’s Investment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in Renewable Energy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John Albert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Government Affairs Manager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Waste Management, Inc.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1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3414338"/>
            <a:ext cx="8001000" cy="2086725"/>
          </a:xfrm>
        </p:spPr>
        <p:txBody>
          <a:bodyPr anchor="ctr"/>
          <a:lstStyle/>
          <a:p>
            <a:pPr eaLnBrk="1" hangingPunct="1"/>
            <a:r>
              <a:rPr lang="en-US" b="1" dirty="0" smtClean="0"/>
              <a:t>More Efficiently Managing </a:t>
            </a:r>
            <a:r>
              <a:rPr lang="en-US" sz="2400" b="1" dirty="0" smtClean="0"/>
              <a:t>Public Space Waste &amp; Recycling Collection through Information and the Software-Enabled BigBelly System</a:t>
            </a:r>
            <a:br>
              <a:rPr lang="en-US" sz="2400" b="1" dirty="0" smtClean="0"/>
            </a:b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November</a:t>
            </a:r>
            <a:r>
              <a:rPr lang="en-US" sz="2400" dirty="0" smtClean="0"/>
              <a:t> 2011</a:t>
            </a:r>
            <a:endParaRPr lang="en-US" sz="18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953000" y="609600"/>
            <a:ext cx="3400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i="1" dirty="0" smtClean="0">
                <a:solidFill>
                  <a:srgbClr val="808080">
                    <a:lumMod val="75000"/>
                  </a:srgbClr>
                </a:solidFill>
                <a:ea typeface="ＭＳ Ｐゴシック" pitchFamily="34" charset="-128"/>
              </a:rPr>
              <a:t>The Smart Grid for</a:t>
            </a:r>
            <a:br>
              <a:rPr lang="en-US" sz="2000" i="1" dirty="0" smtClean="0">
                <a:solidFill>
                  <a:srgbClr val="808080">
                    <a:lumMod val="75000"/>
                  </a:srgbClr>
                </a:solidFill>
                <a:ea typeface="ＭＳ Ｐゴシック" pitchFamily="34" charset="-128"/>
              </a:rPr>
            </a:br>
            <a:r>
              <a:rPr lang="en-US" sz="2000" i="1" dirty="0" smtClean="0">
                <a:solidFill>
                  <a:srgbClr val="808080">
                    <a:lumMod val="75000"/>
                  </a:srgbClr>
                </a:solidFill>
                <a:ea typeface="ＭＳ Ｐゴシック" pitchFamily="34" charset="-128"/>
              </a:rPr>
              <a:t>       Waste and Recycling </a:t>
            </a:r>
            <a:r>
              <a:rPr lang="en-US" sz="2000" i="1" baseline="30000" dirty="0" smtClean="0">
                <a:solidFill>
                  <a:srgbClr val="808080">
                    <a:lumMod val="75000"/>
                  </a:srgbClr>
                </a:solidFill>
                <a:ea typeface="ＭＳ Ｐゴシック" pitchFamily="34" charset="-128"/>
              </a:rPr>
              <a:t>TM</a:t>
            </a:r>
            <a:endParaRPr lang="en-US" sz="2000" i="1" baseline="30000" dirty="0">
              <a:solidFill>
                <a:srgbClr val="808080">
                  <a:lumMod val="75000"/>
                </a:srgb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9735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362200" y="381001"/>
            <a:ext cx="6477000" cy="75713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The full “system costs” of trash collection can be surprisingly high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57200" y="1676400"/>
            <a:ext cx="66738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u="sng" dirty="0" smtClean="0">
                <a:solidFill>
                  <a:srgbClr val="000000"/>
                </a:solidFill>
                <a:ea typeface="ＭＳ Ｐゴシック" pitchFamily="34" charset="-128"/>
              </a:rPr>
              <a:t>Average annual collection costs ($ per trash bin per year)</a:t>
            </a:r>
            <a:endParaRPr lang="en-US" sz="2000" u="sng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3083" name="Picture 11" descr="overflowing in parks" title="garbage ca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0" y="2133600"/>
            <a:ext cx="1763776" cy="2362200"/>
          </a:xfrm>
          <a:prstGeom prst="rect">
            <a:avLst/>
          </a:prstGeom>
          <a:noFill/>
        </p:spPr>
      </p:pic>
      <p:pic>
        <p:nvPicPr>
          <p:cNvPr id="3085" name="Picture 13" descr="overflowing can" title="garbage ca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2133600"/>
            <a:ext cx="1769025" cy="2362200"/>
          </a:xfrm>
          <a:prstGeom prst="rect">
            <a:avLst/>
          </a:prstGeom>
          <a:noFill/>
        </p:spPr>
      </p:pic>
      <p:pic>
        <p:nvPicPr>
          <p:cNvPr id="3086" name="Picture 14" descr="overflowing at colleges" title="garbage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58000" y="2133600"/>
            <a:ext cx="1767713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8" name="Picture 16" descr="Transit stops" title="Trash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2133600"/>
            <a:ext cx="1726226" cy="23622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762000" y="4572000"/>
            <a:ext cx="137730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City Streets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$2,005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65097" y="4572000"/>
            <a:ext cx="8899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Parks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$1,785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876800" y="4572000"/>
            <a:ext cx="1535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Transit Stops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$1,850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47252" y="4572000"/>
            <a:ext cx="1082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Colleges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$1,630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33400" y="5638800"/>
            <a:ext cx="82340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Route length/density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  <a:sym typeface="Wingdings" pitchFamily="2" charset="2"/>
              </a:rPr>
              <a:t> - Vehicle costs - Fuel - Collection frequency - Staff costs</a:t>
            </a:r>
            <a:endParaRPr lang="en-US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57200" y="6230779"/>
            <a:ext cx="3267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Note: Based on BigBelly Solar collection cost analyses</a:t>
            </a:r>
            <a:endParaRPr lang="en-US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2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Title 1"/>
          <p:cNvSpPr>
            <a:spLocks noGrp="1"/>
          </p:cNvSpPr>
          <p:nvPr>
            <p:ph type="title"/>
          </p:nvPr>
        </p:nvSpPr>
        <p:spPr>
          <a:xfrm>
            <a:off x="2362200" y="381001"/>
            <a:ext cx="6477000" cy="757130"/>
          </a:xfrm>
        </p:spPr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Without information, overflow &amp; litter risks are (mostly) buffered by </a:t>
            </a:r>
            <a:r>
              <a:rPr lang="en-US" i="1" dirty="0" smtClean="0">
                <a:ea typeface="ＭＳ Ｐゴシック" pitchFamily="34" charset="-128"/>
              </a:rPr>
              <a:t>over-resourcing</a:t>
            </a:r>
            <a:r>
              <a:rPr lang="en-US" dirty="0" smtClean="0">
                <a:ea typeface="ＭＳ Ｐゴシック" pitchFamily="34" charset="-128"/>
              </a:rPr>
              <a:t> …</a:t>
            </a:r>
          </a:p>
        </p:txBody>
      </p:sp>
      <p:graphicFrame>
        <p:nvGraphicFramePr>
          <p:cNvPr id="25" name="Chart 24"/>
          <p:cNvGraphicFramePr/>
          <p:nvPr/>
        </p:nvGraphicFramePr>
        <p:xfrm>
          <a:off x="769905" y="1969610"/>
          <a:ext cx="5486400" cy="3505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010400" y="3074205"/>
            <a:ext cx="1508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Route collection 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frequency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239000" y="2234625"/>
            <a:ext cx="125867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Still have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unpredictable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overflows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239000" y="1701225"/>
            <a:ext cx="14189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Excessive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collections, </a:t>
            </a:r>
            <a:r>
              <a:rPr lang="en-US" sz="1400" u="sng" dirty="0" smtClean="0">
                <a:solidFill>
                  <a:srgbClr val="000000"/>
                </a:solidFill>
                <a:ea typeface="ＭＳ Ｐゴシック" pitchFamily="34" charset="-128"/>
              </a:rPr>
              <a:t>and</a:t>
            </a:r>
            <a:endParaRPr lang="en-US" sz="1400" u="sng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45" name="Straight Arrow Connector 44"/>
          <p:cNvCxnSpPr/>
          <p:nvPr/>
        </p:nvCxnSpPr>
        <p:spPr bwMode="auto">
          <a:xfrm flipV="1">
            <a:off x="1066800" y="2762202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H="1">
            <a:off x="1066800" y="3219402"/>
            <a:ext cx="0" cy="4572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48" name="TextBox 47"/>
          <p:cNvSpPr txBox="1"/>
          <p:nvPr/>
        </p:nvSpPr>
        <p:spPr>
          <a:xfrm>
            <a:off x="228600" y="3752802"/>
            <a:ext cx="14670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Wasted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Resources (red)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28600" y="1931205"/>
            <a:ext cx="147829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Still get “dinged”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despite over-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resourcing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2133600" y="3198570"/>
            <a:ext cx="4267200" cy="1536200"/>
          </a:xfrm>
          <a:prstGeom prst="rect">
            <a:avLst/>
          </a:prstGeom>
          <a:solidFill>
            <a:srgbClr val="FF0000">
              <a:alpha val="74902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graphicFrame>
        <p:nvGraphicFramePr>
          <p:cNvPr id="24" name="Chart 23" descr="collection requirements per location" title="chart"/>
          <p:cNvGraphicFramePr/>
          <p:nvPr>
            <p:extLst>
              <p:ext uri="{D42A27DB-BD31-4B8C-83A1-F6EECF244321}">
                <p14:modId xmlns:p14="http://schemas.microsoft.com/office/powerpoint/2010/main" val="386980713"/>
              </p:ext>
            </p:extLst>
          </p:nvPr>
        </p:nvGraphicFramePr>
        <p:xfrm>
          <a:off x="1998865" y="2161635"/>
          <a:ext cx="4531790" cy="27267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4" name="Oval 43"/>
          <p:cNvSpPr/>
          <p:nvPr/>
        </p:nvSpPr>
        <p:spPr bwMode="auto">
          <a:xfrm>
            <a:off x="5416910" y="2929736"/>
            <a:ext cx="576075" cy="26883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54" name="Straight Arrow Connector 53"/>
          <p:cNvCxnSpPr>
            <a:endCxn id="44" idx="7"/>
          </p:cNvCxnSpPr>
          <p:nvPr/>
        </p:nvCxnSpPr>
        <p:spPr bwMode="auto">
          <a:xfrm flipH="1">
            <a:off x="5908621" y="2430470"/>
            <a:ext cx="1236514" cy="5386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6" name="Straight Arrow Connector 55"/>
          <p:cNvCxnSpPr>
            <a:endCxn id="66" idx="6"/>
          </p:cNvCxnSpPr>
          <p:nvPr/>
        </p:nvCxnSpPr>
        <p:spPr bwMode="auto">
          <a:xfrm flipH="1">
            <a:off x="3880710" y="2392065"/>
            <a:ext cx="3264426" cy="67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H="1">
            <a:off x="2651750" y="2392065"/>
            <a:ext cx="4493385" cy="6144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62" name="Straight Arrow Connector 61"/>
          <p:cNvCxnSpPr/>
          <p:nvPr/>
        </p:nvCxnSpPr>
        <p:spPr bwMode="auto">
          <a:xfrm flipH="1">
            <a:off x="5916175" y="4197100"/>
            <a:ext cx="115215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63" name="TextBox 62"/>
          <p:cNvSpPr txBox="1"/>
          <p:nvPr/>
        </p:nvSpPr>
        <p:spPr>
          <a:xfrm>
            <a:off x="7221945" y="4018988"/>
            <a:ext cx="102143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Required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collections</a:t>
            </a:r>
            <a:b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(black)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990600" y="3219402"/>
            <a:ext cx="5943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66" name="Oval 65"/>
          <p:cNvSpPr/>
          <p:nvPr/>
        </p:nvSpPr>
        <p:spPr bwMode="auto">
          <a:xfrm>
            <a:off x="3304635" y="2929736"/>
            <a:ext cx="576075" cy="26883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67" name="Oval 66"/>
          <p:cNvSpPr/>
          <p:nvPr/>
        </p:nvSpPr>
        <p:spPr bwMode="auto">
          <a:xfrm>
            <a:off x="2114080" y="2929735"/>
            <a:ext cx="576075" cy="268834"/>
          </a:xfrm>
          <a:prstGeom prst="ellips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8" name="Rectangle 27"/>
          <p:cNvSpPr/>
          <p:nvPr/>
        </p:nvSpPr>
        <p:spPr bwMode="auto">
          <a:xfrm>
            <a:off x="6799490" y="1777585"/>
            <a:ext cx="460860" cy="34564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153955" y="5349250"/>
            <a:ext cx="687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Enormous resource buffer of trucks, bins and staffs is (</a:t>
            </a:r>
            <a:r>
              <a:rPr lang="en-US" sz="1600" dirty="0" err="1" smtClean="0">
                <a:solidFill>
                  <a:srgbClr val="000000"/>
                </a:solidFill>
                <a:ea typeface="ＭＳ Ｐゴシック" pitchFamily="34" charset="-128"/>
              </a:rPr>
              <a:t>mis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)applied based on peak loads, given the lack of 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actionable information 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– tremendous opportunity for more focused and efficient resource utilization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7461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3390" y="381000"/>
            <a:ext cx="6587945" cy="1089529"/>
          </a:xfrm>
        </p:spPr>
        <p:txBody>
          <a:bodyPr/>
          <a:lstStyle/>
          <a:p>
            <a:r>
              <a:rPr lang="en-US" dirty="0" smtClean="0"/>
              <a:t>Leveraging the power of the BigBelly Solar</a:t>
            </a:r>
            <a:br>
              <a:rPr lang="en-US" dirty="0" smtClean="0"/>
            </a:br>
            <a:r>
              <a:rPr lang="en-US" i="1" dirty="0" smtClean="0"/>
              <a:t>Smart Grid for Waste &amp; Recycling </a:t>
            </a:r>
            <a:r>
              <a:rPr lang="en-US" i="1" baseline="30000" dirty="0" smtClean="0"/>
              <a:t>TM</a:t>
            </a:r>
            <a:r>
              <a:rPr lang="en-US" dirty="0" smtClean="0"/>
              <a:t> to dramatically improve operations performance</a:t>
            </a:r>
            <a:endParaRPr lang="en-US" i="1" baseline="30000" dirty="0"/>
          </a:p>
        </p:txBody>
      </p:sp>
      <p:graphicFrame>
        <p:nvGraphicFramePr>
          <p:cNvPr id="14" name="Chart 13" descr="collection requirements per location before" title="chart"/>
          <p:cNvGraphicFramePr/>
          <p:nvPr>
            <p:extLst>
              <p:ext uri="{D42A27DB-BD31-4B8C-83A1-F6EECF244321}">
                <p14:modId xmlns:p14="http://schemas.microsoft.com/office/powerpoint/2010/main" val="3089242601"/>
              </p:ext>
            </p:extLst>
          </p:nvPr>
        </p:nvGraphicFramePr>
        <p:xfrm>
          <a:off x="533400" y="2209800"/>
          <a:ext cx="38100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Straight Connector 15"/>
          <p:cNvCxnSpPr/>
          <p:nvPr/>
        </p:nvCxnSpPr>
        <p:spPr bwMode="auto">
          <a:xfrm>
            <a:off x="457200" y="3581400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graphicFrame>
        <p:nvGraphicFramePr>
          <p:cNvPr id="34" name="Chart 33" descr="collection requirements per location after" title="chart"/>
          <p:cNvGraphicFramePr/>
          <p:nvPr>
            <p:extLst>
              <p:ext uri="{D42A27DB-BD31-4B8C-83A1-F6EECF244321}">
                <p14:modId xmlns:p14="http://schemas.microsoft.com/office/powerpoint/2010/main" val="2657850931"/>
              </p:ext>
            </p:extLst>
          </p:nvPr>
        </p:nvGraphicFramePr>
        <p:xfrm>
          <a:off x="4800600" y="2209800"/>
          <a:ext cx="3733800" cy="3276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35" name="Straight Connector 34"/>
          <p:cNvCxnSpPr/>
          <p:nvPr/>
        </p:nvCxnSpPr>
        <p:spPr bwMode="auto">
          <a:xfrm>
            <a:off x="4724400" y="4849985"/>
            <a:ext cx="38100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6" name="Down Arrow 35"/>
          <p:cNvSpPr/>
          <p:nvPr/>
        </p:nvSpPr>
        <p:spPr bwMode="auto">
          <a:xfrm>
            <a:off x="4800600" y="3582620"/>
            <a:ext cx="457200" cy="122896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39475" y="5656490"/>
            <a:ext cx="8103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Reduced overall collection levels - AND - shaved off peaks (overflows)</a:t>
            </a:r>
          </a:p>
          <a:p>
            <a:pPr marL="174625" indent="-174625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Nimble adjustments, leveraging the power of visibility and control, as patterns change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567590" y="4449875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Route collection </a:t>
            </a:r>
            <a:b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frequency</a:t>
            </a:r>
            <a:endParaRPr lang="en-US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114080" y="3220915"/>
            <a:ext cx="11272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Route collection </a:t>
            </a:r>
            <a:b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</a:b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frequency</a:t>
            </a:r>
            <a:endParaRPr lang="en-US" sz="10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32099" y="3736240"/>
            <a:ext cx="10550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dirty="0" smtClean="0">
                <a:solidFill>
                  <a:srgbClr val="000000"/>
                </a:solidFill>
                <a:ea typeface="ＭＳ Ｐゴシック" pitchFamily="34" charset="-128"/>
              </a:rPr>
              <a:t>70 - 80+ %</a:t>
            </a:r>
            <a:endParaRPr lang="en-US" sz="1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78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AutoShape 9" descr="data:image/jpg;base64,/9j/4AAQSkZJRgABAQAAAQABAAD/2wCEAAkGBhMSERUUExQWFRQWGCEZGRgYGCAfIBwbIB8gHB8bHR4iHCYiHBsjHB0aHy8gIycpLCwsGh8xNTAqNSYsLCkBCQoKDgwOGg8PGjAkHyQvLCwsLCwvLSwsLSosLCwsLCwvLCosKSkpLDAsKiwsLi8sNCwpNCwsLDQsLiwuLCwsLP/AABEIALQA8AMBIgACEQEDEQH/xAAbAAACAwEBAQAAAAAAAAAAAAAEBQIDBgABB//EAEQQAAIBAgQEBQIDBgQEBAcBAAECEQMhAAQSMQUiQVEGEzJhcUKBUpGhFCNisdHwFXKCwTNT4fEHQ2NzFoOSosLS4iT/xAAaAQADAQEBAQAAAAAAAAAAAAAAAQMEAgUG/8QANREAAQIDBQYEBQQDAQAAAAAAAQACAxEhBBIxQfBRYYGRobETccHRBSIjMuEUQmLxUoKyM//aAAwDAQACEQMRAD8AxTZhKlN6VQFRvSIuVOyrJ7TAJtBYbxjJV6La4PKQb+x7/GNPmiVBogHWSPOURdgTpCxchd/c9JXB58O+ZTZlIqVqe0C1WmLNo/EQxIkWkQLMMTC+dhWhtmqcDqfkfztljVrxFjpPL/8At95iMPeGVyaepXIJPlOQYuDqpt8SB/YwhzkBuS/Y/wC/z0wRwZSW0A2eENx1MKfs/XscC9CPDD4d7WvVbXi9UZrSyIWetTC1I2Vp0OI6mdFybR3NsPnMgaRKt6hIb/MCQQfYFTtv743tGn5KOjfu4MljBuIWo/vcqUUDudwSMp4qps1c1nUqtSKmkyL+lhB7Mp/PDXlfDYl1/ht+3L0GzDsvOA6nQ3Kqj3YCblRAG1yUtMAbnbDXxSaKq2kHzDVkEzzLpckgyQRqIGqwJFhAum4dxhkWpTQjS0amibDUthIBs+223ScR8R1AWsZJ0sSTLGUk6u1zAFsJajBc60gmgylwx4qjhGaSm0ldTFSAIBuylZv21f0jBHFc+yqAOUFQCoMnSecA9Im8b9ycLsrl2YnSLQBMG0x/Mg4t4qJPqk7ERERYfoP5Ya2OhtMYE62KOR1gki0C83uZH57/AJe2Cc6pCXe7E2Ag2I95gmN+xx3B6ckkliILW1Rq+kcoPW/xOAqzaqhIETYT09z12/ngT+6IdyZcF4DVqkMBAbUAzkxb1HrsDcmBvexwf4m1BkoALSEBZ1yAvqkwJEzrbcn9MXf4stDKj94zMQQqSsBenKUkajJN7AG4LRizg3A62s1a6szyHeWGvbWF5rAn1NNwB0i63rzXxnXzGiyAE7o2nbXZ3wxVVLhdCjzayqiStTWJgD1QDGomdKjr1gSM3XZqj7lmNlBvYdT7Dv8AODON8R8+r6QFBhYQLPay7dgJMAb4ecN8O5cKG8yZEMdYWGn0wRZQPUxi+0QJFZsT9O3xIpJcePVS4JSNKgWdVakxklSoY6TcQw5kG9vzk8q7jXifzk8tAAguzEAS14CgWVQLAC5i5gCBuNcTNVymtfLUaQVXTrUHlAXoL7W7mTi7L+GKgI1aZUTobZJJsxjTrtOmfm4gGC5bChsPjR5XjUDWfLLOS7w5kqbuvmqQhuqzGs78x6Ajr+qrLY1GYSjSRmqaFN9DKijmIkLSCNeJQyZUBjBEyyHN+JBSTyqQLFvWriSz3B1TIAHQLewkyMJOH0GrVNMy5tBsoEdTtHt/MmMNTfZ3xyYrzdb6enWfQS4lxJ6kAsSo2BJIA7faTc+8Ri3h/A6hadLbatIu0d4iQPsT2B3w7o+D9EurAkEc5QhSYk+WZIaDtME9NOJ1vENGgoFKRUIOs/XM/juEUiDyjV0M74FQ2qbfDswnw77PfYmS6DSVSUAEfuy4pw5WCzMG0ssjVJlhYEjbCTxFxWmQqUjqK2BjlAgcqSodlBkgsALmAd8I83naldyxMXmAAB+Q2PzhgPC9YquqKeqAA7BWaesGCF92Kie+BcMssOA4Pivrsy3+ffakb1DqOokk+/5fPx/LBuXyLC7jtuNuonsd/URPY4c8H4CdYX/hGDdgS5i5CrEzE2GnY3ODl4nQoLpVCVaC2toduoKqJWlBuGMn3wTWiLbK3ITZnXDvwRHDR5VDUgCKy6XdQVqBpm7XLKQLRoUn4wZ5aU01tK0nkaa3KzD6SmkElpO6pIm5vOMS3iGohlGZTIMzckbH8NjtY/OKsxxJ6hJJZi1y03Ii2pjPWbT7DAsh+HRHOm4yBx26GR6I/Ncd0WpqZ/E/5GEFv/qLfGA6vEK1XmqOxi0sSSB2A6D8sMeD+HmqxMKpvqflFheD1+ADjW0fCFFBBV6zQDaUS+xtLH7wD7YAJhOLa7NZjdlN3XrQJBw+mUQ1k1G4FOsNl1TqDdSxsoPSfxRLSsugM41o1JfL06hKvpkxBtTGokgdwNzZD4e8QtQJEeZTeddI2VvcdFaPz/UEZTix1iruEBFPoA2rVpqdSuokyZJMT3KUI8CLfMxTvu3dqzFZhLeMcFKSxtMaoPoZgCJ9mBE9icKsu4EnoBf42j+v5423F6lKsNVFTqqiKlMmBTYXYHvr+n3JgSwAyfGMj+zuFDBwQGVhsym0+3VTPYHAt9jtBiNuP+7Z5Y/jbjXFajJZ58wi16nPB0tcQGVOZ9OxZqUQTYFScKPFmYapoBYFVLaTETqhie5QkCCd7nrhRSz+nlk6SQfYkXUkbWuPhjhtxVzVy1OqQDphDcSQssurtKNAUfgk7YM1w2zeBGa6QlOQ3aw/tKuGUC7GWCqASSTE2Biekxvg7jTFKQUKFB0naD6Wg94Mk37ffC/hWWapVREALEkQTAFjcn9Z9saHxHlgMvTN2IZUDk29LWC/lzX23OA4rRGeGx2tOeWvL2SjgylngyVDcygwIUE3MjqevvgbPZcrVKsBqVtJEiAfta3WMaHhFdVyuokMtM6mUDSJZoAJHM2oJ02wu8OJrrazTBUkydMhdVzp2AYLMTJ2wLkRiHRHkUbTjr0xXZ/ONTpKUIVnGyCNIgrG5+m/+qd8A5CoRqaREbnex6XEEn8r4M4tnKmYrleYokgKCCFEgE2tew/LF+czrMVoowQlRqaBG0QAq+wUdT9zgQwlrACBM1NcByrrFV5HL18wVYgmnJCHYEgiTcyQsi3sBi/xHxdi3kp5qqCVOosWM2IMkmSdxJ3AvEkbOZ0UqQpUmXUTzEM0jaB0iO8mSSbWxdwnKtQLVXZlCg3UhtxETeJm7fYXwKZAn4jgKTutwnvz7I7hPh1F52rKTplpsFFyULTK2F3jrAnqv4tn6udqimgBGyoDJ22mxCgDrtuZMnFGZ4m+ZK0iVSmDYlYgHYuRJCgDbb2640OWpUctSDVFEFoNVfU0X0hZBWBBGkxcaiDgUXF0F3iRPmeftEsO0+/dL8h4c8o68xAUHcGVt9C35ZgjW1u3uFnPEB1AUDoRRAZuYraORioaYsCb9oGDBWzGec0aepaRIIDQPYGo8AEiIA77Cb4cZXwPToDVmWXSPrFlt9IUwFmPW282jDlNcujshGdqM3ZNFem3QzWT/wAErWJU841aZHmMveJkAzPc3MHfDbLDL0UBYyxhl8sx5ZE9Zl37iw/ixRnfEopMVy4DUxsXk/HbWBuNQ67Yz9Zi7TBLMd4sZ7D+/jCxW1sOLHH1PlG6h47NZJ3U8Y1jIUhNQ0l1EMQOkj0jqQsSTc4TKuthFj3/AOg29v54d0/CxVRUzDikouyETUAsA2mZvMXIiMEZvxHRpKaWWp+knRVJ55JEsOUQCBsAInfHSTIkNvy2Zk9pFAPM59aK/I+Fyi6mPlNuocAM25JCyCDa1hO2rDIeJsurAsbi7KV1sTJJCMWimDOo3kaovGMZm+M1ajMXbmY81gJ942P3w18OeEHzBkQoG5a3xC3J26CMKU6LJaLOAwxLW/l+ce+ySH4xxRq7lqYIEAXOpjAAktA1NabD88CUeEVag5VLRciCQPc9vvG2NxQ8FUaJ8xtVa/1So6Ry7kG4ktFvTjTpSUqsErTFwacKi3mW2WQYt7YYEzJZInxeHBaGwGzG06nzkvlmS8M6iBUYgTssMT7Ak6QT/mY+2NjwvwgiaSaQpL1dzLkdYLLY/wCVB848414opZepqpxqsW0CZPUazHKTOxO5xm8344rVCTSpqpJ9RlyP9T2EfH3wk3G22xoLfladtNdVs6dOnlXJYs1oZidKlT7kktIvdvtia+K8ug5KhgGQlNQB7amNjbeJx8uzj1anNUcswvdpt/IH4wTwbhdXMQqI7wfUoJAneTYfrhgkYIf8Ih3L8eJPbs15SSwuQI7Dt1Mfl2nFuX4g6MSCCDysDEN/ff8ArhlxThpChkJIkgavUIFwG+oAEfmLnCypTNMQwsLFSCCD97qfbCX0DIjIrds0/wAjWKUvNBGliQxJMgD003HS8spm5A9pFzuRJQOq2MwOoiB5ZH49Nz3F+mFDVo9+/wA9iPz+OmGvh/iiq5V1ZleF0hoN5GpT0qCRpYkCJB3sSWV8J8MGI2vqNmKS+x+Qf9v764d+HYqLVpWMqTqLR6bwBN5XWI972saeP8N0OdGllaGBTYz1Xspna8bG+I8Aq+XX8yQpp3vB9ioBF2gkfngKtFcIsAubjiPPJU5CqaVZZXUVcchBIJ2gxc3+kb4P8R1dS0i/ri43iBczsBf0+2KM+hGZABC3ULouYkDUIMljvuJ9hgzj9ECpQpAgkIuoMDImOVoudvSPfacCkXNMVj85E8JIWqGTIoP+bVLEkfSo0gTvvqOk+xjBOpaOU9bOatlAEBT9W8x+GQATA748zul8zpqPC0lvpgiRc6V9KiSO+3XbEKmd82v5wpzTQgIjDUD0iPxMbwO/thKdXATH8jx+0duAqjshwunQpI5561RYppKgEmw0ypEKCCSYg6uwxVWoLl6ScgfM1JspvcxJ0vveAABt7nByZopprPLZl0K06YXQqKSQAeTYXNyZiPfFmW4V5JFfMs9Su4IVCJ9he5A+BaIGBZ2+I4lzjid/zGtB/EZnakycBWnSNTMa6Z1QFm57wpW5HefbuQJl8lUzDmA2ncQtgB3A/KdvnGrOSZh5mZJposBQIi/QKDuQJMEHv2xa+bfNE06QApiBqPqIFpGxYbSo/TDWpr3iZJntP7W7htKzjr5P/DWHIsVMgTY3JkNHa9+mLOF+EK1aKjXk8ybP37QoPQC5gwMPq+ToUFIJDNGxuSQenWl/qv8AngOpVr1NIXWKZkUwO34QQBq9+hwIq5v0zL+Rz8s0xq+L8vlaa0KYOYgen0gGO5F79+b3GM3xDiWbzTaWLeW11UgxG3IIJqHpNz74cHhtFOaqdQEBlMapjoJNptPMYM9ceZzj5KlaalWtoqMSWEbHuTHLOxHS5wySVkh2RsI3oDLxzc7btGW+lfNVZfwxRChKsU6l9RZhtfSVBIXTvOqTIi1sKszx4U1NKigB+t5JJYSA4cmRANoAiTvgXNcIzDKKjmReNiYG5CjYf33OLD4fVdJr1kpibgczC0iQGi/yI67jHKs2GwGcZ97dU1G6pPlkldbNNUYlm1MTvvP6b/a+CeF8ErV2Ipo0TzGDC99R6DrBODf8SytEzRoliQINW+lgRfSCQQReDME+16M/4kr1Z1vCsQWUWEj6o6EkmSInDWu/FcJQm3Rv9h7hNcrwClly3n1lDKAQKcFmUmAVZoUAgg2mx2wePF9HLtNKnZhDrEyRYGbCTZpix74zI4JmHTzVptpsdWkxE/iO/wAj/t7lOBNU6yx+lFLtHwP5k4FjfAhRJmPEvbRgOQ51Wmz/AP4hPUSKVPRP1OdZ97sAp2mNJjGXq8YzDvz1HqMfTMn7AbCR2GNJwjw8tJ6i1qasyDZ26XlgFIkCVMEG09Rdy3D6VOn5jnQCd6aGkrA2A5ogjSTtcEb74CZ4rE2PZbKbsKHOeBxnPfU681i18PZmp610SP8AzGgnsQp5yfheuHPh/wAJqX0VWZiJOhRBkDaWlp/0j5w7fxJkaQBBS4vIZzPWwAU/J74UcR/8RwXDUg/Qm4UE/i0iTfscCRtFutALGQy0bcO8+61S8EopdaCaRcl+ZoFz6p0/OjFZ1CsBzVVB29Q0n2hgLH8Ixkn8fVQsrTppPUJJ/Np/QDCXP8ar1/XUdg17kkb35Ry/phkrPC+F2h5+qaYVqdcVpBmqdd/MdFpKDpUAzT1MNTsrfQ0DVtuVscLeO0nrHXVvoUanC/iMgFh6uW/N2j5q4ZxWmlFtdM+ZJZWR9JBK6boeUg9SDP5YhkuMOnNScKzEtAGksWPVDysBsAIjpjhegyA+G8lgwoJ+hqQNs6zS+pweogepp5EOksBYMeh7fyvheVN4EEX22+Pb+mPolcUkAo1P3RVb2JsCdJanOq7c5gsIHvGMrxbhq28tTJMmCNN/SotyneenxGOgVqstt8QycPI5S13CK4JmP3ahnAmRTFiQSAGmJPPMAnqSejQqqZfyqwW0AggsDpvZp6nT/se+IIzUakEXiL7QfqH2kg/cYacdqrUorUu1QmxJk+XcSwuAWgT2Km+Fmu5eHFpg/WuKs47SC1cuEu2kTAIYuDcnqD2A2+ZwszWbbzXfVGnkXrNogHpi/PZks6OpuqAFz9TtcxAmADP/AHE008qCxFHYD1uRbu7fSpPydItLHDARBbcYL+z1/pAgEgjqfW3+3uZ6dcPuH0NABYS4/wCHTgECfqY9Wt+WLsnwYBburAQUIDS//tU4k/8AuOAD07mVUASolf4N2P8Ambp8YauCI1Mta6Uzu/bdLlwRUqsZLMux6xe+/wCmPMrngj6iorVZmWJ37zY/2MCmt0Nh+FevziFXMKv1CmOxMk/74FTw2ykRrZTsKJqMwjktmqjlhGlVFxN/j84wTVrZiqsUkFNCdwQpIGxY25R+K0HrjJniGoRTpsxNtR9z+vTHhqVbpVrFAf4rRtfqVIt7jvGEoPhgGmWRwHk0eq061cpS5mqipVFyFexbvqIgEHvM3vfE63EK9RSVp6VazHeZuGvt8qDhHR4llKENRpu9VREtZSYu0Sb3gjYi9owRm8/m3qMBT8krIvc3X0FjNiPThLNM3plvF5lyAy1kE0bw2VXW76Y/4k7rJgXkk/p+hxV+20VHKAzLYWjUOuog+97m/tgLh/B3NMtUqgNGoBmBlR6gTJYMO0dRghq2UjQlQOy8wIBv/CJ6b3gbz7Yao2K2I66XFx3CQGsMeyjV4rUYMQoCmxAWwJtNhAJxn/8ACGLwzcsWYkmwG0Dr7Y0KcUUSAh09i3WI99x7YFrZl6gCzbYQPaJA/ucC0hhE7rbu9B5Pg6EFG1M9gItY9YgkmxHQSLxvi3KZfLUSRWa6sQVVQCRG5ZjqHwBMiMC18jmDVKuSCBuSFGn7bD2wLQ4PUdioUkj8Ks8zsbCIjAs5benfiU3a7LSZHxLl00htTeVOhgoYnsw1MugxEyCGsCN5W1vFlUBkpDRTLlguoqBMgDlIkRFr3AwTkfDS+Wwqa/MDlAAyIJAHeZaJIAjUAcUL4bRS4L0+Rgsku0gyVICg2IE/fCosrBZA5xx68RxPslv+LVnIbVdbAi2mNtriOhnEMzmqrtLF3MbkljPyZ/n1w1oeXQqnQ4uo0mAL2kGYiTIvEWv1x3E8yhUFm8x5sWqBzERDFeghSOl226i1CI2+LrKdeSUDhtQza5tc79rTM/brhjwbg2qz1BTURLBZgsQom62nrMDrghfEdBDNOnTUiCCVdmBF5u8WOxHbpiI8TBajso0o8grYEAkMRIHqHQkdrYFy+JaXtIa2WuKLreG6RDBTWZlBc6gqqyqPpgOTaSCTBA32nzheUpKGYU1bSVkMS3KTBYS4uDa6xzYhW8VoFhaTagZDPV1kW09EFoPpmOuFVPjdVTyoAO2kkEdiGJBFhYjAs7YVpewh8x5nngUDURtiN+3aSekjHIsQXkDtEwfiRjcZnwpFOfLpmVWLpqNRoAFmHLqJtvAxLiPhVCEprSHKrGRUINSAsEy8LJaLT/LBNdj4rBMhtns91izn6jE/vNSndWM2G3q2sLQcE5fP6qrM80w20Alb7b3gLJnmNsXZngCxpQNOpjOoEaBI2je0zOxGLU8LHTCs+sgQujdovcN3MXG2HMLQ6LZ5Yy4e3qjWpUa9CSCD6pUzCgkCT9En6TY6RthLlaTg1acHmA1HY6NQMCTu0A36DBlfwzmKRlLjSJZZHQyLgC23a+E9d2JBcQT3/u0CwwBc2drSCGPmDXyTlaC6rpJmeYH9ACOXYXj72wQ2RlhTZRqP0zLX/hCk2HRUB/i64U5TOsBEsVO43G/wwP3U40FKiVRjBCTZbgHudLNTE9LJgXLmODwCVOpl1QMsFSbRq0iPdBqdvuQfbFVWkdNwdE22Rf1ucGtnEKaTAIErFRVgj2p05JItdv5YW5iEuACGFops1/wjVcmcNaYZP7vx+Etz+dFOwIJP4enycK4m5W5+pzgx9dQEEVmPYKFH5dumK8pwp3MClJ92i2BW8QSrrsvGrMbGrf8ACg3/AC398X5bhimJUmRG/wCo9/6e+HOT4eVACrSUxMzvFu+D6vCH8ov51G1woIBif+5+2BT8RjaEynrJVcOauKWhEURsWGxUWIBsWADLJBkW6DEs14dztZAWrQVXlQAi45gDpt6bg9AI+PMsCyktmdMAELq7EbXt3EdRjzI5SkzRUzAAmIBO9xMlSoixnthSWV0JrSXNABH8ST1S0+Fk066tdVYNzHWCIbYyJJaZn+zivPZXJqqMlUkiVbRJLEfVBI0z/vscaOlw7IgzUrCIU6ZmYMMCQBExMe+AeK8EyFIk06kkNGkhisH31bCRf264JKZiG/Uv4NkNaySnIcQotAKuzDqzRq+IFuhjDFeIKAdNFRJ3kkjqInsR2wlyb5anUBLElXgSOWLgE9fwnbph0ubyp1gEswNiAINhBHLMTPaME1sLw50rrjzVXE+JyAyooZZJljcGJFojYEXm2+E9TitWoWKwLAELMW2sZ9zv1xps1nqJKtczO1o7Cy/y98BZXi1GnUdZemjAGQW6CCLEE3ve1mBF8IqLxdbeEMk880mynF8ypLo1QEiCyj2sNvYfbriacIzNcNU0VnF9Te+5kk79cMaPiPKoxPkg/vCwnURpkEAAOB33BEEWsZIyXiHLMpRlKIGYiEBMEyu7jSyGSCN9R26ik+LEb80OFLCssuBms/leD1WU2gDeXUf74GrZZgxBA9r2+RG4ONF/j1FqlT1gM5cHSpgmREF4IaRPwML87xemKgKJKAQNSr72O+0/oMAV4caM51W680s/ZGI+mBcxNul7dTA/LDbJcJVk1PUVZAJAUmRJUGAO4PxF4wP/APEBIIgGRFlQR1my+2C+HeIQANXmDTZSjhbGSQZRp32EWJF8MpxjHLaDl+QhM5wrSwIclTdGC7qCVuC1jbY/74nS8OlvorMfan/0OCOKeJdXp1BLwNdwWMkSFFh0EWxKp43qMSSagnoKzgbRYQfnfCqpztZaJDqOCl/i9Pz0Y6mOvWx8qnJMyTf/AHxRxrjlMsVpq+gKqqG8sG15aFM3vv2wmkqfTB3g+/t1wVmclWWAwKaxquNMjYGO388OSqLNCa8E7KaClVzUlf3cKAoMnrNzsN42wbnePloAp01GqYAJsGJIMsfp0j4GLvD3hYZhpqOYC6mNhB1AAFmmd/npjS8YyuVyzgimAQKpubEDVMlpJY2ACx9sEljj2qA2KIYaXOE8Pyss2ZzVcswUKGBJOkKoWACZPQAjbFSZIMRJYAmTywRe8c57zJwZnuJ1M25SkIXQ2o7AIApJje0dST8YBqZxSsBQA0EzEgAkgailpJk/adsAVod+QAAadgyG/wBERTywBqGFZBqC6gJI2gTTcahfaIw34aCtPsGjbSJBABv+z3tEkduuM/QhoVULOZsLi/YCn/v0P206DZFIMCLRIPsBWBP5b4F1KU7yn5vIZfsf+M4jpNqYH/fC7P16bBlLUyRLDVmqgHcQIubfqMMw7oqo7OkwSGqVqYibDmBS5HqHbA2foVXDMhrMJWSj0a43m68rbwYOCSi9waNkzjOSRnLUzDCnR9RBH7VvtEzt1uf++g4ZwELRLfsiOYaWGYuIgbe0jC/JpTeqqvVoDSNRFfLaCWiNNtwBcXsemLRQDJPko210eCNxtJjvfthrtl52ZGH+W/a5qll+GsCAcuWvHq39hOJcQanQ068m4LPaGkGBcfqDHXFVbN06VMn9/SeNwx3OxMdN9wMKsxn3qKIzhbTsrzuYmZF9tr4Sq4vLhs/29CQptxijAjL1Lk6ZO4+YvHbp3xbwnjeW1r5qMF2PUdQSdibQemB6NTNEcumoFMbAk79RcRHftiQr1aKgVMvGrWAByzyhbrHv2BP2wJl8wW4nc6vVOTVyhpHRrnlMm53MxFtomcX5IZYhQ0C5HNqFokEwdhhJV49SA8tqBplXOpQYiwHWWmZkHtg+k+XYDUSOQQQvW++BAaXMreHGfZB/4flVqL+8kMTytKr7SQ49u2IZPKZdG1CsPXBHMJXVFzMbX2w043wyg2vRUUQsqASbwTYmfg+5wrq+FdbgUzEgHmZR1gETpEMbgb264Si6I0ScYjhPb/W9OMzwlNZGpUsDGomJt0npijNcAVqZa5K6hr1GBEwDaNwOv1AicWU/DT+QrzqcWI0k21aZkHc9o74Gr8CrEeWBBYmJJUSNwdQEQCP0w134jXspFw9MUKvhb92z61kIHgVbkW6abWO+GOf8J0wjaCSyCWJqoQSOmnTKkqdQJOwIwjTw/mtXloHYxI0VFYH3ENBGPc5xLN00NB2qhVtpINouPi/TCWdzYr3Dw4oOfCmwlFr4LqETpb0zOtIiNQsL3G3yMe5bw+pphnNUG7AIFNgYJOoi4332jrOE1DjFaRFUahsSBItETFoFt9sF8P49UpASEaDKyoOk29P4SfbeBgKq+HapfcOExt2q0cG/eFTUqQF1mFnlidtUTBFvnFma4AqhtD1G0DUZp6RpkAMrCodUkiLC18CL4gPmatCRERB9ERp9W2m1vzwfW8TjyyqUwpg3DN6SQTGrV1AgzaDG+CqThagWy3Twl7pUOGht6mn/AE//AN4tPBnCBhUJSdGqDGqNUerfTfB+S8dVKahQaigEnlfeY31KRaLbbnfBOZ8dmogVtbENOpghtBGm0D3nDqhz7YHfZTzHt6orN5ClRo3empZF/dqJfUYknT6RvGo/OFXFs8FeVAEzBa+zKOtvpMRqwu4jxcOIA1EACWsIFgAg9urScD5zNGo4LksYi57RA9hvYRhSTgWR4IdEM8fTVUwocbNNF0DUxTmLbDmBBABvYDfubYt8mvnqwdi0NrAYzYCTpUWFtQsNt7Y88O8BNZuf06WtMdDBPZZB9zEYccQ4wlGkFoxyuoANtQMMSRt5etQCNz1k7NTivayJcgtm/bsnryQXEnSgq0svd3XTO+rUNJcHfdbfc7YUZnJinUqUifQ2gEHcgfrMHrg7w5Cl8w+ommZXpa+oz1IXp77jAuYyp8tK5v5tZhB7bAz78w+VwBVhfTeWT3T2ux6AdVZQekkbXN2K6tr+5A6TBtjRPn9SiLAe5NvcHUi/OlZxkMvmCIMt15gSCCOsTuLH4ntjU06aFVcEHvzERNxJ6A9HW14YYclYsAM3TK56bUxuUL9jp1D2IJpsPywnzVQNUIYUiR/zF0H4WosAnffDSqYJABUD1HSJ/wBajlb/ADDCnO1tDRqAnmCtzUm+B9JwJlpInmikzrIwps9ZSR6KpDqZmNLe0m/vgisgAE0x/npncfHfp064RZGvpqAr+7k+l/Se8E7fOHgYButN/bY9J+MC7hsuUGuVf+l2bpFlHl5leVSSlURf8IBtHTrc++FeZqb+flgNiXSRAFh37jqJtgnjYsPOQRt5i9JvtsTI6e+AUZwCaL603KtzX7RHUdovPacJSLCDP8dW+oRHCeFUa0lKxpm7QTpi3KB3liBMzAOG+cyWfookVPOTqIkQXtLddR6zsPbFXCc7RdHFemyVGYSyiYHSJPWNPwMNqvCGRRUoVC8WixB0jmPbSCYgjAoxDM/PwvAEcHD+1nn4q1MN59DSWDqGQRJJANzIZRtb2vg3KZnLVWIGpYKheUKCLdtuvXtgCrxaosLWooy6QNUGRqJlpBjUe1tthfBuXr0Kutl0qWYASpUwBvC279z/ADKCIbLpndI3tMx6ojN8OQsxRljVAAM9haRcb9emEma4HVFVvK1kCIIDDeTEiQLdzthk3DmBlSrAGzKf+x39umAM1VzKVX0M5JEkjmsRpMkXFvbp7Ya0uLg2TXg+aZZF83TyyAltJYMuzfxA2k9zBxePEVbZzrABkEsDeJ6yNh8Y9yfirWieZSUx6pnmIEAx2EmwP5YfcG4plXZp00zpAGva8yefUOo3O2GBOixRXOZCLosGZqaamszS8XIazF6TqpUDlIaObVBDASCSQb9cd/j2Uao0owAVVTmZIA7ldUW2scOa3hbLZio9SmabBmgaSy3teVlRJNpj9MVZb/w5T94WdoDEAwHnT1kQYvG3fCu7F536iwgTN5pkKV3cUJRzGWesvlklhTMBmDTUvE6wsmDvYffHniPhogSFRmblHlhDoImDoBDENC6pMXHXAzeAKwqMENNwo2DaSO0hgLkdJOEPGOHVKDhXV0PX4+Rbvgula4EOFEijwouWGJ9+ibDwrL6dVEkMVYircEWMqTJ+AMdwjw8HEuHVZCygBMsCZNo08sHrJX3wkpcSqrBVyImDNxY7H3EjBnCuOOgIZNaTMSywQI1AoQQYkdoO2FVa4kK0hhk6ffqZIziPAwqTTqPAMMHp6CrHYEajq2bYWj3wrPBahHqT78v81Aw9zvjTUICsiyJGrXdRH1AdDJmSTecX5XxJQZVBp0rLB10iCT1OpIMbbzhqDItrhsm5s+RPSiylHLM6HSDAWWgdO7HoPyHzhrwzhxQpUMiCAGA6lS3L3bY/J+mMN8lRFOl5ZJANRiVBjXpsZJvGkhpb8NhJxn87nzCCZZAFVRcCDuOwPbc7nthYq4jPjlzW4eib5jjZosii+lw4To5YTrYgAkQ368tpJWcI4ecxmBrk02MtFuUyLdBB/IA9sD1VqZh3aSzTLsT9iT2ABv0iB0GNXUp/s2UemJmmp13APl1CJBg2ZjHflAw1GIRZ2hrPvdQ7t/M9Ui8TswrBF0qrr6VgCS1wQNuZRE9AuL8/SBOVowCAYKrvNib+8yeogfcbh9Fs1VepVvy62bbm2nbaFI6Yu4ShqZ5daH93OsXsUkaj2vykTc/OEuz9NoBxYCTLbLWik9egVNQj6HBnfebH/r74cZCryCLwLRsVO6/3tgdabB8yVClY5iPQQbT7EzI7GftLh4Hko6m4JVxNxG0d+U/p846mtrYk6HcOYnXWaYq6bAGbeW1rd0buMBcTpFgWSkOX1pvv1W0i+CWypDmmetxMf3fEf2fUrfiX1DuNsCpJu3WuqSVqwCWPmUjtIunsJP8A0wx4fWlBq5gN7zb++mBatBqZ10xIO626RsN/fAzIwmpTkpN7QAexH/bbAk0ypr8HunjLbl5k/D2/oZwNlvDvmsfLYK+6qSQSf942AFycGZDLlqIrqymBzLF5EW03JG19sMqGZy+Zg02FCopkxuekrsSZ2VRbvgmoxI7ZG6cKE7DvGat/aKigU86oZSb1Vm7Ab2s7KIWItgDiVFBNSg3LFgJsein3O8Sce1/EIWUzKlgtgdEMI+k7AT1m+Ba3CqkHM0qtMoo1CAdIP4IIgkTs1ukyYCWdpEEY3Z4S+wz5yS6txFklKyAyZcqd+wta2HHCeE06lNRTKh2JaC2wNgvadu2xk3GB+GcUp1DpzSKGS+oJdm6Bxta5v7XAAw2fw5qINJ00m8g2UdBtI7DeYm2BMPumTvkO3FpQdbIPRCtO5sB17EjqDv1whbix1uxEmbRYWsJ/ph1xLjVRFIfSwQaQCBfpO0Mek74WZHLU6kekM5jSdxvH+UARe/vgWgzu/UE/JPuEZag6U0GoOYsYM2JMWmSYAF98S8S8BMhaKttqZRLwAYBIgOAbWgxiB4DUBXTB1WBBBFtzM2H+aMJeKZvMUKxliJiATIIGzBgY3uCDbAoEEu+lE4HrrahcpwvMK8U9eqNX7vVJFzMWMR/LDbhfjHMZbkfS5BNqghgSIN7MPzwRwXxUlRmOZsXK80EyoDLpJkMNwZ5r3jHtVMvmmZ/MFgqgOC8wt2YiXUSNzO4wTM1ljPL3Flph0kKynXz9kfwv/wAQqTajWpshLapBDg9DZoIEHYE/7YVcU4vlq9YAEqiKQCp0k3LCAwIuSBc/fAea8O6XABEaNZKksqqb/JlYI7yMA8Q4OUJIKVLxyNcR7ET0tuPnBOaINlsgfehkiYpX390fX4dTZGYPMAQGphTJIAkiQRvsZ2xdkeAU9EstQnT5g8ogwJI2Mg2GuZWwi+M3pK+kkHsbYdcM495WnWiOUNmIOofcHbeAQwEbYRWqNCjNZJjp9PYYqninCI06HLKRqXWsHeDIBaIII6TvgT/CapE6NQgA6Ob78pn3uMOf/iRGqJ5gPlqQNJAc6AZiTctB3gT7Yb0a2Vq704P/AKVS4/8Al1JI+xw1I2qPBaA9vGnuOiSDjbU6lQkB6hJcFoJSp+M2u8TC7CxiRhLVUkki5n+f+5mcRorafqIMk9O/39+nycarw1wxRTYVFliQCD9KRLQBfzdIJ9lBAuYKwV4jmWVpeBWg1uGt5fhjhoy6nUCTV5CsHmdSraAN3UAnULTBHUYzfGsyxruhuykqx31MDpknbYfHqI3w08RcUYaVlhUpxTQTcFSQXBHU8t/xT+EYB4Hwl69fksU0spiQWmF+2rrtAJ+WssAFt60xTiNcMB/ScZCkKWS0MQC4dlDdSoXXTPXmKooBi4bthd4UpljVq3NRUi4nUWBv7kGAV3Ib2xHxJm9SqwNizAiZIKwSZ/ia199M7G53CFK5IugIqnnMb8hLh09oQT3g7dVkuCC2A5xxe7lWvTHnmlfBq4NTMsoABpO4XceoELfcfOBcjQL0qhWxQhoNgB7Em0m14+TOC+BUdSVm+pk0Ad9QMkHabDlO8z0xXwCsV81WWV03GxBE8s7rNxBtME7Ya2uN0vLcRdTShnC9FHEq1PbtIPWetx9sG1eIRUSuApP1LEaj1BtB+/thP4YzFMGtTOoahKmJgLM7EGdPaQRqthjwpKdUNT1aiJIKgcwFjAMGbSMC6JZNwcMOocia9cU31U58lwNQ1H8/Yi979e+EmZJytbzKTaqbmTCxaZ3AGk/5Yj8sH5SgrakaxBkXj5i33xPKUTrNIx1giN4nruCPvgTMJgnOtK7x+Enps1NxWywZg2rVckEdQQOaIuZ/rg7M5Nc2gqUP+Kp5g1niwEgcoUR6t+/swylT9mfS8FGvyNEE2kkLMdCMV5rhzUapqZclaZgkUpCR2P33HQ/bCWdzXX5tx/a7IjYV2Q4qtX//ADZlVFRTEMYQkCNTHV/xd7zBtBHUOplK2WYPlqhaip+ojc2JKTtYjWBfa2Ls3w+jWl1QF4uqWVeptFxuYG3QRYMeBcSh/LrLqWwBY+iLb9o+5FjbZyXAgFgLmin7mHrLXOiIydKhXSNIUjmqGFVpi4Um2j/7QIEXnCxq1XLFxTJVSdyIMdDG6kjYjvvhvxzw0qqDQljN4Iid4XoG7LPwcKMn4mSdFZzKSFbTMG8iCbNJF4IsRaZwYJwnN8Mvh/M3/E4+uejJQo5ujm3COiJouZIUOdo3AsJ2gm1z1tp+F1JeohCDZVM3j1FSRIBKtGroMV8X8MKyNUH7uoxnQBCGYhVPRjNiAVMNAG+ILx+rlqaUqgMKACjCGj8OqJKG8biNsJcQnmIb8B3+p6y26qo0PETZdxql5EaSxU6ZBkHpJHuN7HFmX4pls0SXBpsTCgBdIHurQryxJMaSNxvAbZelk88gVI1ep1gwoG5AJlCfYlbbicKvFXgwUgvkySZGlyJsBdTswvbb7nHUs1A2izxotx4LHn06axXg8JIWdlaKakgMiFpKiWOiZCgxcfiX3xnOIcMNGppF4g60JiCAQ0EAgQRe2DeG8fqZYMkA6Z5aiwykjTY+pTFoB+2DqPG6NfU1VW8xmLFwwVhtGm2lutmgxpAOEtTDaYLiXfM3VffLYEl4fxVgSW5wQVIJMkCDuDNoHfb7YLznFadSwJXVBJa8wNIvAmLm4Fzi/OcJU1D5bawq6maBM7+kWkyq7m837BcQ4QEkqwqAHTEFWHaRsR7gn9cFFYOgxHB2B1w2Y1WgXLuwChVKGoAgdQ6FWMDSQTBESQsbsScI8xwqSxAbyxYPAI0zy6iLCQPxYXU86yhgrMs2KzE/PRh8jDLhHiOpR6ldRB1IYa0jtBF/TYG3bCkuRAjQgXMkenv6oN+EuDqBVpnYwb/wmCftOKly72HaxHT5gi2NjT47QqI4ZaZqOABCBGIJ5id0kQLgEmd7YJyGRpaUMoxaoeSppkUwIZQCSuok2J0+2HNRPxB7AfEbX8T1gs14ToBautlBgFlm4BBEOR9YUmQo3N+mHhqCm+qqSAQPNZSJ1IwYOseokmAfqcsfowDmKgoeSWjzI5lUAEU2JgE/8xlLATsI7YC4vn1elTooeVBLMRu53HsiCQALEyeuFiuHsdaIl7I04Cde0tuOAQ/Ez+0VmYKFLSQiiyxsB8AAe98fReCcL8rKrpA89VOoAkEuRdJHZZX2NxjFeBaJbNCqR+7QiZ2k2Sbd5b/Se+Nz4i4h+zU3rAyV5DO+s2DezAFjI6J7nHbda1gvP+KPcXsskPKXPCR4dwvlmdqhqrFRKFgvzFifuf5jD3jVTyqCohOlNYVxbUG0rDQeqKPkG4kYU8Kj9oDBZRZJEbCPVF7LIP2wbxfUlPQPQzQbf8sTbukuDYkdscL2ooBiQ2bOuXMDnNV8GzBWnVm6hg+md7gSOuqGN+ntbAnD6k1iwLQQZvcAmL3vuMMODVActD+gNuN11FVJMDrptHYgiDOE9EAPFzM6WG+5v77Ya7YJuiUrh01+VdlsyRXkhbmGtG4+0H+uL81VbL5iV5SDe+oMNiR3BsRgOtWYMrAgssRtaDsR1wVxXMq6KdABI1Bx1EFYI+RMkn+gqFpvtMqESKa5rOmnUkgoe4UrPcGRvuDPbBueXVTWqAxHRjBAi8fIJB+CcKauderlYLsWFmkSGAut43DW32b84+H+IgA0fLUnVIljeYhCPmRNvUcCiHvDLxFWmR8uMlpS7ZqhuQytcQAsxvOwtMidr/TijJl2Y5esGJHKotKkfT7i215G3TGdyfHHo1DJdUO6g7C+mdp0nv798HcT8xlLIgVlBLXEkCDqiSZUQTHQgwIuIIDDcNAag0oeaNrZM5aorEzf0qSDH4SYm42YfzBwfm2SvR1JpQJJYGNQ9yQAIm5Xe8i0gLeB0WztJqbQrpu/sbXAEtcTqJAUxeGAwtzGVPD8yCT5siQbqSIif4HE7m4N+txRMUPfcB+q3r6YcUy4J4pqUH8qtK0G3kXAO5H8J/rEHDvjnBqGapg0TTpgDUKwHKRAserR+OJFgZ2xm8+GzdMOp9AJKXJUGJMmxSd0Hpmb6jhbw3xFXyylUaFNyBBg91nYnv1i8xgBos8SzOjO8aEbsQYjLtjzHdE0eJvlaxpVdTrTlYBukyCaZMgG59jfbfBGZqLnbq2xIWmWMmTJ0kyFM+lDYxaTuJmctTrKGpzrJ9MyZ3LhrQLyQ3WYtcANk6lEhyY1fUDY+0jYgdPf4lLWIbHEOHyv9fLnhzzRGUo1qFRnp6ppm9RfpPvFh0G8XGNFwjx1LFc4A0xDESBvuoiCfxLf2M4p4Px+iKay7q6wNKi5iSYbYq9gQ1wBuwAhVxbgLpzMAha4/Ce4B+hln0nb+HDmVB7YdocWWhsjgDgeGpdztc9wPL5sKUIdAu8y19lptAkA8sHa9sZHxR4dWgS1Ni66itwQwIGzWja9jcdBgHgnGamWJCQZs6OLN8jr8yD2OD874oGbYCsIVZIC7yT0Y2nYcw2UARvhqcGzWmzRaOvQxrBJeGZ40+gqKRBQztv0IINtwbYaZjjaVOSNIbTJdr2AAloEqDLS1zPsMDZvhoILBlZRfV6WB7Mvf+nqwEvD3IZ9JIH1RYT37bGJtbfCovSLYMU3zQ+uuK0TcBSpIpMtWJ5HGlyO6GQGB3Gkjf04W5ngJSoUE6lsV36SRMXgTuF2N8CUOIVKRkRCkMARIB39JnGi8OccV2IYqGKkKajaQCd9LxKlgSBdYnfAsr/1EBpcDeb19tYrP8Q4JUokK6Mh7MI1e46ERGxODeF8cq0AUlXpzLIyh1nbY8wMWkEY2/7Gw8unPlqRDUaoUqFTdgNOmNNwxiSJnGFz/BhrgakPSR06GBcWidOoYFOBa2WppZFA78eYymh87miSWYks5m297FvvsvYYEgsDHS4jp2H6D8h3xXmTJN5Iif8Ap8WH5nGk8HUFY1HKhii6ghjmcg6YHVV5nIH8OBb4rhZ4V+WC03hiiKGV1So0gzfeqxgBvZQoPWyz1xn+PcdLAZdzOgazO5kWB7kJA/1thnxTMCisQPL/APNXtUADECbjlhQf/UcYwuartUdnYy7EsTsZ9RPx2+MG5eTYbMI0R0d+ZmNc+i0nhPI+WRVqK3lluVvp1JfSxOwLQPt2nCLPuVOknYTE7Em8dLwPa2NXwquDl1QqWZQKZUdVZtZlT6gTYlSCLbWOMnxjLaKtRQdQV9CttOmR/wDjhDFbbK7xLQ8ux9BgeRTrI5c/s4WnzatJK29QYmFgTIgWMgz0wm4NlfMqAAgHSxg9YBMQDMwLd8NKbNSpUnWx1yJEg6UDar9ZYiRhPkWmrTsZ7bEm5AHybDDVYQddiEHGdeau45lClViVK6ixBvEzNjHvsb7YGdJoK20MR7X2+9jvhz4jqOrNTMFQwaYAaWRTJiLwAPtgThya6FdQAYUPBkHltIO1pYx1k4AVSFFPgtcd3I/gqPB6za/LnSGNtoDH3sRcDY9PbFPnaa2qopMGWA5Tc3FtsCUnIhh0Pt8j/fDDjlACqHSwqLqgqRuLwOxOoiMCoWgRJbQem/eOyZcQ4erUyyU3LAa5i5SJYkT2hgQLQbmcV8HzQqK1CrUNhyMSYt6RA3H0legII9OLeAcQquBTDgOtqR0zzAHSCZHuokN6gLDCinmGoVVYLJTmAIsUO6nY9xO4n4wljaxzg6E7EVG3djrFE09eVrhlDqATEyupfqQ7E2+8EHtjXZrNUczlWNGnqXcygHln8UzJKixF9Uzbpnc9m2q0Ay6VWVJGokqbhW/hBMqSLkxJM4A4JxV8tU1CIJhgwsGgibdIJtsRIMxhqUWA6O0RP3t34yyPp+V2QqeRW/eg6VI1KO30sJkNvImx22OHXF2FejqpSyIZ8zSBo6GOuliVJGyWA7m7jfB6TyzNDidEKAlhJW3/AJcXVyYYsP4jjMZDihouCtxP8xBB7g9V6ixwsV22VplGZ9wyy1v4Ga7J5k0ahlQQRDLO4N+Ui47gjb9MMmAzItpDEyE/Gx6zEBiPTtMQL7xq5RWuxIJgWXlUt6QABJX3H6ndQCyOSpGoG4iQY7dGGGtMhFN5tHa1oKecypQ3DbWkQR7H2/u22GXDPENWkrLIkjf3F9UbFwLahcTgzh6+YvmEB3k6y3NB+lWWNmMDVefT7YV8ZpaX5VgxLLM6W6wfYd5InrE4MVxfbGPhRAmFfK0wCNDNZRI9XNJlOhXoB1i/fCKusEgHaRPf33IM9p++JpnnVQA0qDaOhIgx+GZ6b4uREcCDDdz6Sex7fOx/XArQ2uhfcZjXJDDOMLTaZttMRbGiy1ckF6ZsAApT6bjkIIkSSewbqTtjPVsu1MxABIuLH+/j4IOIrUKiVJB2gH8/t7H9cBTiwWxQJJ3n+HirV0LZzC8i8pfqAg95usdeXAtbhT0lVmWFYcrqZDffYnutjv2xdwXPA6tWlCyQGIJETfb0ggEEwQOw3xpcqtQFF1BQU/eI0OhpqfURGgrBEEkzbmwty8+LHiQPkyG3Xvwmsr/jtamgTWSkkhJOnaDb6ZBIgWud8N+DeIqZRldFMxAq3QC8wejExDSsRhNn+GAsdMqRaHtbpP4Cext2OAatF0aGBUgRtce8Wse4t84a0mzwI7JYHHYo0lDGdrdPv/tbD3wo0VVWAQykmR1Cl5HYyoHxIx2OwLq2f+T/ACPYpnxmqXyQZzqZ6yoWO4XQakA9tTE/l2xkMjeoqnaQPsTcY8x2AKNhpCfLaVo+K1SKWXaeYhzqkzZwAJ7ACAPc4Qm5v1N/fYz8yTjsdhBd2T7OLv8Aop3x+gKJKJ6ZcwbwQStu1gJ74W8By61awVha5sT2Y47HYMlOC4/pC6dZGvNF+J006RJIKIQCZiQbDrHyScVcBqlWeDby2BBAIIvYyNr47HYMl0ytlqk7QTsLsf5j+uNDm8kp4dTckyjNG2xZbbbTf5Jx2OwFVtTi0wpf5D1S7gdOa9MamGqxIMGIPX7DDTjOQTQ1UA6ldOpM6wxaZJP0jrjsdgOKhaHuFobI5D/qSVcGzTKzIDAJA2BsTeJ+AfkDHufyCoy7nVYz8AzYC9/0GPcdhlaHG7HpmPRV8KdqkozMVjafy/LpgYbr/FY/mB+f9MeY7DV8IjgN3qrsvnXHKGsB/PcfB/vfBPE8kqNUAnkuD16f1P8Ac49x2BSf8sVoGfuPdB5auyEaSQSsyCR12t0sLY0dDIo+W1kcwpGoGm4IqaNP+WL95uCMe47HJWe3EtDSP8gs5nlCkMLE6ge1jEx/YxTlpkmT/YJ/mMdjsPJb2n6fPummROolmuQNQnuYv+sxttib0Q6MCLpRDBuvwe6+3TpGOx2BYXmTjLKXolbsQzQTZQR+QP6YIo8TqQFnlmNPTm3MdCYExvF8djsC2loc0TC2nhfIJXXTUEzUKAzBQLT1yp6STBBkEAWwtzuXAbyyNSeYUAbpBjUsRpb/ACwPbHY7HK+aY936p7Z0kDxqv//Z"/>
          <p:cNvSpPr>
            <a:spLocks noChangeAspect="1" noChangeArrowheads="1"/>
          </p:cNvSpPr>
          <p:nvPr/>
        </p:nvSpPr>
        <p:spPr bwMode="auto">
          <a:xfrm>
            <a:off x="117475" y="-836613"/>
            <a:ext cx="2286000" cy="17145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59" name="Title 1"/>
          <p:cNvSpPr txBox="1">
            <a:spLocks/>
          </p:cNvSpPr>
          <p:nvPr/>
        </p:nvSpPr>
        <p:spPr bwMode="auto">
          <a:xfrm>
            <a:off x="1998865" y="279790"/>
            <a:ext cx="6934200" cy="757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8000"/>
                </a:solidFill>
                <a:latin typeface="Helvetica"/>
                <a:ea typeface="ＭＳ Ｐゴシック" charset="0"/>
                <a:cs typeface="ＭＳ Ｐゴシック" charset="0"/>
              </a:rPr>
              <a:t>The System: Management Console, Command Center and family of Stations</a:t>
            </a:r>
            <a:endParaRPr lang="en-US" sz="2400" kern="0" dirty="0">
              <a:solidFill>
                <a:srgbClr val="FF8000"/>
              </a:solidFill>
              <a:latin typeface="Helvetica"/>
              <a:ea typeface="ＭＳ Ｐゴシック" charset="0"/>
              <a:cs typeface="ＭＳ Ｐゴシック" charset="0"/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329784" y="1066800"/>
            <a:ext cx="8570377" cy="5443954"/>
            <a:chOff x="329784" y="1066800"/>
            <a:chExt cx="8570377" cy="5443954"/>
          </a:xfrm>
        </p:grpSpPr>
        <p:pic>
          <p:nvPicPr>
            <p:cNvPr id="4" name="Picture 3" descr="drawings" title="garbage stations"/>
            <p:cNvPicPr/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67904" y="4721901"/>
              <a:ext cx="1444726" cy="10730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drawings" title="garbage stations"/>
            <p:cNvPicPr/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0435" y="5067176"/>
              <a:ext cx="1368031" cy="9932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5" descr="drawings" title="garbage stations"/>
            <p:cNvPicPr/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2394" y="4017363"/>
              <a:ext cx="1385994" cy="1066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" name="Group 9"/>
            <p:cNvGrpSpPr/>
            <p:nvPr/>
          </p:nvGrpSpPr>
          <p:grpSpPr>
            <a:xfrm>
              <a:off x="6145967" y="3437511"/>
              <a:ext cx="1834265" cy="1554214"/>
              <a:chOff x="6145967" y="3437511"/>
              <a:chExt cx="1834265" cy="1554214"/>
            </a:xfrm>
          </p:grpSpPr>
          <p:sp>
            <p:nvSpPr>
              <p:cNvPr id="1026" name="laptop" descr="drawing of computer" title="computer"/>
              <p:cNvSpPr>
                <a:spLocks noEditPoints="1" noChangeArrowheads="1"/>
              </p:cNvSpPr>
              <p:nvPr/>
            </p:nvSpPr>
            <p:spPr bwMode="auto">
              <a:xfrm>
                <a:off x="6145967" y="3437511"/>
                <a:ext cx="1834265" cy="1554214"/>
              </a:xfrm>
              <a:custGeom>
                <a:avLst/>
                <a:gdLst>
                  <a:gd name="T0" fmla="*/ 3362 w 21600"/>
                  <a:gd name="T1" fmla="*/ 0 h 21600"/>
                  <a:gd name="T2" fmla="*/ 3362 w 21600"/>
                  <a:gd name="T3" fmla="*/ 7173 h 21600"/>
                  <a:gd name="T4" fmla="*/ 18327 w 21600"/>
                  <a:gd name="T5" fmla="*/ 0 h 21600"/>
                  <a:gd name="T6" fmla="*/ 18327 w 21600"/>
                  <a:gd name="T7" fmla="*/ 7173 h 21600"/>
                  <a:gd name="T8" fmla="*/ 10800 w 21600"/>
                  <a:gd name="T9" fmla="*/ 0 h 21600"/>
                  <a:gd name="T10" fmla="*/ 10800 w 21600"/>
                  <a:gd name="T11" fmla="*/ 21600 h 21600"/>
                  <a:gd name="T12" fmla="*/ 0 w 21600"/>
                  <a:gd name="T13" fmla="*/ 21600 h 21600"/>
                  <a:gd name="T14" fmla="*/ 21600 w 21600"/>
                  <a:gd name="T15" fmla="*/ 21600 h 21600"/>
                  <a:gd name="T16" fmla="*/ 4445 w 21600"/>
                  <a:gd name="T17" fmla="*/ 1858 h 21600"/>
                  <a:gd name="T18" fmla="*/ 17311 w 21600"/>
                  <a:gd name="T19" fmla="*/ 1232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T16" t="T17" r="T18" b="T19"/>
                <a:pathLst>
                  <a:path w="21600" h="21600" extrusionOk="0">
                    <a:moveTo>
                      <a:pt x="3362" y="0"/>
                    </a:moveTo>
                    <a:lnTo>
                      <a:pt x="18327" y="0"/>
                    </a:lnTo>
                    <a:lnTo>
                      <a:pt x="18327" y="14347"/>
                    </a:lnTo>
                    <a:lnTo>
                      <a:pt x="3362" y="14347"/>
                    </a:lnTo>
                    <a:lnTo>
                      <a:pt x="3362" y="0"/>
                    </a:lnTo>
                    <a:close/>
                  </a:path>
                  <a:path w="21600" h="21600" extrusionOk="0">
                    <a:moveTo>
                      <a:pt x="3340" y="15068"/>
                    </a:moveTo>
                    <a:lnTo>
                      <a:pt x="0" y="19877"/>
                    </a:lnTo>
                    <a:lnTo>
                      <a:pt x="21600" y="19877"/>
                    </a:lnTo>
                    <a:lnTo>
                      <a:pt x="18327" y="15068"/>
                    </a:lnTo>
                    <a:lnTo>
                      <a:pt x="3340" y="15068"/>
                    </a:lnTo>
                    <a:close/>
                  </a:path>
                  <a:path w="21600" h="21600" extrusionOk="0">
                    <a:moveTo>
                      <a:pt x="0" y="19877"/>
                    </a:moveTo>
                    <a:lnTo>
                      <a:pt x="0" y="21600"/>
                    </a:lnTo>
                    <a:lnTo>
                      <a:pt x="21600" y="21600"/>
                    </a:lnTo>
                    <a:lnTo>
                      <a:pt x="21600" y="19877"/>
                    </a:lnTo>
                    <a:lnTo>
                      <a:pt x="0" y="19877"/>
                    </a:lnTo>
                    <a:close/>
                  </a:path>
                  <a:path w="21600" h="21600" extrusionOk="0">
                    <a:moveTo>
                      <a:pt x="4186" y="1523"/>
                    </a:moveTo>
                    <a:lnTo>
                      <a:pt x="17547" y="1523"/>
                    </a:lnTo>
                    <a:lnTo>
                      <a:pt x="17547" y="12744"/>
                    </a:lnTo>
                    <a:lnTo>
                      <a:pt x="4186" y="12744"/>
                    </a:lnTo>
                    <a:lnTo>
                      <a:pt x="4186" y="1523"/>
                    </a:lnTo>
                    <a:close/>
                  </a:path>
                  <a:path w="21600" h="21600" extrusionOk="0">
                    <a:moveTo>
                      <a:pt x="3318" y="15549"/>
                    </a:moveTo>
                    <a:lnTo>
                      <a:pt x="2917" y="16110"/>
                    </a:lnTo>
                    <a:lnTo>
                      <a:pt x="18727" y="16110"/>
                    </a:lnTo>
                    <a:lnTo>
                      <a:pt x="18327" y="15549"/>
                    </a:lnTo>
                    <a:lnTo>
                      <a:pt x="3318" y="15549"/>
                    </a:lnTo>
                    <a:close/>
                  </a:path>
                  <a:path w="21600" h="21600" extrusionOk="0">
                    <a:moveTo>
                      <a:pt x="6213" y="18314"/>
                    </a:moveTo>
                    <a:lnTo>
                      <a:pt x="5946" y="18875"/>
                    </a:lnTo>
                    <a:lnTo>
                      <a:pt x="15766" y="18875"/>
                    </a:lnTo>
                    <a:lnTo>
                      <a:pt x="15499" y="18314"/>
                    </a:lnTo>
                    <a:lnTo>
                      <a:pt x="6213" y="18314"/>
                    </a:lnTo>
                    <a:close/>
                  </a:path>
                  <a:path w="21600" h="21600" extrusionOk="0">
                    <a:moveTo>
                      <a:pt x="2828" y="16471"/>
                    </a:moveTo>
                    <a:lnTo>
                      <a:pt x="2405" y="17072"/>
                    </a:lnTo>
                    <a:lnTo>
                      <a:pt x="19284" y="17072"/>
                    </a:lnTo>
                    <a:lnTo>
                      <a:pt x="18839" y="16471"/>
                    </a:lnTo>
                    <a:lnTo>
                      <a:pt x="2828" y="16471"/>
                    </a:lnTo>
                    <a:close/>
                  </a:path>
                  <a:path w="21600" h="21600" extrusionOk="0">
                    <a:moveTo>
                      <a:pt x="2316" y="17352"/>
                    </a:moveTo>
                    <a:lnTo>
                      <a:pt x="1871" y="17953"/>
                    </a:lnTo>
                    <a:lnTo>
                      <a:pt x="19863" y="17953"/>
                    </a:lnTo>
                    <a:lnTo>
                      <a:pt x="19395" y="17352"/>
                    </a:lnTo>
                    <a:lnTo>
                      <a:pt x="2316" y="17352"/>
                    </a:lnTo>
                    <a:close/>
                  </a:path>
                </a:pathLst>
              </a:custGeom>
              <a:solidFill>
                <a:srgbClr val="C0C0C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  <a:ea typeface="ＭＳ Ｐゴシック" pitchFamily="34" charset="-128"/>
                </a:endParaRPr>
              </a:p>
            </p:txBody>
          </p:sp>
          <p:pic>
            <p:nvPicPr>
              <p:cNvPr id="1027" name="Picture 3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10662" y="3537681"/>
                <a:ext cx="914400" cy="8209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5" name="TextBox 14"/>
            <p:cNvSpPr txBox="1"/>
            <p:nvPr/>
          </p:nvSpPr>
          <p:spPr>
            <a:xfrm>
              <a:off x="2983043" y="3237877"/>
              <a:ext cx="61747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Data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91454" y="3225385"/>
              <a:ext cx="12330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Commands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grpSp>
          <p:nvGrpSpPr>
            <p:cNvPr id="65" name="Group 64"/>
            <p:cNvGrpSpPr/>
            <p:nvPr/>
          </p:nvGrpSpPr>
          <p:grpSpPr>
            <a:xfrm>
              <a:off x="1603949" y="1066800"/>
              <a:ext cx="3120452" cy="1646420"/>
              <a:chOff x="1603949" y="1066800"/>
              <a:chExt cx="3120452" cy="1646420"/>
            </a:xfrm>
          </p:grpSpPr>
          <p:sp>
            <p:nvSpPr>
              <p:cNvPr id="7" name="Cloud 6" title="cloud shape"/>
              <p:cNvSpPr/>
              <p:nvPr/>
            </p:nvSpPr>
            <p:spPr>
              <a:xfrm>
                <a:off x="1603949" y="1066800"/>
                <a:ext cx="3120452" cy="1646420"/>
              </a:xfrm>
              <a:prstGeom prst="cloud">
                <a:avLst/>
              </a:prstGeom>
              <a:solidFill>
                <a:srgbClr val="B0DD7F"/>
              </a:solidFill>
              <a:ln>
                <a:solidFill>
                  <a:schemeClr val="accent3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FFFFFF"/>
                  </a:solidFill>
                </a:endParaRPr>
              </a:p>
            </p:txBody>
          </p:sp>
          <p:pic>
            <p:nvPicPr>
              <p:cNvPr id="1035" name="Picture 11" descr="http://delphimax.files.wordpress.com/2011/05/stream.jpg"/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3240" y="1371600"/>
                <a:ext cx="1300986" cy="975740"/>
              </a:xfrm>
              <a:prstGeom prst="rect">
                <a:avLst/>
              </a:prstGeom>
              <a:noFill/>
            </p:spPr>
          </p:pic>
          <p:pic>
            <p:nvPicPr>
              <p:cNvPr id="1031" name="Picture 7" descr="http://www.awicons.com/free-icons/download/application-icons/database-icons-by-barrymieny/png/256/Database%203.png" title="database icons"/>
              <p:cNvPicPr>
                <a:picLocks noChangeAspect="1" noChangeArrowheads="1"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78851" y="1386689"/>
                <a:ext cx="497749" cy="497749"/>
              </a:xfrm>
              <a:prstGeom prst="rect">
                <a:avLst/>
              </a:prstGeom>
              <a:noFill/>
            </p:spPr>
          </p:pic>
          <p:pic>
            <p:nvPicPr>
              <p:cNvPr id="1029" name="Picture 5" descr="picture" title="data picture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52800" y="1676400"/>
                <a:ext cx="638574" cy="638575"/>
              </a:xfrm>
              <a:prstGeom prst="rect">
                <a:avLst/>
              </a:prstGeom>
              <a:noFill/>
            </p:spPr>
          </p:pic>
          <p:pic>
            <p:nvPicPr>
              <p:cNvPr id="18" name="Picture 7" descr="http://www.awicons.com/free-icons/download/application-icons/database-icons-by-barrymieny/png/256/Database%203.png" title="database icons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46438" y="1579638"/>
                <a:ext cx="553962" cy="553962"/>
              </a:xfrm>
              <a:prstGeom prst="rect">
                <a:avLst/>
              </a:prstGeom>
              <a:noFill/>
            </p:spPr>
          </p:pic>
        </p:grpSp>
        <p:grpSp>
          <p:nvGrpSpPr>
            <p:cNvPr id="66" name="Group 65"/>
            <p:cNvGrpSpPr/>
            <p:nvPr/>
          </p:nvGrpSpPr>
          <p:grpSpPr>
            <a:xfrm>
              <a:off x="2758190" y="3615134"/>
              <a:ext cx="512164" cy="627082"/>
              <a:chOff x="2758190" y="3615134"/>
              <a:chExt cx="512164" cy="627082"/>
            </a:xfrm>
          </p:grpSpPr>
          <p:sp>
            <p:nvSpPr>
              <p:cNvPr id="19" name="Arc 18"/>
              <p:cNvSpPr/>
              <p:nvPr/>
            </p:nvSpPr>
            <p:spPr>
              <a:xfrm>
                <a:off x="2758190" y="407732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Arc 19"/>
              <p:cNvSpPr/>
              <p:nvPr/>
            </p:nvSpPr>
            <p:spPr>
              <a:xfrm>
                <a:off x="2820650" y="391493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Arc 20"/>
              <p:cNvSpPr/>
              <p:nvPr/>
            </p:nvSpPr>
            <p:spPr>
              <a:xfrm>
                <a:off x="2883110" y="375254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>
                <a:off x="2940570" y="361513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3" name="Arc 22"/>
            <p:cNvSpPr/>
            <p:nvPr/>
          </p:nvSpPr>
          <p:spPr>
            <a:xfrm>
              <a:off x="3107960" y="3167934"/>
              <a:ext cx="329784" cy="1648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sp>
          <p:nvSpPr>
            <p:cNvPr id="24" name="Arc 23"/>
            <p:cNvSpPr/>
            <p:nvPr/>
          </p:nvSpPr>
          <p:spPr>
            <a:xfrm>
              <a:off x="3170420" y="3005544"/>
              <a:ext cx="329784" cy="164892"/>
            </a:xfrm>
            <a:prstGeom prst="arc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</a:endParaRP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rot="5400000" flipH="1" flipV="1">
              <a:off x="3237875" y="2938073"/>
              <a:ext cx="419726" cy="1798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" name="Group 28"/>
            <p:cNvGrpSpPr/>
            <p:nvPr/>
          </p:nvGrpSpPr>
          <p:grpSpPr>
            <a:xfrm flipH="1" flipV="1">
              <a:off x="2011190" y="2610791"/>
              <a:ext cx="779489" cy="1424065"/>
              <a:chOff x="2758190" y="2818151"/>
              <a:chExt cx="779489" cy="1424065"/>
            </a:xfrm>
          </p:grpSpPr>
          <p:sp>
            <p:nvSpPr>
              <p:cNvPr id="30" name="Arc 29"/>
              <p:cNvSpPr/>
              <p:nvPr/>
            </p:nvSpPr>
            <p:spPr>
              <a:xfrm>
                <a:off x="2758190" y="407732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Arc 30"/>
              <p:cNvSpPr/>
              <p:nvPr/>
            </p:nvSpPr>
            <p:spPr>
              <a:xfrm>
                <a:off x="2820650" y="391493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Arc 31"/>
              <p:cNvSpPr/>
              <p:nvPr/>
            </p:nvSpPr>
            <p:spPr>
              <a:xfrm>
                <a:off x="2883110" y="375254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Arc 32"/>
              <p:cNvSpPr/>
              <p:nvPr/>
            </p:nvSpPr>
            <p:spPr>
              <a:xfrm>
                <a:off x="2940570" y="361513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Arc 33"/>
              <p:cNvSpPr/>
              <p:nvPr/>
            </p:nvSpPr>
            <p:spPr>
              <a:xfrm>
                <a:off x="3107960" y="316793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Arc 34"/>
              <p:cNvSpPr/>
              <p:nvPr/>
            </p:nvSpPr>
            <p:spPr>
              <a:xfrm>
                <a:off x="3170420" y="3005544"/>
                <a:ext cx="329784" cy="164892"/>
              </a:xfrm>
              <a:prstGeom prst="arc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z="2400" dirty="0">
                  <a:solidFill>
                    <a:srgbClr val="000000"/>
                  </a:solidFill>
                </a:endParaRPr>
              </a:p>
            </p:txBody>
          </p:sp>
          <p:cxnSp>
            <p:nvCxnSpPr>
              <p:cNvPr id="36" name="Straight Arrow Connector 35"/>
              <p:cNvCxnSpPr/>
              <p:nvPr/>
            </p:nvCxnSpPr>
            <p:spPr>
              <a:xfrm rot="5400000" flipH="1" flipV="1">
                <a:off x="3237875" y="2938073"/>
                <a:ext cx="419726" cy="179882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8" name="Straight Arrow Connector 37"/>
            <p:cNvCxnSpPr/>
            <p:nvPr/>
          </p:nvCxnSpPr>
          <p:spPr>
            <a:xfrm>
              <a:off x="5006715" y="2413416"/>
              <a:ext cx="1274164" cy="1199214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>
              <a:off x="5476409" y="1758847"/>
              <a:ext cx="1430584" cy="132343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Analysis</a:t>
              </a:r>
              <a:b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Reports</a:t>
              </a:r>
              <a:b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Insights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Transparency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Auditing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6250899" y="3327816"/>
              <a:ext cx="1663908" cy="122919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7304432" y="3000533"/>
              <a:ext cx="138210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  <a:t>Management</a:t>
              </a:r>
            </a:p>
            <a:p>
              <a:pPr algn="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  <a:t>Console</a:t>
              </a:r>
              <a:endParaRPr lang="en-US" sz="1600" u="sng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33400" y="1676400"/>
              <a:ext cx="118814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  <a:t>Command </a:t>
              </a:r>
              <a:b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  <a:t>Center</a:t>
              </a:r>
              <a:endParaRPr lang="en-US" sz="1600" u="sng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42" name="Oval 41"/>
            <p:cNvSpPr/>
            <p:nvPr/>
          </p:nvSpPr>
          <p:spPr>
            <a:xfrm>
              <a:off x="329784" y="4002373"/>
              <a:ext cx="3297837" cy="211361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487179" y="6064770"/>
              <a:ext cx="92525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u="sng" dirty="0" smtClean="0">
                  <a:solidFill>
                    <a:srgbClr val="000000"/>
                  </a:solidFill>
                  <a:ea typeface="ＭＳ Ｐゴシック" pitchFamily="34" charset="-128"/>
                </a:rPr>
                <a:t>Stations</a:t>
              </a:r>
              <a:endParaRPr lang="en-US" sz="1600" u="sng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45" name="Straight Arrow Connector 44"/>
            <p:cNvCxnSpPr/>
            <p:nvPr/>
          </p:nvCxnSpPr>
          <p:spPr>
            <a:xfrm rot="16200000" flipV="1">
              <a:off x="2585803" y="5853659"/>
              <a:ext cx="509666" cy="22485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/>
            <p:cNvCxnSpPr/>
            <p:nvPr/>
          </p:nvCxnSpPr>
          <p:spPr>
            <a:xfrm rot="16200000" flipV="1">
              <a:off x="2788171" y="5936105"/>
              <a:ext cx="527154" cy="77449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TextBox 47"/>
            <p:cNvSpPr txBox="1"/>
            <p:nvPr/>
          </p:nvSpPr>
          <p:spPr>
            <a:xfrm>
              <a:off x="2408419" y="6172200"/>
              <a:ext cx="134684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Components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404360" y="5124271"/>
              <a:ext cx="449580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Software Service     permeates the entire System, including:</a:t>
              </a:r>
            </a:p>
            <a:p>
              <a:pPr marL="165100" indent="-1651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The Management </a:t>
              </a:r>
              <a:r>
                <a:rPr lang="en-US" sz="1200" dirty="0">
                  <a:solidFill>
                    <a:srgbClr val="000000"/>
                  </a:solidFill>
                  <a:ea typeface="ＭＳ Ｐゴシック" pitchFamily="34" charset="-128"/>
                </a:rPr>
                <a:t>C</a:t>
              </a: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onsole, driven by data stored and analyzed in the Command Center</a:t>
              </a:r>
            </a:p>
            <a:p>
              <a:pPr marL="165100" indent="-1651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The functions of the Stations, based on data analyzed and commands given by the Command Center</a:t>
              </a:r>
            </a:p>
            <a:p>
              <a:pPr marL="165100" indent="-1651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itchFamily="34" charset="0"/>
                <a:buChar char="•"/>
              </a:pPr>
              <a:r>
                <a:rPr lang="en-US" sz="1200" dirty="0" smtClean="0">
                  <a:solidFill>
                    <a:srgbClr val="000000"/>
                  </a:solidFill>
                  <a:ea typeface="ＭＳ Ｐゴシック" pitchFamily="34" charset="-128"/>
                </a:rPr>
                <a:t>Software helpdesk support</a:t>
              </a:r>
              <a:endParaRPr lang="en-US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1036" name="5-Point Star 19"/>
            <p:cNvSpPr>
              <a:spLocks/>
            </p:cNvSpPr>
            <p:nvPr/>
          </p:nvSpPr>
          <p:spPr bwMode="auto">
            <a:xfrm>
              <a:off x="5677219" y="5001102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12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2" name="5-Point Star 19"/>
            <p:cNvSpPr>
              <a:spLocks/>
            </p:cNvSpPr>
            <p:nvPr/>
          </p:nvSpPr>
          <p:spPr bwMode="auto">
            <a:xfrm>
              <a:off x="7445059" y="413004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3" name="5-Point Star 19"/>
            <p:cNvSpPr>
              <a:spLocks/>
            </p:cNvSpPr>
            <p:nvPr/>
          </p:nvSpPr>
          <p:spPr bwMode="auto">
            <a:xfrm>
              <a:off x="4549459" y="198120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4" name="5-Point Star 19"/>
            <p:cNvSpPr>
              <a:spLocks/>
            </p:cNvSpPr>
            <p:nvPr/>
          </p:nvSpPr>
          <p:spPr bwMode="auto">
            <a:xfrm>
              <a:off x="3055939" y="477012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5" name="5-Point Star 19"/>
            <p:cNvSpPr>
              <a:spLocks/>
            </p:cNvSpPr>
            <p:nvPr/>
          </p:nvSpPr>
          <p:spPr bwMode="auto">
            <a:xfrm>
              <a:off x="2705419" y="469392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6" name="5-Point Star 19"/>
            <p:cNvSpPr>
              <a:spLocks/>
            </p:cNvSpPr>
            <p:nvPr/>
          </p:nvSpPr>
          <p:spPr bwMode="auto">
            <a:xfrm>
              <a:off x="1943419" y="403860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7" name="5-Point Star 19"/>
            <p:cNvSpPr>
              <a:spLocks/>
            </p:cNvSpPr>
            <p:nvPr/>
          </p:nvSpPr>
          <p:spPr bwMode="auto">
            <a:xfrm>
              <a:off x="1547179" y="397764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58" name="5-Point Star 19"/>
            <p:cNvSpPr>
              <a:spLocks/>
            </p:cNvSpPr>
            <p:nvPr/>
          </p:nvSpPr>
          <p:spPr bwMode="auto">
            <a:xfrm>
              <a:off x="1821499" y="505968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0" name="5-Point Star 19"/>
            <p:cNvSpPr>
              <a:spLocks/>
            </p:cNvSpPr>
            <p:nvPr/>
          </p:nvSpPr>
          <p:spPr bwMode="auto">
            <a:xfrm>
              <a:off x="1379539" y="4968240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pic>
          <p:nvPicPr>
            <p:cNvPr id="1038" name="Picture 14" descr="support help photo" title="customer service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0400" y="1163810"/>
              <a:ext cx="1645920" cy="917371"/>
            </a:xfrm>
            <a:prstGeom prst="rect">
              <a:avLst/>
            </a:prstGeom>
            <a:noFill/>
          </p:spPr>
        </p:pic>
        <p:sp>
          <p:nvSpPr>
            <p:cNvPr id="62" name="5-Point Star 19"/>
            <p:cNvSpPr>
              <a:spLocks/>
            </p:cNvSpPr>
            <p:nvPr/>
          </p:nvSpPr>
          <p:spPr bwMode="auto">
            <a:xfrm>
              <a:off x="7064059" y="1242982"/>
              <a:ext cx="235902" cy="232093"/>
            </a:xfrm>
            <a:custGeom>
              <a:avLst/>
              <a:gdLst>
                <a:gd name="T0" fmla="*/ 0 w 306705"/>
                <a:gd name="T1" fmla="*/ 122729 h 321310"/>
                <a:gd name="T2" fmla="*/ 117152 w 306705"/>
                <a:gd name="T3" fmla="*/ 122730 h 321310"/>
                <a:gd name="T4" fmla="*/ 153353 w 306705"/>
                <a:gd name="T5" fmla="*/ 0 h 321310"/>
                <a:gd name="T6" fmla="*/ 189553 w 306705"/>
                <a:gd name="T7" fmla="*/ 122730 h 321310"/>
                <a:gd name="T8" fmla="*/ 306705 w 306705"/>
                <a:gd name="T9" fmla="*/ 122729 h 321310"/>
                <a:gd name="T10" fmla="*/ 211927 w 306705"/>
                <a:gd name="T11" fmla="*/ 198580 h 321310"/>
                <a:gd name="T12" fmla="*/ 248129 w 306705"/>
                <a:gd name="T13" fmla="*/ 321309 h 321310"/>
                <a:gd name="T14" fmla="*/ 153353 w 306705"/>
                <a:gd name="T15" fmla="*/ 245457 h 321310"/>
                <a:gd name="T16" fmla="*/ 58576 w 306705"/>
                <a:gd name="T17" fmla="*/ 321309 h 321310"/>
                <a:gd name="T18" fmla="*/ 94778 w 306705"/>
                <a:gd name="T19" fmla="*/ 198580 h 321310"/>
                <a:gd name="T20" fmla="*/ 0 w 306705"/>
                <a:gd name="T21" fmla="*/ 122729 h 32131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06705" h="321310">
                  <a:moveTo>
                    <a:pt x="0" y="122729"/>
                  </a:moveTo>
                  <a:lnTo>
                    <a:pt x="117152" y="122730"/>
                  </a:lnTo>
                  <a:lnTo>
                    <a:pt x="153353" y="0"/>
                  </a:lnTo>
                  <a:lnTo>
                    <a:pt x="189553" y="122730"/>
                  </a:lnTo>
                  <a:lnTo>
                    <a:pt x="306705" y="122729"/>
                  </a:lnTo>
                  <a:lnTo>
                    <a:pt x="211927" y="198580"/>
                  </a:lnTo>
                  <a:lnTo>
                    <a:pt x="248129" y="321309"/>
                  </a:lnTo>
                  <a:lnTo>
                    <a:pt x="153353" y="245457"/>
                  </a:lnTo>
                  <a:lnTo>
                    <a:pt x="58576" y="321309"/>
                  </a:lnTo>
                  <a:lnTo>
                    <a:pt x="94778" y="198580"/>
                  </a:lnTo>
                  <a:lnTo>
                    <a:pt x="0" y="122729"/>
                  </a:lnTo>
                  <a:close/>
                </a:path>
              </a:pathLst>
            </a:cu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727179" y="2099846"/>
              <a:ext cx="90281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Support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  <p:cxnSp>
          <p:nvCxnSpPr>
            <p:cNvPr id="61" name="Straight Arrow Connector 60"/>
            <p:cNvCxnSpPr/>
            <p:nvPr/>
          </p:nvCxnSpPr>
          <p:spPr>
            <a:xfrm flipH="1" flipV="1">
              <a:off x="4826926" y="2610791"/>
              <a:ext cx="1360606" cy="129347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/>
            <p:cNvSpPr txBox="1"/>
            <p:nvPr/>
          </p:nvSpPr>
          <p:spPr>
            <a:xfrm>
              <a:off x="4826926" y="3198146"/>
              <a:ext cx="981102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Remote</a:t>
              </a:r>
              <a:b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Settings</a:t>
              </a:r>
            </a:p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Inventory</a:t>
              </a:r>
              <a:b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</a:br>
              <a:r>
                <a:rPr lang="en-US" sz="1600" dirty="0" smtClean="0">
                  <a:solidFill>
                    <a:srgbClr val="000000"/>
                  </a:solidFill>
                  <a:ea typeface="ＭＳ Ｐゴシック" pitchFamily="34" charset="-128"/>
                </a:rPr>
                <a:t>Mgmt</a:t>
              </a:r>
              <a:endParaRPr lang="en-US" sz="1600" dirty="0">
                <a:solidFill>
                  <a:srgbClr val="000000"/>
                </a:solidFill>
                <a:ea typeface="ＭＳ Ｐゴシック" pitchFamily="34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65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0600" y="274638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600" smtClean="0"/>
              <a:t>Solar – The German Experience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1981200"/>
            <a:ext cx="6858000" cy="4144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 smtClean="0">
                <a:latin typeface="Arial" charset="0"/>
              </a:rPr>
              <a:t>In 1999, 32MW; in 2012, 30,000MW = to 13 nuclear plants</a:t>
            </a:r>
          </a:p>
          <a:p>
            <a:r>
              <a:rPr lang="en-US" sz="2800" smtClean="0">
                <a:latin typeface="Arial" charset="0"/>
              </a:rPr>
              <a:t>Renewables of all kinds = 25% of power into grid compared to 6% in US</a:t>
            </a:r>
          </a:p>
          <a:p>
            <a:endParaRPr lang="en-US" sz="2800" smtClean="0">
              <a:latin typeface="Arial Unicode MS" pitchFamily="34" charset="-128"/>
            </a:endParaRPr>
          </a:p>
        </p:txBody>
      </p:sp>
      <p:pic>
        <p:nvPicPr>
          <p:cNvPr id="6148" name="Picture 4" descr="chart showing germany electricity generation" title="German Experie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6000" y="4038600"/>
            <a:ext cx="5591175" cy="250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rgbClr val="007A5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123975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29295" y="356600"/>
            <a:ext cx="6686715" cy="757130"/>
          </a:xfrm>
        </p:spPr>
        <p:txBody>
          <a:bodyPr/>
          <a:lstStyle/>
          <a:p>
            <a:r>
              <a:rPr lang="en-US" dirty="0" smtClean="0"/>
              <a:t>Information is the Answer – delivering visibility, transparency and control</a:t>
            </a:r>
            <a:endParaRPr lang="en-US" dirty="0"/>
          </a:p>
        </p:txBody>
      </p:sp>
      <p:pic>
        <p:nvPicPr>
          <p:cNvPr id="1026" name="Picture 2" descr="showing collections" title="Overview of Chicago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61930" y="1508750"/>
            <a:ext cx="7567590" cy="4839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65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5675" y="356600"/>
            <a:ext cx="6840335" cy="757130"/>
          </a:xfrm>
        </p:spPr>
        <p:txBody>
          <a:bodyPr/>
          <a:lstStyle/>
          <a:p>
            <a:r>
              <a:rPr lang="en-US" dirty="0" smtClean="0"/>
              <a:t>The BigBelly System: slashing collections using information tools and software-enabled stations</a:t>
            </a:r>
            <a:endParaRPr lang="en-US" dirty="0"/>
          </a:p>
        </p:txBody>
      </p:sp>
      <p:graphicFrame>
        <p:nvGraphicFramePr>
          <p:cNvPr id="4" name="Content Placeholder 3" descr="weekly collection data" title="ch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7724743"/>
              </p:ext>
            </p:extLst>
          </p:nvPr>
        </p:nvGraphicFramePr>
        <p:xfrm>
          <a:off x="990600" y="1981200"/>
          <a:ext cx="6172200" cy="381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Right Brace 5"/>
          <p:cNvSpPr/>
          <p:nvPr/>
        </p:nvSpPr>
        <p:spPr bwMode="auto">
          <a:xfrm>
            <a:off x="2779364" y="2819400"/>
            <a:ext cx="381000" cy="1066800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97490" y="2814520"/>
            <a:ext cx="171072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Power of Information:</a:t>
            </a:r>
            <a:b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Wasted Trips for</a:t>
            </a:r>
            <a:b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 Empty Baskets</a:t>
            </a:r>
            <a:endParaRPr lang="en-US" sz="1400" b="1" i="1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8" name="Right Brace 7"/>
          <p:cNvSpPr/>
          <p:nvPr/>
        </p:nvSpPr>
        <p:spPr bwMode="auto">
          <a:xfrm>
            <a:off x="4618627" y="3886200"/>
            <a:ext cx="381000" cy="1143000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41003" y="4120290"/>
            <a:ext cx="1535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Eliminated Trips</a:t>
            </a:r>
            <a:b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Due to Compaction</a:t>
            </a:r>
            <a:endParaRPr lang="en-US" sz="1400" b="1" i="1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0" name="Right Brace 9"/>
          <p:cNvSpPr/>
          <p:nvPr/>
        </p:nvSpPr>
        <p:spPr bwMode="auto">
          <a:xfrm>
            <a:off x="6577829" y="2819400"/>
            <a:ext cx="356371" cy="2514600"/>
          </a:xfrm>
          <a:prstGeom prst="rightBrac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46875" y="3777250"/>
            <a:ext cx="166372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89% Total Reduction </a:t>
            </a:r>
            <a:b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</a:b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w/ BigBelly Solar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400" b="1" i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(70-80%+ are typical)</a:t>
            </a:r>
            <a:endParaRPr lang="en-US" sz="1400" b="1" i="1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5382" y="1524000"/>
            <a:ext cx="6270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1" dirty="0" smtClean="0">
                <a:solidFill>
                  <a:srgbClr val="000000"/>
                </a:solidFill>
                <a:latin typeface="Arial Narrow" pitchFamily="34" charset="0"/>
                <a:ea typeface="ＭＳ Ｐゴシック" pitchFamily="34" charset="-128"/>
              </a:rPr>
              <a:t>Case Study: Densely Populated Urban Environment, Winter 2010-11</a:t>
            </a:r>
            <a:endParaRPr lang="en-US" b="1" dirty="0">
              <a:solidFill>
                <a:srgbClr val="000000"/>
              </a:solidFill>
              <a:latin typeface="Arial Narrow" pitchFamily="34" charset="0"/>
              <a:ea typeface="ＭＳ Ｐゴシック" pitchFamily="34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429438" y="5955268"/>
            <a:ext cx="58625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… while </a:t>
            </a:r>
            <a:r>
              <a:rPr lang="en-US" sz="1600" i="1" dirty="0" smtClean="0">
                <a:solidFill>
                  <a:srgbClr val="000000"/>
                </a:solidFill>
                <a:ea typeface="ＭＳ Ｐゴシック" pitchFamily="34" charset="-128"/>
              </a:rPr>
              <a:t>Improving</a:t>
            </a: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 service levels (reduced overflows and litter)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306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“A Solution for Every Corner”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31940"/>
            <a:ext cx="7848600" cy="646331"/>
          </a:xfrm>
        </p:spPr>
        <p:txBody>
          <a:bodyPr/>
          <a:lstStyle/>
          <a:p>
            <a:r>
              <a:rPr lang="en-US" sz="2000" dirty="0" smtClean="0"/>
              <a:t>A mix and match family of stations and components to match your specific needs – volumes, stream mix, etc.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2651750" y="2243803"/>
            <a:ext cx="41237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Cooper Black" pitchFamily="18" charset="0"/>
                <a:ea typeface="ＭＳ Ｐゴシック" pitchFamily="34" charset="-128"/>
              </a:rPr>
              <a:t>BigBelly</a:t>
            </a:r>
            <a:r>
              <a:rPr lang="en-US" sz="20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SOLAR COMPACTOR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oper Black" pitchFamily="18" charset="0"/>
                <a:ea typeface="ＭＳ Ｐゴシック" pitchFamily="34" charset="-128"/>
              </a:rPr>
              <a:t>BigBelly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b="1" dirty="0" smtClean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COMPACTING RECYCLER</a:t>
            </a:r>
            <a:endParaRPr 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oper Black" pitchFamily="18" charset="0"/>
                <a:ea typeface="ＭＳ Ｐゴシック" pitchFamily="34" charset="-128"/>
              </a:rPr>
              <a:t>SmartBelly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WASTE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000000"/>
                </a:solidFill>
                <a:latin typeface="Cooper Black" pitchFamily="18" charset="0"/>
                <a:ea typeface="ＭＳ Ｐゴシック" pitchFamily="34" charset="-128"/>
              </a:rPr>
              <a:t>SmartBelly</a:t>
            </a:r>
            <a:r>
              <a:rPr lang="en-US" sz="2000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Calibri" pitchFamily="34" charset="0"/>
                <a:ea typeface="ＭＳ Ｐゴシック" pitchFamily="34" charset="-128"/>
                <a:cs typeface="Calibri" pitchFamily="34" charset="0"/>
              </a:rPr>
              <a:t>FOR RECYCLING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 smtClean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1" dirty="0">
              <a:solidFill>
                <a:srgbClr val="000000"/>
              </a:solidFill>
              <a:latin typeface="Calibri" pitchFamily="34" charset="0"/>
              <a:ea typeface="ＭＳ Ｐゴシック" pitchFamily="34" charset="-128"/>
              <a:cs typeface="Calibri" pitchFamily="34" charset="0"/>
            </a:endParaRPr>
          </a:p>
        </p:txBody>
      </p:sp>
      <p:pic>
        <p:nvPicPr>
          <p:cNvPr id="5" name="Picture 4" descr="solar collection drawings" title="big belly compactor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275" y="3621026"/>
            <a:ext cx="2017880" cy="1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6" descr="solar collection drawings" title="big belly compacto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09800" y="3621025"/>
            <a:ext cx="1831278" cy="1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 descr="solar collection drawings" title="big belly compactor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3400" y="3621025"/>
            <a:ext cx="1826845" cy="1851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olar collection drawings" title="big belly compactors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95769" y="3621025"/>
            <a:ext cx="1424231" cy="1851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 descr="solar collection drawings" title="big belly compactor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7553" y="3621027"/>
            <a:ext cx="1400247" cy="1851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01070" y="5733300"/>
            <a:ext cx="8257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rgbClr val="000000"/>
                </a:solidFill>
                <a:ea typeface="ＭＳ Ｐゴシック" pitchFamily="34" charset="-128"/>
              </a:rPr>
              <a:t>With active software service contracts required to enable information management and core station functionality (e.g., compaction, sensing  and communications)</a:t>
            </a:r>
            <a:endParaRPr lang="en-US" sz="160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0938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286000" y="457200"/>
            <a:ext cx="6629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8000"/>
                </a:solidFill>
                <a:latin typeface="Helvetica"/>
                <a:ea typeface="ＭＳ Ｐゴシック" pitchFamily="34" charset="-128"/>
              </a:rPr>
              <a:t>Capture your company’s imagination by customizing Imagery and Messaging</a:t>
            </a:r>
          </a:p>
        </p:txBody>
      </p:sp>
      <p:sp>
        <p:nvSpPr>
          <p:cNvPr id="6" name="Rectangle 5"/>
          <p:cNvSpPr/>
          <p:nvPr/>
        </p:nvSpPr>
        <p:spPr>
          <a:xfrm>
            <a:off x="381000" y="534925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kern="0" dirty="0" smtClean="0">
                <a:solidFill>
                  <a:srgbClr val="000000"/>
                </a:solidFill>
                <a:ea typeface="ＭＳ Ｐゴシック" pitchFamily="34" charset="-128"/>
              </a:rPr>
              <a:t>A highly visible street-level user Engagement Platform, with sponsorship and advertising options for communities who have that interest (or financial need)</a:t>
            </a:r>
            <a:endParaRPr lang="en-US" kern="0" dirty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9218" name="Picture 2" descr="from various cities" title="Photos of collection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8911" y="1790700"/>
            <a:ext cx="2338374" cy="286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 descr="from various cities" title="Photos of collection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2180" y="1815046"/>
            <a:ext cx="3023015" cy="28429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from various cities" title="Photos of collections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285" y="1815990"/>
            <a:ext cx="2205665" cy="28145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658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26"/>
          <p:cNvSpPr txBox="1">
            <a:spLocks noChangeArrowheads="1"/>
          </p:cNvSpPr>
          <p:nvPr/>
        </p:nvSpPr>
        <p:spPr bwMode="auto">
          <a:xfrm>
            <a:off x="2152486" y="510220"/>
            <a:ext cx="606799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kern="0" dirty="0" smtClean="0">
                <a:solidFill>
                  <a:srgbClr val="FF8000"/>
                </a:solidFill>
                <a:latin typeface="Helvetica"/>
                <a:ea typeface="ＭＳ Ｐゴシック" pitchFamily="34" charset="-128"/>
              </a:rPr>
              <a:t>The BigBelly System will be a highly-visible “early win” in your sustainability program</a:t>
            </a:r>
            <a:endParaRPr lang="en-US" sz="2400" kern="0" dirty="0">
              <a:solidFill>
                <a:srgbClr val="FF8000"/>
              </a:solidFill>
              <a:latin typeface="Helvetica"/>
              <a:ea typeface="ＭＳ Ｐゴシック" pitchFamily="34" charset="-128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475" y="1854395"/>
            <a:ext cx="5422400" cy="384720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34" charset="-128"/>
              </a:rPr>
              <a:t>Eye-level solar panels are attention magnets 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Visible demonstration of your sustainability commitment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Visible in ways that your rooftop solar, HVAC efficiency and LED lighting </a:t>
            </a:r>
            <a:r>
              <a:rPr lang="en-US" sz="1600" dirty="0" err="1" smtClean="0">
                <a:ea typeface="ＭＳ Ｐゴシック" pitchFamily="34" charset="-128"/>
              </a:rPr>
              <a:t>changeouts</a:t>
            </a:r>
            <a:r>
              <a:rPr lang="en-US" sz="1600" dirty="0" smtClean="0">
                <a:ea typeface="ＭＳ Ｐゴシック" pitchFamily="34" charset="-128"/>
              </a:rPr>
              <a:t> aren’t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Messaging panels can cross-promote your other green initiatives</a:t>
            </a: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600" dirty="0" smtClean="0">
                <a:ea typeface="ＭＳ Ｐゴシック" pitchFamily="34" charset="-128"/>
              </a:rPr>
              <a:t>Receive credit for your sustainability actions!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34" charset="-128"/>
              </a:rPr>
              <a:t>Provide operational and financial “quick wins” that can generate momentum for other programs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800" dirty="0" smtClean="0">
                <a:ea typeface="ＭＳ Ｐゴシック" pitchFamily="34" charset="-128"/>
              </a:rPr>
              <a:t>Cleaner streets, parks, waterways, etc.</a:t>
            </a:r>
          </a:p>
        </p:txBody>
      </p:sp>
      <p:pic>
        <p:nvPicPr>
          <p:cNvPr id="6" name="Picture 4" descr="showing big belly solar can" title="eye level solar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38630" y="1739180"/>
            <a:ext cx="2255837" cy="239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 bwMode="auto">
          <a:xfrm flipV="1">
            <a:off x="7337160" y="2392065"/>
            <a:ext cx="384050" cy="268835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pic>
        <p:nvPicPr>
          <p:cNvPr id="9" name="Picture 8" descr="with big belly solar" title="college campus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46605" y="4197100"/>
            <a:ext cx="2457899" cy="184344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3498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81000"/>
            <a:ext cx="6816570" cy="646331"/>
          </a:xfrm>
        </p:spPr>
        <p:txBody>
          <a:bodyPr/>
          <a:lstStyle/>
          <a:p>
            <a:r>
              <a:rPr lang="en-US" dirty="0" smtClean="0"/>
              <a:t>Key System &amp; System Pricing Principles </a:t>
            </a:r>
            <a:br>
              <a:rPr lang="en-US" dirty="0" smtClean="0"/>
            </a:br>
            <a:endParaRPr lang="en-US" baseline="30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65118"/>
            <a:ext cx="8610600" cy="4062651"/>
          </a:xfrm>
          <a:noFill/>
        </p:spPr>
        <p:txBody>
          <a:bodyPr/>
          <a:lstStyle/>
          <a:p>
            <a:pPr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/>
              <a:t>System pricing is structured to provide the following benefits: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/>
              <a:t>Volume price breaks are also offered, based on cumulative End Customer footprint.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This change – vs. the prior order-volume based approach – will provide accelerated savings to customers as they grow their </a:t>
            </a:r>
            <a:r>
              <a:rPr lang="en-US" sz="1200" dirty="0" smtClean="0"/>
              <a:t>footprint</a:t>
            </a:r>
            <a:endParaRPr lang="en-US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There is a minimum effective scale for the system to function optimally, which is an initial </a:t>
            </a:r>
            <a:r>
              <a:rPr lang="en-US" sz="1400" b="1" dirty="0" smtClean="0"/>
              <a:t>minimum of 5 stations </a:t>
            </a:r>
            <a:r>
              <a:rPr lang="en-US" sz="1400" dirty="0" smtClean="0"/>
              <a:t>per End Customer</a:t>
            </a:r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1400" dirty="0" smtClean="0"/>
          </a:p>
          <a:p>
            <a:pPr lv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/>
              <a:t>5 stations also represents a threshold order size for the standard pricing matrix. </a:t>
            </a:r>
          </a:p>
          <a:p>
            <a:pPr lvl="2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dirty="0" smtClean="0"/>
              <a:t>Once an End Customer achieves minimum scale, they can purchase subsequent stations at quantities lower than 5 stations, but a 20% upcharge (relative to the End Customer’s position on the pricing matrix of term length and cumulative volume) will apply for orders of fewer than 5 stations due to higher BigBelly processing costs</a:t>
            </a:r>
          </a:p>
        </p:txBody>
      </p:sp>
    </p:spTree>
    <p:extLst>
      <p:ext uri="{BB962C8B-B14F-4D97-AF65-F5344CB8AC3E}">
        <p14:creationId xmlns:p14="http://schemas.microsoft.com/office/powerpoint/2010/main" val="291585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JM Family Enterprises: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Local Business Leader in Sustainability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27237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Erik Jacobsen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JM Family Enterprises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35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6"/>
          <p:cNvSpPr txBox="1">
            <a:spLocks noGrp="1" noChangeArrowheads="1"/>
          </p:cNvSpPr>
          <p:nvPr/>
        </p:nvSpPr>
        <p:spPr bwMode="auto">
          <a:xfrm>
            <a:off x="70104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endParaRPr lang="en-US" sz="1400" dirty="0">
              <a:solidFill>
                <a:prstClr val="black"/>
              </a:solidFill>
              <a:latin typeface="Times New Roman" pitchFamily="18" charset="0"/>
            </a:endParaRPr>
          </a:p>
        </p:txBody>
      </p:sp>
      <p:pic>
        <p:nvPicPr>
          <p:cNvPr id="15" name="Picture 2" descr="moving in a greener direction" title="JM Family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56606" y="4581150"/>
            <a:ext cx="5030788" cy="149665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24000" y="152400"/>
            <a:ext cx="5867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</a:rPr>
              <a:t> </a:t>
            </a:r>
            <a:endParaRPr lang="en-US" sz="4400" dirty="0" smtClean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1070" y="1295400"/>
            <a:ext cx="818026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Blade Runner Movie Font"/>
              </a:rPr>
              <a:t>JM Family Enterprises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4400" b="1" dirty="0" smtClean="0">
              <a:solidFill>
                <a:prstClr val="black"/>
              </a:solidFill>
              <a:latin typeface="Blade Runner Movie Font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prstClr val="black"/>
                </a:solidFill>
                <a:latin typeface="Blade Runner Movie Font"/>
              </a:rPr>
              <a:t>Solar Projects</a:t>
            </a:r>
            <a:endParaRPr lang="en-US" sz="4000" b="1" dirty="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1622" y="3429000"/>
            <a:ext cx="3520755" cy="583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Blade Runner Movie Font"/>
              </a:rPr>
              <a:t>January 25, 2013</a:t>
            </a:r>
            <a:endParaRPr lang="en-US" sz="3200" dirty="0">
              <a:solidFill>
                <a:prstClr val="black"/>
              </a:solidFill>
              <a:latin typeface="Blade Runner Movie Font"/>
            </a:endParaRPr>
          </a:p>
        </p:txBody>
      </p:sp>
    </p:spTree>
    <p:extLst>
      <p:ext uri="{BB962C8B-B14F-4D97-AF65-F5344CB8AC3E}">
        <p14:creationId xmlns:p14="http://schemas.microsoft.com/office/powerpoint/2010/main" val="3244708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14815" y="1623965"/>
            <a:ext cx="560713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Blade Runner Movie Font"/>
              </a:rPr>
              <a:t>JM Family’s commitment to Environmental Sustainability has called for an increased use of renewable energy sources for electricity.</a:t>
            </a:r>
            <a:endParaRPr lang="en-US" sz="2400" dirty="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03165" y="3889860"/>
            <a:ext cx="39941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prstClr val="black"/>
                </a:solidFill>
                <a:latin typeface="Blade Runner Movie Font"/>
              </a:rPr>
              <a:t>Solar Power continues to be an attractive means for meeting our goals.</a:t>
            </a:r>
            <a:endParaRPr lang="en-US" sz="2400" dirty="0">
              <a:solidFill>
                <a:prstClr val="black"/>
              </a:solidFill>
              <a:latin typeface="Blade Runner Movie Fon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0335" y="241385"/>
            <a:ext cx="7181735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Driving the Vision</a:t>
            </a: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6" name="Picture 5" descr="pixel77-free-vector-renewable-energy-icon-600 cropped.jpg" title="light bulb art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EDEDED"/>
              </a:clrFrom>
              <a:clrTo>
                <a:srgbClr val="EDE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91625" y="3198570"/>
            <a:ext cx="2726755" cy="2910996"/>
          </a:xfrm>
          <a:prstGeom prst="rect">
            <a:avLst/>
          </a:prstGeom>
          <a:effectLst/>
          <a:scene3d>
            <a:camera prst="orthographicFront"/>
            <a:lightRig rig="threePt" dir="t"/>
          </a:scene3d>
          <a:sp3d prstMaterial="flat"/>
        </p:spPr>
      </p:pic>
    </p:spTree>
    <p:extLst>
      <p:ext uri="{BB962C8B-B14F-4D97-AF65-F5344CB8AC3E}">
        <p14:creationId xmlns:p14="http://schemas.microsoft.com/office/powerpoint/2010/main" val="397313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2149" y="126170"/>
            <a:ext cx="385970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Alpharetta, GA</a:t>
            </a:r>
          </a:p>
        </p:txBody>
      </p:sp>
      <p:pic>
        <p:nvPicPr>
          <p:cNvPr id="18434" name="Picture 2" descr="Alpharetta Georgia" title="solar on roo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326778" y="1278320"/>
            <a:ext cx="6490445" cy="5018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1743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3200" b="1" smtClean="0"/>
              <a:t>Solar – The German Experience</a:t>
            </a:r>
            <a:br>
              <a:rPr lang="en-US" sz="3200" b="1" smtClean="0"/>
            </a:br>
            <a:r>
              <a:rPr lang="en-US" sz="3200" b="1" smtClean="0"/>
              <a:t>How?</a:t>
            </a:r>
          </a:p>
        </p:txBody>
      </p:sp>
      <p:pic>
        <p:nvPicPr>
          <p:cNvPr id="7171" name="Picture 4" descr="Germany map for renewable energy" title="map of Germany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1600" y="16002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172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1524000" y="1600200"/>
            <a:ext cx="4038600" cy="45259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400" smtClean="0">
                <a:latin typeface="Arial" charset="0"/>
              </a:rPr>
              <a:t>Decentralization of the power system - Renewable Energy Act of 2000, known in Germany as the EEG</a:t>
            </a:r>
          </a:p>
          <a:p>
            <a:r>
              <a:rPr lang="en-US" sz="2400" smtClean="0">
                <a:latin typeface="Arial" charset="0"/>
              </a:rPr>
              <a:t>Replace coal and nuclear with goal of 80% by 2050</a:t>
            </a:r>
          </a:p>
          <a:p>
            <a:r>
              <a:rPr lang="en-US" sz="2400" smtClean="0">
                <a:latin typeface="Arial" charset="0"/>
              </a:rPr>
              <a:t>Funded by FiT program – not government funded</a:t>
            </a:r>
          </a:p>
          <a:p>
            <a:endParaRPr lang="en-US" sz="2800" smtClean="0"/>
          </a:p>
        </p:txBody>
      </p:sp>
    </p:spTree>
    <p:extLst>
      <p:ext uri="{BB962C8B-B14F-4D97-AF65-F5344CB8AC3E}">
        <p14:creationId xmlns:p14="http://schemas.microsoft.com/office/powerpoint/2010/main" val="194611780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45" y="164575"/>
            <a:ext cx="8525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JM Lexus Service Center, Margate, FL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Margate Florida" title="JM Lexus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26778" y="1612394"/>
            <a:ext cx="6490445" cy="43506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60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45" y="164575"/>
            <a:ext cx="8525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Deerfield Beach, FL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Deerfield beach florida" title="solar panels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26778" y="1627606"/>
            <a:ext cx="6490445" cy="4320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412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9045" y="164575"/>
            <a:ext cx="852590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 dirty="0" smtClean="0">
                <a:solidFill>
                  <a:prstClr val="black"/>
                </a:solidFill>
              </a:rPr>
              <a:t>Parking Garage, Deerfield Beach, FL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4400" dirty="0">
              <a:solidFill>
                <a:prstClr val="black"/>
              </a:solidFill>
            </a:endParaRPr>
          </a:p>
        </p:txBody>
      </p:sp>
      <p:pic>
        <p:nvPicPr>
          <p:cNvPr id="18434" name="Picture 2" descr="deerfield beach" title="parking garage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326778" y="1632676"/>
            <a:ext cx="6490445" cy="43100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001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lorida" title="solar panels on roof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1691865" y="1627606"/>
            <a:ext cx="5760269" cy="43202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600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62665" y="126170"/>
            <a:ext cx="8229600" cy="806505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JM Lexus New Car Showroom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50490" y="2609372"/>
            <a:ext cx="4041775" cy="3522393"/>
          </a:xfrm>
        </p:spPr>
        <p:txBody>
          <a:bodyPr tIns="182880"/>
          <a:lstStyle/>
          <a:p>
            <a:pPr>
              <a:buNone/>
            </a:pPr>
            <a:endParaRPr lang="en-US" sz="2000" dirty="0" smtClean="0">
              <a:latin typeface="Blade Runner Movie Font"/>
            </a:endParaRP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10241" name="Picture 1" descr="Drawing of showroom" title="New car showroom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665" y="1662370"/>
            <a:ext cx="8233694" cy="4109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6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539475" y="152400"/>
            <a:ext cx="7988240" cy="609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Environmental Offsets</a:t>
            </a:r>
          </a:p>
        </p:txBody>
      </p:sp>
      <p:sp>
        <p:nvSpPr>
          <p:cNvPr id="33795" name="Text Placeholder 2"/>
          <p:cNvSpPr>
            <a:spLocks noGrp="1"/>
          </p:cNvSpPr>
          <p:nvPr>
            <p:ph type="body" sz="half" idx="4294967295"/>
          </p:nvPr>
        </p:nvSpPr>
        <p:spPr>
          <a:xfrm>
            <a:off x="501070" y="1431940"/>
            <a:ext cx="8077200" cy="990600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marL="91440">
              <a:lnSpc>
                <a:spcPct val="90000"/>
              </a:lnSpc>
              <a:buFontTx/>
              <a:buNone/>
            </a:pPr>
            <a:r>
              <a:rPr lang="en-US" sz="2200" dirty="0" smtClean="0">
                <a:latin typeface="Blade Runner Movie Font"/>
              </a:rPr>
              <a:t>	</a:t>
            </a:r>
            <a:r>
              <a:rPr lang="en-US" sz="2400" dirty="0" smtClean="0">
                <a:latin typeface="Blade Runner Movie Font"/>
              </a:rPr>
              <a:t>A 56.35kW array has the capability to reduce the carbon footprint by 46.7 metric tons of carbon dioxide equivalents which is equal to emissions from: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dirty="0" smtClean="0">
              <a:latin typeface="Palatino Linotype" pitchFamily="18" charset="0"/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en-US" sz="1800" dirty="0" smtClean="0">
              <a:latin typeface="Blade Runner Movie Fon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latin typeface="Blade Runner Movie Fon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latin typeface="Blade Runner Movie Font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latin typeface="Blade Runner Movie Font"/>
            </a:endParaRPr>
          </a:p>
          <a:p>
            <a:pPr>
              <a:lnSpc>
                <a:spcPct val="90000"/>
              </a:lnSpc>
              <a:buFontTx/>
              <a:buNone/>
            </a:pPr>
            <a:endParaRPr lang="en-US" sz="1800" dirty="0" smtClean="0">
              <a:latin typeface="Blade Runner Movie Font"/>
            </a:endParaRPr>
          </a:p>
          <a:p>
            <a:pPr>
              <a:lnSpc>
                <a:spcPct val="90000"/>
              </a:lnSpc>
            </a:pPr>
            <a:endParaRPr lang="en-US" sz="1800" dirty="0" smtClean="0">
              <a:latin typeface="Blade Runner Movie Font"/>
            </a:endParaRPr>
          </a:p>
        </p:txBody>
      </p:sp>
      <p:grpSp>
        <p:nvGrpSpPr>
          <p:cNvPr id="12" name="Group 11" descr="gasoline, oil, waste to landfill" title="environmental offsets"/>
          <p:cNvGrpSpPr/>
          <p:nvPr/>
        </p:nvGrpSpPr>
        <p:grpSpPr>
          <a:xfrm>
            <a:off x="1422790" y="2699305"/>
            <a:ext cx="1689820" cy="3862196"/>
            <a:chOff x="5894473" y="2545685"/>
            <a:chExt cx="1689820" cy="3862196"/>
          </a:xfrm>
        </p:grpSpPr>
        <p:pic>
          <p:nvPicPr>
            <p:cNvPr id="33797" name="Picture 20" descr="120137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894473" y="2545685"/>
              <a:ext cx="1676400" cy="12236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799" name="Picture 21" descr="oil%20ri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94473" y="3878875"/>
              <a:ext cx="1689820" cy="11587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10" descr="landfillu10034106.jpg"/>
            <p:cNvPicPr>
              <a:picLocks noChangeAspect="1"/>
            </p:cNvPicPr>
            <p:nvPr/>
          </p:nvPicPr>
          <p:blipFill>
            <a:blip r:embed="rId5" cstate="email"/>
            <a:stretch>
              <a:fillRect/>
            </a:stretch>
          </p:blipFill>
          <p:spPr>
            <a:xfrm>
              <a:off x="5894473" y="5147105"/>
              <a:ext cx="1689820" cy="1260776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3310113" y="3083355"/>
            <a:ext cx="4877617" cy="2899255"/>
            <a:chOff x="544953" y="3044950"/>
            <a:chExt cx="4877617" cy="2899255"/>
          </a:xfrm>
        </p:grpSpPr>
        <p:sp>
          <p:nvSpPr>
            <p:cNvPr id="8" name="TextBox 7"/>
            <p:cNvSpPr txBox="1"/>
            <p:nvPr/>
          </p:nvSpPr>
          <p:spPr>
            <a:xfrm>
              <a:off x="651648" y="3044950"/>
              <a:ext cx="4026103" cy="369332"/>
            </a:xfrm>
            <a:prstGeom prst="rect">
              <a:avLst/>
            </a:prstGeom>
            <a:noFill/>
          </p:spPr>
          <p:txBody>
            <a:bodyPr wrap="none" lIns="0" rIns="91440" rtlCol="0"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Blade Runner Movie Font"/>
                </a:rPr>
                <a:t>  Burning 5,231 gallons of gasoline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89836" y="4273910"/>
              <a:ext cx="3497111" cy="400110"/>
            </a:xfrm>
            <a:prstGeom prst="rect">
              <a:avLst/>
            </a:prstGeom>
            <a:noFill/>
          </p:spPr>
          <p:txBody>
            <a:bodyPr wrap="none" lIns="0" rIns="9144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Blade Runner Movie Font"/>
                </a:rPr>
                <a:t>  Consuming 109 barrels of oil</a:t>
              </a:r>
              <a:endParaRPr lang="en-US" sz="2000" dirty="0">
                <a:solidFill>
                  <a:prstClr val="black"/>
                </a:solidFill>
                <a:latin typeface="Blade Runner Movie Font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44953" y="5544095"/>
              <a:ext cx="4877617" cy="400110"/>
            </a:xfrm>
            <a:prstGeom prst="rect">
              <a:avLst/>
            </a:prstGeom>
            <a:noFill/>
          </p:spPr>
          <p:txBody>
            <a:bodyPr wrap="none" lIns="182880" rIns="91440" rtlCol="0">
              <a:sp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2000" dirty="0" smtClean="0">
                  <a:solidFill>
                    <a:prstClr val="black"/>
                  </a:solidFill>
                  <a:latin typeface="Blade Runner Movie Font"/>
                </a:rPr>
                <a:t>Sending 16.3 tons of waste to the landfill</a:t>
              </a:r>
              <a:endParaRPr lang="en-US" sz="2000" dirty="0">
                <a:solidFill>
                  <a:prstClr val="black"/>
                </a:solidFill>
                <a:latin typeface="Blade Runner Movie Fon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14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>
          <a:xfrm>
            <a:off x="955843" y="164575"/>
            <a:ext cx="7232315" cy="729695"/>
          </a:xfrm>
        </p:spPr>
        <p:txBody>
          <a:bodyPr/>
          <a:lstStyle/>
          <a:p>
            <a:r>
              <a:rPr lang="en-US" dirty="0" smtClean="0"/>
              <a:t>Solar Production Monitoring</a:t>
            </a:r>
          </a:p>
        </p:txBody>
      </p:sp>
      <p:pic>
        <p:nvPicPr>
          <p:cNvPr id="1027" name="Picture 3" descr="show real time monitoring of solar" title="JM Family monitori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047240" y="3083355"/>
            <a:ext cx="5049520" cy="2973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808311" y="1547155"/>
            <a:ext cx="752737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Blade Runner Movie Font"/>
              </a:rPr>
              <a:t>Real-time output monitoring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200" dirty="0" smtClean="0">
                <a:solidFill>
                  <a:prstClr val="black"/>
                </a:solidFill>
                <a:latin typeface="Blade Runner Movie Font"/>
              </a:rPr>
              <a:t>JMFEsolar.com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dirty="0" smtClean="0">
              <a:solidFill>
                <a:prstClr val="black"/>
              </a:solidFill>
              <a:latin typeface="Blade Runner Movie Font"/>
            </a:endParaRPr>
          </a:p>
        </p:txBody>
      </p:sp>
    </p:spTree>
    <p:extLst>
      <p:ext uri="{BB962C8B-B14F-4D97-AF65-F5344CB8AC3E}">
        <p14:creationId xmlns:p14="http://schemas.microsoft.com/office/powerpoint/2010/main" val="2715016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Welcome to the Greater Fort Lauderdale – Broward County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Convention Center</a:t>
            </a:r>
            <a:br>
              <a:rPr lang="en-US" b="1" dirty="0" smtClean="0">
                <a:solidFill>
                  <a:srgbClr val="0070C0"/>
                </a:solidFill>
              </a:rPr>
            </a:br>
            <a:r>
              <a:rPr lang="en-US" b="1" dirty="0" smtClean="0">
                <a:solidFill>
                  <a:srgbClr val="0070C0"/>
                </a:solidFill>
              </a:rPr>
              <a:t>LEED Gold Facility</a:t>
            </a:r>
            <a:endParaRPr lang="en-US" b="1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Julia Johnson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rgbClr val="0070C0"/>
                </a:solidFill>
              </a:rPr>
              <a:t>Sustainability Programs Manager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265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067586"/>
              </p:ext>
            </p:extLst>
          </p:nvPr>
        </p:nvGraphicFramePr>
        <p:xfrm>
          <a:off x="1340530" y="1198486"/>
          <a:ext cx="6462944" cy="34035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71105"/>
                <a:gridCol w="895145"/>
                <a:gridCol w="4296694"/>
              </a:tblGrid>
              <a:tr h="2307206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dirty="0">
                        <a:solidFill>
                          <a:srgbClr val="00206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smtClean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smtClean="0">
                          <a:solidFill>
                            <a:srgbClr val="000099"/>
                          </a:solidFill>
                          <a:effectLst/>
                        </a:rPr>
                        <a:t>JULIA 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JOHNSON, LEED AP+ O&amp;M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Sustainable Programs Manager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Greater Fort Lauderdale </a:t>
                      </a:r>
                      <a:r>
                        <a:rPr lang="en-GB" sz="1400" dirty="0">
                          <a:solidFill>
                            <a:srgbClr val="000099"/>
                          </a:solidFill>
                          <a:effectLst/>
                        </a:rPr>
                        <a:t>t 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Broward County Convention Center 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1950 Eisenhower Blvd, Ft. Lauderdale, FL  33316</a:t>
                      </a:r>
                      <a:b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Phone: (</a:t>
                      </a:r>
                      <a:r>
                        <a:rPr lang="en-US" sz="1400" dirty="0" smtClean="0">
                          <a:solidFill>
                            <a:srgbClr val="000099"/>
                          </a:solidFill>
                          <a:effectLst/>
                        </a:rPr>
                        <a:t>954)765-5906 Fax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: (</a:t>
                      </a:r>
                      <a:r>
                        <a:rPr lang="en-US" sz="1400" dirty="0" smtClean="0">
                          <a:solidFill>
                            <a:srgbClr val="000099"/>
                          </a:solidFill>
                          <a:effectLst/>
                        </a:rPr>
                        <a:t>954)763-9551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/>
                      </a:r>
                      <a:b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</a:b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E-mail:  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  <a:hlinkClick r:id="rId2"/>
                        </a:rPr>
                        <a:t>jjohnson@ftlauderdalecc.com</a:t>
                      </a:r>
                      <a:endParaRPr lang="en-US" sz="14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</a:rPr>
                        <a:t>Website:  </a:t>
                      </a:r>
                      <a:r>
                        <a:rPr lang="en-US" sz="1400" dirty="0">
                          <a:solidFill>
                            <a:srgbClr val="000099"/>
                          </a:solidFill>
                          <a:effectLst/>
                          <a:hlinkClick r:id="rId3"/>
                        </a:rPr>
                        <a:t>www.ftlauderdalecc.com</a:t>
                      </a:r>
                      <a:endParaRPr lang="en-US" sz="1400" dirty="0">
                        <a:solidFill>
                          <a:srgbClr val="000099"/>
                        </a:solidFill>
                        <a:effectLst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82224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GB" sz="800" dirty="0">
                        <a:solidFill>
                          <a:srgbClr val="1F497D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76039" y="1677878"/>
            <a:ext cx="1230355" cy="2086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899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903123"/>
            <a:ext cx="9144000" cy="3051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198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6"/>
          <p:cNvSpPr txBox="1">
            <a:spLocks noChangeArrowheads="1"/>
          </p:cNvSpPr>
          <p:nvPr/>
        </p:nvSpPr>
        <p:spPr bwMode="auto">
          <a:xfrm>
            <a:off x="2362200" y="6858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8195" name="Text Box 6"/>
          <p:cNvSpPr txBox="1">
            <a:spLocks noChangeArrowheads="1"/>
          </p:cNvSpPr>
          <p:nvPr/>
        </p:nvSpPr>
        <p:spPr bwMode="auto">
          <a:xfrm>
            <a:off x="2514600" y="2533650"/>
            <a:ext cx="5715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dynamic and moving rapidly with vigor and energy.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thriving and developing  to reach maturity.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…it’s sustaining itself 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32525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 outdated photo" title="Broward County convention cent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330" y="408370"/>
            <a:ext cx="8001740" cy="60013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4319" y="940903"/>
            <a:ext cx="939681" cy="4616648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prstClr val="black"/>
                </a:solidFill>
                <a:latin typeface="Cooper Black" pitchFamily="18" charset="0"/>
              </a:rPr>
              <a:t>BEFORE</a:t>
            </a:r>
            <a:endParaRPr lang="en-US" sz="44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6781" y="4367814"/>
            <a:ext cx="454162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After 20 years it was</a:t>
            </a:r>
          </a:p>
          <a:p>
            <a:pPr defTabSz="457200"/>
            <a:r>
              <a:rPr lang="en-US" sz="2400" dirty="0">
                <a:solidFill>
                  <a:srgbClr val="002060"/>
                </a:solidFill>
                <a:latin typeface="Britannic Bold" pitchFamily="34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ime for some upgrades…not</a:t>
            </a:r>
            <a:endParaRPr lang="en-US" sz="2400" dirty="0">
              <a:solidFill>
                <a:srgbClr val="002060"/>
              </a:solidFill>
              <a:latin typeface="Britannic Bold" pitchFamily="34" charset="0"/>
            </a:endParaRPr>
          </a:p>
          <a:p>
            <a:pPr defTabSz="457200"/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only for water efficiency but </a:t>
            </a:r>
          </a:p>
          <a:p>
            <a:pPr defTabSz="457200"/>
            <a:r>
              <a:rPr lang="en-US" sz="2400" dirty="0">
                <a:solidFill>
                  <a:srgbClr val="002060"/>
                </a:solidFill>
                <a:latin typeface="Britannic Bold" pitchFamily="34" charset="0"/>
              </a:rPr>
              <a:t>t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o make arrival more appealing</a:t>
            </a:r>
          </a:p>
        </p:txBody>
      </p:sp>
    </p:spTree>
    <p:extLst>
      <p:ext uri="{BB962C8B-B14F-4D97-AF65-F5344CB8AC3E}">
        <p14:creationId xmlns:p14="http://schemas.microsoft.com/office/powerpoint/2010/main" val="1852279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ith plants" title="New entranc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5625" y="233112"/>
            <a:ext cx="8350001" cy="6262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066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as unattractive" title="terminal 4 build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7818" y="399496"/>
            <a:ext cx="7997952" cy="59984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451542" y="1066801"/>
            <a:ext cx="69245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prstClr val="black"/>
                </a:solidFill>
                <a:latin typeface="Cooper Black" pitchFamily="18" charset="0"/>
              </a:rPr>
              <a:t>BEFORE</a:t>
            </a:r>
            <a:endParaRPr lang="en-US" sz="4400" dirty="0">
              <a:solidFill>
                <a:prstClr val="black"/>
              </a:solidFill>
              <a:latin typeface="Cooper Black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195962" y="1926454"/>
            <a:ext cx="39356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Terminal 4 Building was an</a:t>
            </a:r>
          </a:p>
          <a:p>
            <a:pPr defTabSz="457200"/>
            <a:r>
              <a:rPr lang="en-US" sz="2400" dirty="0">
                <a:solidFill>
                  <a:srgbClr val="002060"/>
                </a:solidFill>
                <a:latin typeface="Britannic Bold" pitchFamily="34" charset="0"/>
              </a:rPr>
              <a:t>u</a:t>
            </a:r>
            <a:r>
              <a:rPr lang="en-US" sz="2400" dirty="0" smtClean="0">
                <a:solidFill>
                  <a:srgbClr val="002060"/>
                </a:solidFill>
                <a:latin typeface="Britannic Bold" pitchFamily="34" charset="0"/>
              </a:rPr>
              <a:t>nattractive distraction</a:t>
            </a:r>
            <a:endParaRPr lang="en-US" sz="2400" dirty="0">
              <a:solidFill>
                <a:srgbClr val="002060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936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ses 65% less water" title="New landscap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4400" y="328473"/>
            <a:ext cx="7997952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67325" y="328473"/>
            <a:ext cx="1322157" cy="5779787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srgbClr val="002060"/>
                </a:solidFill>
                <a:latin typeface="Segoe Script" pitchFamily="34" charset="0"/>
              </a:rPr>
              <a:t>AFTER</a:t>
            </a:r>
            <a:endParaRPr lang="en-US" sz="48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399" y="4880387"/>
            <a:ext cx="480281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b="1" dirty="0" smtClean="0">
                <a:solidFill>
                  <a:srgbClr val="000099"/>
                </a:solidFill>
                <a:latin typeface="Franklin Gothic Medium" pitchFamily="34" charset="0"/>
              </a:rPr>
              <a:t>New landscape material and micro-drip irrigation uses 65% less water than before.  A savings of more than </a:t>
            </a:r>
            <a:r>
              <a:rPr lang="en-US" sz="2400" b="1" i="1" u="sng" dirty="0" smtClean="0">
                <a:solidFill>
                  <a:srgbClr val="000099"/>
                </a:solidFill>
                <a:latin typeface="Franklin Gothic Medium" pitchFamily="34" charset="0"/>
              </a:rPr>
              <a:t>6 million gallons</a:t>
            </a:r>
            <a:r>
              <a:rPr lang="en-US" sz="2000" b="1" dirty="0" smtClean="0">
                <a:solidFill>
                  <a:srgbClr val="000099"/>
                </a:solidFill>
                <a:latin typeface="Franklin Gothic Medium" pitchFamily="34" charset="0"/>
              </a:rPr>
              <a:t> of water per year.</a:t>
            </a:r>
            <a:endParaRPr lang="en-US" sz="2000" b="1" dirty="0">
              <a:solidFill>
                <a:srgbClr val="000099"/>
              </a:solidFill>
              <a:latin typeface="Franklin Gothic Medium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768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ld outdated" title="before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1941" y="435006"/>
            <a:ext cx="7997952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19893" y="843378"/>
            <a:ext cx="939681" cy="543313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prstClr val="black"/>
                </a:solidFill>
                <a:latin typeface="Cooper Black" pitchFamily="18" charset="0"/>
              </a:rPr>
              <a:t>BEFORE</a:t>
            </a:r>
            <a:endParaRPr lang="en-US" sz="4400" dirty="0">
              <a:solidFill>
                <a:prstClr val="black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15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ater saving plants" title="after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767" y="435006"/>
            <a:ext cx="7997952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248574" y="488272"/>
            <a:ext cx="1322157" cy="595691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800" dirty="0">
                <a:solidFill>
                  <a:srgbClr val="002060"/>
                </a:solidFill>
                <a:latin typeface="Segoe Script" pitchFamily="34" charset="0"/>
              </a:rPr>
              <a:t>A</a:t>
            </a:r>
            <a:r>
              <a:rPr lang="en-US" sz="4800" dirty="0" smtClean="0">
                <a:solidFill>
                  <a:srgbClr val="002060"/>
                </a:solidFill>
                <a:latin typeface="Segoe Script" pitchFamily="34" charset="0"/>
              </a:rPr>
              <a:t>FTER</a:t>
            </a:r>
            <a:endParaRPr lang="en-US" sz="4800" dirty="0">
              <a:solidFill>
                <a:srgbClr val="002060"/>
              </a:solidFill>
              <a:latin typeface="Segoe Script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73583" y="4938152"/>
            <a:ext cx="4572000" cy="92333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defTabSz="457200"/>
            <a:r>
              <a:rPr lang="en-US" b="1" dirty="0">
                <a:solidFill>
                  <a:srgbClr val="000099"/>
                </a:solidFill>
                <a:latin typeface="Franklin Gothic Medium" pitchFamily="34" charset="0"/>
              </a:rPr>
              <a:t>Use of native and adaptive plants and trees indigenous to South Florida reduces the need for watering.</a:t>
            </a:r>
          </a:p>
        </p:txBody>
      </p:sp>
    </p:spTree>
    <p:extLst>
      <p:ext uri="{BB962C8B-B14F-4D97-AF65-F5344CB8AC3E}">
        <p14:creationId xmlns:p14="http://schemas.microsoft.com/office/powerpoint/2010/main" val="124774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ew plants" title="before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4187" y="381740"/>
            <a:ext cx="7997952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202139" y="884926"/>
            <a:ext cx="939681" cy="5495278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prstClr val="black"/>
                </a:solidFill>
                <a:latin typeface="Cooper Black" pitchFamily="18" charset="0"/>
              </a:rPr>
              <a:t>BEFORE</a:t>
            </a:r>
            <a:endParaRPr lang="en-US" sz="4400" dirty="0">
              <a:solidFill>
                <a:prstClr val="black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652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e plants" title="after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9985" y="0"/>
            <a:ext cx="480402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127" y="508246"/>
            <a:ext cx="1322157" cy="5841507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srgbClr val="002060"/>
                </a:solidFill>
                <a:latin typeface="Segoe Script" pitchFamily="34" charset="0"/>
              </a:rPr>
              <a:t>AFTER</a:t>
            </a:r>
            <a:endParaRPr lang="en-US" sz="4800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274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gly" title="before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676" y="363984"/>
            <a:ext cx="7997952" cy="59984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204319" y="735425"/>
            <a:ext cx="939681" cy="5255581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400" dirty="0" smtClean="0">
                <a:solidFill>
                  <a:prstClr val="black"/>
                </a:solidFill>
                <a:latin typeface="Cooper Black" pitchFamily="18" charset="0"/>
              </a:rPr>
              <a:t>BEFORE</a:t>
            </a:r>
            <a:endParaRPr lang="en-US" sz="4400" dirty="0">
              <a:solidFill>
                <a:prstClr val="black"/>
              </a:solidFill>
              <a:latin typeface="Cooper Blac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09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ts of new landscaping" title="after pic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421" y="435006"/>
            <a:ext cx="7997952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133164" y="504606"/>
            <a:ext cx="1322157" cy="5859263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defTabSz="457200"/>
            <a:r>
              <a:rPr lang="en-US" sz="4800" dirty="0" smtClean="0">
                <a:solidFill>
                  <a:srgbClr val="002060"/>
                </a:solidFill>
                <a:latin typeface="Segoe Script" pitchFamily="34" charset="0"/>
              </a:rPr>
              <a:t>AFTER</a:t>
            </a:r>
            <a:endParaRPr lang="en-US" sz="4800" dirty="0">
              <a:solidFill>
                <a:srgbClr val="002060"/>
              </a:solidFill>
              <a:latin typeface="Segoe Scrip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928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randomBar dir="vert"/>
      </p:transition>
    </mc:Choice>
    <mc:Fallback xmlns="">
      <p:transition spd="slow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7"/>
          <p:cNvSpPr txBox="1">
            <a:spLocks noChangeArrowheads="1"/>
          </p:cNvSpPr>
          <p:nvPr/>
        </p:nvSpPr>
        <p:spPr bwMode="auto">
          <a:xfrm>
            <a:off x="2133600" y="990600"/>
            <a:ext cx="523716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600" b="1" smtClean="0">
                <a:solidFill>
                  <a:srgbClr val="000000"/>
                </a:solidFill>
                <a:latin typeface="Arial" charset="0"/>
              </a:rPr>
              <a:t>What is Sustainability?</a:t>
            </a:r>
          </a:p>
        </p:txBody>
      </p:sp>
      <p:sp>
        <p:nvSpPr>
          <p:cNvPr id="9219" name="Text Box 8"/>
          <p:cNvSpPr txBox="1">
            <a:spLocks noChangeArrowheads="1"/>
          </p:cNvSpPr>
          <p:nvPr/>
        </p:nvSpPr>
        <p:spPr bwMode="auto">
          <a:xfrm>
            <a:off x="2138363" y="1905000"/>
            <a:ext cx="6319837" cy="335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…the capacity to endure (longevity)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…the capacity to support (maintain)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…the stewardship of environment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…the management of resources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800" b="1" i="1" smtClean="0">
              <a:solidFill>
                <a:srgbClr val="000000"/>
              </a:solidFill>
              <a:latin typeface="Arial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 b="1" i="1" smtClean="0">
                <a:solidFill>
                  <a:srgbClr val="000000"/>
                </a:solidFill>
                <a:latin typeface="Arial" charset="0"/>
              </a:rPr>
              <a:t>… it is resourceful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3247331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nside" title="old light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22687"/>
            <a:ext cx="4793942" cy="3693111"/>
          </a:xfrm>
          <a:prstGeom prst="rect">
            <a:avLst/>
          </a:prstGeom>
        </p:spPr>
      </p:pic>
      <p:pic>
        <p:nvPicPr>
          <p:cNvPr id="1026" name="Picture 2" descr="inside more energy efficient" title="New ligh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6276" y="2681056"/>
            <a:ext cx="5317724" cy="4176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5153487" y="345114"/>
            <a:ext cx="33424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002060"/>
                </a:solidFill>
                <a:latin typeface="Cooper Black" pitchFamily="18" charset="0"/>
              </a:rPr>
              <a:t>Replacement of older</a:t>
            </a:r>
            <a:r>
              <a:rPr lang="en-US" sz="2800" dirty="0">
                <a:solidFill>
                  <a:srgbClr val="002060"/>
                </a:solidFill>
                <a:latin typeface="Cooper Black" pitchFamily="18" charset="0"/>
              </a:rPr>
              <a:t>, less energy-efficient </a:t>
            </a:r>
            <a:r>
              <a:rPr lang="en-US" sz="2800" dirty="0" smtClean="0">
                <a:solidFill>
                  <a:srgbClr val="002060"/>
                </a:solidFill>
                <a:latin typeface="Cooper Black" pitchFamily="18" charset="0"/>
              </a:rPr>
              <a:t>lighting…</a:t>
            </a:r>
            <a:endParaRPr lang="en-US" sz="2800" dirty="0">
              <a:solidFill>
                <a:srgbClr val="002060"/>
              </a:solidFill>
              <a:latin typeface="Cooper Black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86431" y="3674370"/>
            <a:ext cx="3470361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/>
            <a:r>
              <a:rPr lang="en-US" sz="2200" b="1" dirty="0">
                <a:solidFill>
                  <a:srgbClr val="002060"/>
                </a:solidFill>
                <a:latin typeface="Franklin Gothic Medium" pitchFamily="34" charset="0"/>
              </a:rPr>
              <a:t>with a combination of new more energy-efficient fluorescents, LEDs, CFLs and induction lighting to reduce both heat and energy, resulting in a savings of </a:t>
            </a:r>
            <a:r>
              <a:rPr lang="en-US" sz="2200" b="1" i="1" u="sng" dirty="0">
                <a:solidFill>
                  <a:srgbClr val="C00000"/>
                </a:solidFill>
                <a:latin typeface="Franklin Gothic Medium" pitchFamily="34" charset="0"/>
              </a:rPr>
              <a:t>18 percent off the electric bill.</a:t>
            </a:r>
          </a:p>
        </p:txBody>
      </p:sp>
    </p:spTree>
    <p:extLst>
      <p:ext uri="{BB962C8B-B14F-4D97-AF65-F5344CB8AC3E}">
        <p14:creationId xmlns:p14="http://schemas.microsoft.com/office/powerpoint/2010/main" val="425829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ore energy efficient" title="new water cooled chillers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13633" y="-24479"/>
            <a:ext cx="5230367" cy="3922776"/>
          </a:xfrm>
          <a:prstGeom prst="rect">
            <a:avLst/>
          </a:prstGeom>
        </p:spPr>
      </p:pic>
      <p:pic>
        <p:nvPicPr>
          <p:cNvPr id="2050" name="Picture 2" descr="more energy efficient" title="new water cooled chillers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934070"/>
            <a:ext cx="5229569" cy="3923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6532" y="410528"/>
            <a:ext cx="3657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dirty="0">
                <a:solidFill>
                  <a:srgbClr val="000099"/>
                </a:solidFill>
                <a:latin typeface="Arial Black" pitchFamily="34" charset="0"/>
              </a:rPr>
              <a:t>The replacement of two 19-year-old water-cooled chillers with new, more energy-efficient Trane </a:t>
            </a:r>
            <a:r>
              <a:rPr lang="en-US" sz="2000" dirty="0" err="1">
                <a:solidFill>
                  <a:srgbClr val="000099"/>
                </a:solidFill>
                <a:latin typeface="Arial Black" pitchFamily="34" charset="0"/>
              </a:rPr>
              <a:t>Earthwise</a:t>
            </a:r>
            <a:r>
              <a:rPr lang="en-US" sz="2000" dirty="0">
                <a:solidFill>
                  <a:srgbClr val="000099"/>
                </a:solidFill>
                <a:latin typeface="Arial Black" pitchFamily="34" charset="0"/>
              </a:rPr>
              <a:t>® water-cooled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chillers</a:t>
            </a:r>
            <a:endParaRPr lang="en-US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29569" y="4284773"/>
            <a:ext cx="391443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/>
            <a:r>
              <a:rPr lang="en-US" sz="2000" dirty="0">
                <a:solidFill>
                  <a:srgbClr val="000099"/>
                </a:solidFill>
                <a:latin typeface="Arial Black" pitchFamily="34" charset="0"/>
              </a:rPr>
              <a:t>along with upgrades to the air-handling and ventilation system, including CO2 sensors for enhanced indoor air </a:t>
            </a:r>
            <a:r>
              <a:rPr lang="en-US" sz="2000" dirty="0" smtClean="0">
                <a:solidFill>
                  <a:srgbClr val="000099"/>
                </a:solidFill>
                <a:latin typeface="Arial Black" pitchFamily="34" charset="0"/>
              </a:rPr>
              <a:t>quality</a:t>
            </a:r>
            <a:endParaRPr lang="en-US" sz="2000" dirty="0">
              <a:solidFill>
                <a:srgbClr val="000099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7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ow recycling 63%" title="Recycli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2700" y="88777"/>
            <a:ext cx="4943778" cy="676922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10" y="701335"/>
            <a:ext cx="252152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000" dirty="0" smtClean="0">
                <a:solidFill>
                  <a:prstClr val="white"/>
                </a:solidFill>
              </a:rPr>
              <a:t>October 2010</a:t>
            </a:r>
          </a:p>
          <a:p>
            <a:pPr defTabSz="457200"/>
            <a:r>
              <a:rPr lang="en-US" sz="2000" dirty="0" smtClean="0">
                <a:solidFill>
                  <a:prstClr val="white"/>
                </a:solidFill>
              </a:rPr>
              <a:t>We were recycling</a:t>
            </a:r>
          </a:p>
          <a:p>
            <a:pPr defTabSz="457200"/>
            <a:r>
              <a:rPr lang="en-US" sz="2000" u="sng" dirty="0" smtClean="0">
                <a:solidFill>
                  <a:srgbClr val="C00000"/>
                </a:solidFill>
              </a:rPr>
              <a:t>8%</a:t>
            </a:r>
            <a:r>
              <a:rPr lang="en-US" sz="2000" dirty="0" smtClean="0">
                <a:solidFill>
                  <a:prstClr val="white"/>
                </a:solidFill>
              </a:rPr>
              <a:t> of total waste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47652" y="4370357"/>
            <a:ext cx="36872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3600" dirty="0" smtClean="0">
                <a:solidFill>
                  <a:prstClr val="white"/>
                </a:solidFill>
                <a:latin typeface="Papyrus" pitchFamily="66" charset="0"/>
              </a:rPr>
              <a:t>December 2012 -</a:t>
            </a:r>
          </a:p>
          <a:p>
            <a:pPr defTabSz="457200"/>
            <a:r>
              <a:rPr lang="en-US" sz="3600" dirty="0" smtClean="0">
                <a:solidFill>
                  <a:prstClr val="white"/>
                </a:solidFill>
                <a:latin typeface="Papyrus" pitchFamily="66" charset="0"/>
              </a:rPr>
              <a:t>We are recycling</a:t>
            </a:r>
          </a:p>
        </p:txBody>
      </p:sp>
      <p:sp>
        <p:nvSpPr>
          <p:cNvPr id="6" name="Bent-Up Arrow 5"/>
          <p:cNvSpPr/>
          <p:nvPr/>
        </p:nvSpPr>
        <p:spPr>
          <a:xfrm rot="6524061">
            <a:off x="1052549" y="1651448"/>
            <a:ext cx="2778095" cy="4139140"/>
          </a:xfrm>
          <a:custGeom>
            <a:avLst/>
            <a:gdLst>
              <a:gd name="connsiteX0" fmla="*/ 0 w 2622757"/>
              <a:gd name="connsiteY0" fmla="*/ 2823221 h 3383573"/>
              <a:gd name="connsiteX1" fmla="*/ 1681410 w 2622757"/>
              <a:gd name="connsiteY1" fmla="*/ 2823221 h 3383573"/>
              <a:gd name="connsiteX2" fmla="*/ 1681410 w 2622757"/>
              <a:gd name="connsiteY2" fmla="*/ 967063 h 3383573"/>
              <a:gd name="connsiteX3" fmla="*/ 1300415 w 2622757"/>
              <a:gd name="connsiteY3" fmla="*/ 967063 h 3383573"/>
              <a:gd name="connsiteX4" fmla="*/ 1961586 w 2622757"/>
              <a:gd name="connsiteY4" fmla="*/ 0 h 3383573"/>
              <a:gd name="connsiteX5" fmla="*/ 2622757 w 2622757"/>
              <a:gd name="connsiteY5" fmla="*/ 967063 h 3383573"/>
              <a:gd name="connsiteX6" fmla="*/ 2241762 w 2622757"/>
              <a:gd name="connsiteY6" fmla="*/ 967063 h 3383573"/>
              <a:gd name="connsiteX7" fmla="*/ 2241762 w 2622757"/>
              <a:gd name="connsiteY7" fmla="*/ 3383573 h 3383573"/>
              <a:gd name="connsiteX8" fmla="*/ 0 w 2622757"/>
              <a:gd name="connsiteY8" fmla="*/ 3383573 h 3383573"/>
              <a:gd name="connsiteX9" fmla="*/ 0 w 2622757"/>
              <a:gd name="connsiteY9" fmla="*/ 2823221 h 3383573"/>
              <a:gd name="connsiteX0" fmla="*/ 71852 w 2694609"/>
              <a:gd name="connsiteY0" fmla="*/ 2823221 h 4139140"/>
              <a:gd name="connsiteX1" fmla="*/ 1753262 w 2694609"/>
              <a:gd name="connsiteY1" fmla="*/ 2823221 h 4139140"/>
              <a:gd name="connsiteX2" fmla="*/ 1753262 w 2694609"/>
              <a:gd name="connsiteY2" fmla="*/ 967063 h 4139140"/>
              <a:gd name="connsiteX3" fmla="*/ 1372267 w 2694609"/>
              <a:gd name="connsiteY3" fmla="*/ 967063 h 4139140"/>
              <a:gd name="connsiteX4" fmla="*/ 2033438 w 2694609"/>
              <a:gd name="connsiteY4" fmla="*/ 0 h 4139140"/>
              <a:gd name="connsiteX5" fmla="*/ 2694609 w 2694609"/>
              <a:gd name="connsiteY5" fmla="*/ 967063 h 4139140"/>
              <a:gd name="connsiteX6" fmla="*/ 2313614 w 2694609"/>
              <a:gd name="connsiteY6" fmla="*/ 967063 h 4139140"/>
              <a:gd name="connsiteX7" fmla="*/ 2313614 w 2694609"/>
              <a:gd name="connsiteY7" fmla="*/ 3383573 h 4139140"/>
              <a:gd name="connsiteX8" fmla="*/ 0 w 2694609"/>
              <a:gd name="connsiteY8" fmla="*/ 4139140 h 4139140"/>
              <a:gd name="connsiteX9" fmla="*/ 71852 w 2694609"/>
              <a:gd name="connsiteY9" fmla="*/ 2823221 h 4139140"/>
              <a:gd name="connsiteX0" fmla="*/ 0 w 2891415"/>
              <a:gd name="connsiteY0" fmla="*/ 3523668 h 4139140"/>
              <a:gd name="connsiteX1" fmla="*/ 1950068 w 2891415"/>
              <a:gd name="connsiteY1" fmla="*/ 2823221 h 4139140"/>
              <a:gd name="connsiteX2" fmla="*/ 1950068 w 2891415"/>
              <a:gd name="connsiteY2" fmla="*/ 967063 h 4139140"/>
              <a:gd name="connsiteX3" fmla="*/ 1569073 w 2891415"/>
              <a:gd name="connsiteY3" fmla="*/ 967063 h 4139140"/>
              <a:gd name="connsiteX4" fmla="*/ 2230244 w 2891415"/>
              <a:gd name="connsiteY4" fmla="*/ 0 h 4139140"/>
              <a:gd name="connsiteX5" fmla="*/ 2891415 w 2891415"/>
              <a:gd name="connsiteY5" fmla="*/ 967063 h 4139140"/>
              <a:gd name="connsiteX6" fmla="*/ 2510420 w 2891415"/>
              <a:gd name="connsiteY6" fmla="*/ 967063 h 4139140"/>
              <a:gd name="connsiteX7" fmla="*/ 2510420 w 2891415"/>
              <a:gd name="connsiteY7" fmla="*/ 3383573 h 4139140"/>
              <a:gd name="connsiteX8" fmla="*/ 196806 w 2891415"/>
              <a:gd name="connsiteY8" fmla="*/ 4139140 h 4139140"/>
              <a:gd name="connsiteX9" fmla="*/ 0 w 2891415"/>
              <a:gd name="connsiteY9" fmla="*/ 3523668 h 4139140"/>
              <a:gd name="connsiteX0" fmla="*/ 0 w 2891415"/>
              <a:gd name="connsiteY0" fmla="*/ 3523668 h 4139140"/>
              <a:gd name="connsiteX1" fmla="*/ 2221742 w 2891415"/>
              <a:gd name="connsiteY1" fmla="*/ 3237298 h 4139140"/>
              <a:gd name="connsiteX2" fmla="*/ 1950068 w 2891415"/>
              <a:gd name="connsiteY2" fmla="*/ 967063 h 4139140"/>
              <a:gd name="connsiteX3" fmla="*/ 1569073 w 2891415"/>
              <a:gd name="connsiteY3" fmla="*/ 967063 h 4139140"/>
              <a:gd name="connsiteX4" fmla="*/ 2230244 w 2891415"/>
              <a:gd name="connsiteY4" fmla="*/ 0 h 4139140"/>
              <a:gd name="connsiteX5" fmla="*/ 2891415 w 2891415"/>
              <a:gd name="connsiteY5" fmla="*/ 967063 h 4139140"/>
              <a:gd name="connsiteX6" fmla="*/ 2510420 w 2891415"/>
              <a:gd name="connsiteY6" fmla="*/ 967063 h 4139140"/>
              <a:gd name="connsiteX7" fmla="*/ 2510420 w 2891415"/>
              <a:gd name="connsiteY7" fmla="*/ 3383573 h 4139140"/>
              <a:gd name="connsiteX8" fmla="*/ 196806 w 2891415"/>
              <a:gd name="connsiteY8" fmla="*/ 4139140 h 4139140"/>
              <a:gd name="connsiteX9" fmla="*/ 0 w 2891415"/>
              <a:gd name="connsiteY9" fmla="*/ 3523668 h 4139140"/>
              <a:gd name="connsiteX0" fmla="*/ 0 w 2778095"/>
              <a:gd name="connsiteY0" fmla="*/ 3719594 h 4139140"/>
              <a:gd name="connsiteX1" fmla="*/ 2108422 w 2778095"/>
              <a:gd name="connsiteY1" fmla="*/ 3237298 h 4139140"/>
              <a:gd name="connsiteX2" fmla="*/ 1836748 w 2778095"/>
              <a:gd name="connsiteY2" fmla="*/ 967063 h 4139140"/>
              <a:gd name="connsiteX3" fmla="*/ 1455753 w 2778095"/>
              <a:gd name="connsiteY3" fmla="*/ 967063 h 4139140"/>
              <a:gd name="connsiteX4" fmla="*/ 2116924 w 2778095"/>
              <a:gd name="connsiteY4" fmla="*/ 0 h 4139140"/>
              <a:gd name="connsiteX5" fmla="*/ 2778095 w 2778095"/>
              <a:gd name="connsiteY5" fmla="*/ 967063 h 4139140"/>
              <a:gd name="connsiteX6" fmla="*/ 2397100 w 2778095"/>
              <a:gd name="connsiteY6" fmla="*/ 967063 h 4139140"/>
              <a:gd name="connsiteX7" fmla="*/ 2397100 w 2778095"/>
              <a:gd name="connsiteY7" fmla="*/ 3383573 h 4139140"/>
              <a:gd name="connsiteX8" fmla="*/ 83486 w 2778095"/>
              <a:gd name="connsiteY8" fmla="*/ 4139140 h 4139140"/>
              <a:gd name="connsiteX9" fmla="*/ 0 w 2778095"/>
              <a:gd name="connsiteY9" fmla="*/ 3719594 h 413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78095" h="4139140">
                <a:moveTo>
                  <a:pt x="0" y="3719594"/>
                </a:moveTo>
                <a:lnTo>
                  <a:pt x="2108422" y="3237298"/>
                </a:lnTo>
                <a:lnTo>
                  <a:pt x="1836748" y="967063"/>
                </a:lnTo>
                <a:lnTo>
                  <a:pt x="1455753" y="967063"/>
                </a:lnTo>
                <a:lnTo>
                  <a:pt x="2116924" y="0"/>
                </a:lnTo>
                <a:lnTo>
                  <a:pt x="2778095" y="967063"/>
                </a:lnTo>
                <a:lnTo>
                  <a:pt x="2397100" y="967063"/>
                </a:lnTo>
                <a:lnTo>
                  <a:pt x="2397100" y="3383573"/>
                </a:lnTo>
                <a:lnTo>
                  <a:pt x="83486" y="4139140"/>
                </a:lnTo>
                <a:lnTo>
                  <a:pt x="0" y="3719594"/>
                </a:lnTo>
                <a:close/>
              </a:path>
            </a:pathLst>
          </a:custGeom>
          <a:solidFill>
            <a:srgbClr val="17A1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26433" y="5570686"/>
            <a:ext cx="1915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defTabSz="457200"/>
            <a:r>
              <a:rPr lang="en-US" sz="5400" b="1" spc="50" dirty="0" smtClean="0">
                <a:ln w="11430"/>
                <a:gradFill>
                  <a:gsLst>
                    <a:gs pos="25000">
                      <a:srgbClr val="8FE28A">
                        <a:satMod val="155000"/>
                      </a:srgbClr>
                    </a:gs>
                    <a:gs pos="100000">
                      <a:srgbClr val="8FE28A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Papyrus" pitchFamily="66" charset="0"/>
              </a:rPr>
              <a:t>63%!!!</a:t>
            </a:r>
            <a:endParaRPr lang="en-US" sz="5400" b="1" spc="50" dirty="0">
              <a:ln w="11430"/>
              <a:gradFill>
                <a:gsLst>
                  <a:gs pos="25000">
                    <a:srgbClr val="8FE28A">
                      <a:satMod val="155000"/>
                    </a:srgbClr>
                  </a:gs>
                  <a:gs pos="100000">
                    <a:srgbClr val="8FE28A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60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zero waste programs" title="savo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5408" y="187002"/>
            <a:ext cx="6618592" cy="58193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983" y="588279"/>
            <a:ext cx="2015231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000" dirty="0">
                <a:solidFill>
                  <a:srgbClr val="002060"/>
                </a:solidFill>
                <a:ea typeface="Calibri"/>
                <a:cs typeface="Calibri"/>
              </a:rPr>
              <a:t>SAVOR has risen to the challenge of becoming a LEED certified facility trailblazing zero-waste programs that range from biodegradable eating utensils to composting kitchen scraps.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41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nverts food waste to water" title="Diane the Digest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361307"/>
            <a:ext cx="7359588" cy="549669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58105" y="143222"/>
            <a:ext cx="569058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457200"/>
            <a:r>
              <a:rPr lang="en-US" sz="2600" dirty="0" smtClean="0">
                <a:solidFill>
                  <a:srgbClr val="002060"/>
                </a:solidFill>
                <a:latin typeface="Elephant" pitchFamily="18" charset="0"/>
              </a:rPr>
              <a:t>“Diane the Digester” converts all of our organic food waste into water that can  be turned back into drinking water.</a:t>
            </a:r>
            <a:endParaRPr lang="en-US" sz="2600" dirty="0">
              <a:solidFill>
                <a:srgbClr val="002060"/>
              </a:solidFill>
              <a:latin typeface="Elephant" pitchFamily="18" charset="0"/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563730" y="899398"/>
            <a:ext cx="2281561" cy="1873189"/>
          </a:xfrm>
          <a:prstGeom prst="wedgeRoundRectCallout">
            <a:avLst>
              <a:gd name="adj1" fmla="val 50762"/>
              <a:gd name="adj2" fmla="val 7956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/>
            <a:r>
              <a:rPr lang="en-US" sz="2400" dirty="0" smtClean="0">
                <a:solidFill>
                  <a:prstClr val="black"/>
                </a:solidFill>
                <a:latin typeface="Arial Rounded MT Bold" pitchFamily="34" charset="0"/>
              </a:rPr>
              <a:t>I can digest 100 pounds of organic waste in 1 hour!</a:t>
            </a:r>
            <a:endParaRPr lang="en-US" sz="2400" dirty="0">
              <a:solidFill>
                <a:prstClr val="black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416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flects heat" title="white roo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21802" y="1455938"/>
            <a:ext cx="6884845" cy="59984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399494"/>
            <a:ext cx="5237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White roof reflects the sun’s heat and saves the building on cooling energy.</a:t>
            </a:r>
            <a:endParaRPr lang="en-US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53005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ecycled materials" title="sustainable furniture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5805996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05997" y="523782"/>
            <a:ext cx="333800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dirty="0" smtClean="0">
                <a:solidFill>
                  <a:srgbClr val="002060"/>
                </a:solidFill>
                <a:latin typeface="Segoe Script" pitchFamily="34" charset="0"/>
              </a:rPr>
              <a:t>SUSTAINABLE FURNITURE</a:t>
            </a:r>
          </a:p>
          <a:p>
            <a:pPr defTabSz="457200"/>
            <a:endParaRPr lang="en-US" sz="3200" dirty="0" smtClean="0">
              <a:solidFill>
                <a:srgbClr val="002060"/>
              </a:solidFill>
              <a:latin typeface="Segoe Script" pitchFamily="34" charset="0"/>
            </a:endParaRPr>
          </a:p>
          <a:p>
            <a:pPr marL="457200" indent="-457200" defTabSz="457200">
              <a:buFont typeface="Wingdings" pitchFamily="2" charset="2"/>
              <a:buChar char="ü"/>
            </a:pPr>
            <a:r>
              <a:rPr lang="en-US" sz="2800" dirty="0" err="1" smtClean="0">
                <a:solidFill>
                  <a:srgbClr val="002060"/>
                </a:solidFill>
                <a:latin typeface="Berlin Sans FB" pitchFamily="34" charset="0"/>
              </a:rPr>
              <a:t>GreenGuard</a:t>
            </a: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 Certified</a:t>
            </a:r>
          </a:p>
          <a:p>
            <a:pPr marL="457200" indent="-457200" defTabSz="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Made from &gt;20% recycled materials</a:t>
            </a:r>
          </a:p>
          <a:p>
            <a:pPr marL="457200" indent="-457200" defTabSz="457200">
              <a:buFont typeface="Wingdings" pitchFamily="2" charset="2"/>
              <a:buChar char="ü"/>
            </a:pPr>
            <a:r>
              <a:rPr lang="en-US" sz="2800" dirty="0" smtClean="0">
                <a:solidFill>
                  <a:srgbClr val="002060"/>
                </a:solidFill>
                <a:latin typeface="Berlin Sans FB" pitchFamily="34" charset="0"/>
              </a:rPr>
              <a:t>Will be able to recycle &gt;80% at end of life</a:t>
            </a:r>
            <a:endParaRPr lang="en-US" sz="2800" dirty="0">
              <a:solidFill>
                <a:srgbClr val="002060"/>
              </a:solidFill>
              <a:latin typeface="Berlin Sans FB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6037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tter lights and water use" title="Atrium photo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249508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130781" y="5380672"/>
            <a:ext cx="4118727" cy="1477328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defTabSz="457200"/>
            <a:r>
              <a:rPr lang="en-US" dirty="0" smtClean="0">
                <a:solidFill>
                  <a:srgbClr val="000099"/>
                </a:solidFill>
                <a:latin typeface="Arial Rounded MT Bold" pitchFamily="34" charset="0"/>
              </a:rPr>
              <a:t>All pre-function and meeting room lighting was upgraded to more energy-efficient lamps.  We also upgraded our plumbing fixtures to save 45% on water use.</a:t>
            </a:r>
            <a:endParaRPr lang="en-US" dirty="0">
              <a:solidFill>
                <a:srgbClr val="000099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455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Leed gold" title="LEED logo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48774" y="721310"/>
            <a:ext cx="5244484" cy="5244484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6143347" y="594803"/>
            <a:ext cx="1154097" cy="275209"/>
          </a:xfrm>
          <a:prstGeom prst="round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31018" y="616997"/>
            <a:ext cx="1870969" cy="23082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5513033" y="594803"/>
            <a:ext cx="257452" cy="25301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1731146" y="949911"/>
            <a:ext cx="221941" cy="35510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731146" y="3879542"/>
            <a:ext cx="221941" cy="37286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995604" y="4252404"/>
            <a:ext cx="195309" cy="25745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4927107" y="616997"/>
            <a:ext cx="1322773" cy="23082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65289" y="1225118"/>
            <a:ext cx="710213" cy="42612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6862439" y="5175682"/>
            <a:ext cx="435005" cy="43500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0056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owing outside area" title="convention center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37186"/>
            <a:ext cx="9144000" cy="4983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75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6"/>
          <p:cNvSpPr txBox="1">
            <a:spLocks noChangeArrowheads="1"/>
          </p:cNvSpPr>
          <p:nvPr/>
        </p:nvSpPr>
        <p:spPr bwMode="auto">
          <a:xfrm>
            <a:off x="2209800" y="2286000"/>
            <a:ext cx="5715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4000" b="1" smtClean="0">
                <a:solidFill>
                  <a:srgbClr val="000000"/>
                </a:solidFill>
                <a:latin typeface="Arial" charset="0"/>
              </a:rPr>
              <a:t>…A Vibrant, Growing and Green Community</a:t>
            </a:r>
          </a:p>
        </p:txBody>
      </p:sp>
      <p:sp>
        <p:nvSpPr>
          <p:cNvPr id="9219" name="TextBox 4" descr="word art showing the word challenges" title="challenges"/>
          <p:cNvSpPr txBox="1">
            <a:spLocks noChangeArrowheads="1"/>
          </p:cNvSpPr>
          <p:nvPr/>
        </p:nvSpPr>
        <p:spPr bwMode="auto">
          <a:xfrm rot="-2700000">
            <a:off x="2284413" y="2814638"/>
            <a:ext cx="5305425" cy="1108075"/>
          </a:xfrm>
          <a:prstGeom prst="rect">
            <a:avLst/>
          </a:prstGeom>
          <a:solidFill>
            <a:srgbClr val="C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6600" dirty="0" smtClean="0">
                <a:solidFill>
                  <a:srgbClr val="FFFFFF"/>
                </a:solidFill>
                <a:latin typeface="Stencil" pitchFamily="82" charset="0"/>
              </a:rPr>
              <a:t>Challenges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4794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LP</a:t>
            </a:r>
          </a:p>
        </p:txBody>
      </p:sp>
    </p:spTree>
    <p:extLst>
      <p:ext uri="{BB962C8B-B14F-4D97-AF65-F5344CB8AC3E}">
        <p14:creationId xmlns:p14="http://schemas.microsoft.com/office/powerpoint/2010/main" val="2308662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905000" y="762000"/>
            <a:ext cx="6781800" cy="4986338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Municipal Infrastructure Study…</a:t>
            </a: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sz="12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…The most serious infrastructure challenges facing cities.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…How infrastructure budgets are being affected by the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global economic crisis.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…Stimulus infrastructure priorities.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…Promising technologies for reducing the impact of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infrastructure on climate change.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…Measures to help adapt to the impacts of climate change.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…Improving sustainable infrastructure investments through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     metropolitan planning and decision making.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defRPr/>
            </a:pPr>
            <a:endParaRPr lang="en-US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488113"/>
            <a:ext cx="51752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b="1" dirty="0">
                <a:solidFill>
                  <a:srgbClr val="FFFFFF">
                    <a:lumMod val="65000"/>
                  </a:srgbClr>
                </a:solidFill>
                <a:latin typeface="Arial" pitchFamily="34" charset="0"/>
                <a:cs typeface="Arial" pitchFamily="34" charset="0"/>
              </a:rPr>
              <a:t>CH</a:t>
            </a:r>
          </a:p>
        </p:txBody>
      </p:sp>
    </p:spTree>
    <p:extLst>
      <p:ext uri="{BB962C8B-B14F-4D97-AF65-F5344CB8AC3E}">
        <p14:creationId xmlns:p14="http://schemas.microsoft.com/office/powerpoint/2010/main" val="28715078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aMdZKKE.UGVHw65WBshf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BS-Template-Slides">
  <a:themeElements>
    <a:clrScheme name="BBS-Template-Slid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BS-Template-Slides">
      <a:majorFont>
        <a:latin typeface="Helvetic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BS-Template-Slid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-Template-Slid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-Template-Slid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-Template-Slid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-Template-Slid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BS-Template-Slid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BS-Template-Slid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CFC2.tm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sie_ppt_exp_gray_DE">
  <a:themeElements>
    <a:clrScheme name="1_sie_ppt_exp_gray_DE 1">
      <a:dk1>
        <a:srgbClr val="000000"/>
      </a:dk1>
      <a:lt1>
        <a:srgbClr val="D0D3DA"/>
      </a:lt1>
      <a:dk2>
        <a:srgbClr val="949EAA"/>
      </a:dk2>
      <a:lt2>
        <a:srgbClr val="FFFFFF"/>
      </a:lt2>
      <a:accent1>
        <a:srgbClr val="949EAA"/>
      </a:accent1>
      <a:accent2>
        <a:srgbClr val="CC0000"/>
      </a:accent2>
      <a:accent3>
        <a:srgbClr val="E4E6EA"/>
      </a:accent3>
      <a:accent4>
        <a:srgbClr val="000000"/>
      </a:accent4>
      <a:accent5>
        <a:srgbClr val="C8CCD2"/>
      </a:accent5>
      <a:accent6>
        <a:srgbClr val="B90000"/>
      </a:accent6>
      <a:hlink>
        <a:srgbClr val="3366AA"/>
      </a:hlink>
      <a:folHlink>
        <a:srgbClr val="3366AA"/>
      </a:folHlink>
    </a:clrScheme>
    <a:fontScheme name="1_sie_ppt_exp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ie_ppt_exp_gray_DE 1">
        <a:dk1>
          <a:srgbClr val="000000"/>
        </a:dk1>
        <a:lt1>
          <a:srgbClr val="D0D3DA"/>
        </a:lt1>
        <a:dk2>
          <a:srgbClr val="949EAA"/>
        </a:dk2>
        <a:lt2>
          <a:srgbClr val="FFFFFF"/>
        </a:lt2>
        <a:accent1>
          <a:srgbClr val="949EAA"/>
        </a:accent1>
        <a:accent2>
          <a:srgbClr val="CC0000"/>
        </a:accent2>
        <a:accent3>
          <a:srgbClr val="E4E6EA"/>
        </a:accent3>
        <a:accent4>
          <a:srgbClr val="000000"/>
        </a:accent4>
        <a:accent5>
          <a:srgbClr val="C8CCD2"/>
        </a:accent5>
        <a:accent6>
          <a:srgbClr val="B90000"/>
        </a:accent6>
        <a:hlink>
          <a:srgbClr val="3366AA"/>
        </a:hlink>
        <a:folHlink>
          <a:srgbClr val="3366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FC34D11962124BB605263B14901E48" ma:contentTypeVersion="1" ma:contentTypeDescription="Create a new document." ma:contentTypeScope="" ma:versionID="0f277a4b08256304fef49638dad19bc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8d109c30406401b702de0f04961781b5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A308A90-2F00-4CEB-8553-F94461FAB56D}"/>
</file>

<file path=customXml/itemProps2.xml><?xml version="1.0" encoding="utf-8"?>
<ds:datastoreItem xmlns:ds="http://schemas.openxmlformats.org/officeDocument/2006/customXml" ds:itemID="{98D51223-1409-4A79-9665-45E21B31D61B}"/>
</file>

<file path=customXml/itemProps3.xml><?xml version="1.0" encoding="utf-8"?>
<ds:datastoreItem xmlns:ds="http://schemas.openxmlformats.org/officeDocument/2006/customXml" ds:itemID="{4165C420-74E7-4120-9490-4D1A9D951AF8}"/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2144</Words>
  <Application>Microsoft Office PowerPoint</Application>
  <PresentationFormat>On-screen Show (4:3)</PresentationFormat>
  <Paragraphs>398</Paragraphs>
  <Slides>79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79</vt:i4>
      </vt:variant>
    </vt:vector>
  </HeadingPairs>
  <TitlesOfParts>
    <vt:vector size="85" baseType="lpstr">
      <vt:lpstr>Office Theme</vt:lpstr>
      <vt:lpstr>BBS-Template-Slides</vt:lpstr>
      <vt:lpstr>Spring</vt:lpstr>
      <vt:lpstr>pptCFC2.tmp</vt:lpstr>
      <vt:lpstr>Default Design</vt:lpstr>
      <vt:lpstr>1_sie_ppt_exp_gray_DE</vt:lpstr>
      <vt:lpstr>PowerPoint Presentation</vt:lpstr>
      <vt:lpstr>Siemens’ Public-Private Partnerships in Sustainability</vt:lpstr>
      <vt:lpstr>PowerPoint Presentation</vt:lpstr>
      <vt:lpstr>Solar – The German Experience</vt:lpstr>
      <vt:lpstr>Solar – The German Experience How?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Just Like Broward County…</vt:lpstr>
      <vt:lpstr>PowerPoint Presentation</vt:lpstr>
      <vt:lpstr>Challenges of a vibrant,  growing and green community…..</vt:lpstr>
      <vt:lpstr>PowerPoint Presentation</vt:lpstr>
      <vt:lpstr>PowerPoint Presentation</vt:lpstr>
      <vt:lpstr>PowerPoint Presentation</vt:lpstr>
      <vt:lpstr>PowerPoint Presentation</vt:lpstr>
      <vt:lpstr>Florida Process</vt:lpstr>
      <vt:lpstr>How Do We Pay for the Improvements?</vt:lpstr>
      <vt:lpstr>PowerPoint Presentation</vt:lpstr>
      <vt:lpstr>PowerPoint Presentation</vt:lpstr>
      <vt:lpstr>Broward County Experience….</vt:lpstr>
      <vt:lpstr>PowerPoint Presentation</vt:lpstr>
      <vt:lpstr>PowerPoint Presentation</vt:lpstr>
      <vt:lpstr>PowerPoint Presentation</vt:lpstr>
      <vt:lpstr>Waste Management’s Investment in Renewable Energy</vt:lpstr>
      <vt:lpstr>More Efficiently Managing Public Space Waste &amp; Recycling Collection through Information and the Software-Enabled BigBelly System   November 2011</vt:lpstr>
      <vt:lpstr>The full “system costs” of trash collection can be surprisingly high</vt:lpstr>
      <vt:lpstr>Without information, overflow &amp; litter risks are (mostly) buffered by over-resourcing …</vt:lpstr>
      <vt:lpstr>Leveraging the power of the BigBelly Solar Smart Grid for Waste &amp; Recycling TM to dramatically improve operations performance</vt:lpstr>
      <vt:lpstr>PowerPoint Presentation</vt:lpstr>
      <vt:lpstr>Information is the Answer – delivering visibility, transparency and control</vt:lpstr>
      <vt:lpstr>The BigBelly System: slashing collections using information tools and software-enabled stations</vt:lpstr>
      <vt:lpstr>“A Solution for Every Corner”</vt:lpstr>
      <vt:lpstr>PowerPoint Presentation</vt:lpstr>
      <vt:lpstr>PowerPoint Presentation</vt:lpstr>
      <vt:lpstr>Key System &amp; System Pricing Principles  </vt:lpstr>
      <vt:lpstr>JM Family Enterprises: Local Business Leader in Sustainability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JM Lexus New Car Showroom  </vt:lpstr>
      <vt:lpstr>Environmental Offsets</vt:lpstr>
      <vt:lpstr>Solar Production Monitoring</vt:lpstr>
      <vt:lpstr>Welcome to the Greater Fort Lauderdale – Broward County Convention Center LEED Gold Facility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Broward County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 Solar Fest</dc:title>
  <dc:creator>sstrauss</dc:creator>
  <cp:lastModifiedBy>sstrauss</cp:lastModifiedBy>
  <cp:revision>29</cp:revision>
  <dcterms:created xsi:type="dcterms:W3CDTF">2013-01-22T19:39:48Z</dcterms:created>
  <dcterms:modified xsi:type="dcterms:W3CDTF">2013-02-01T19:57:22Z</dcterms:modified>
  <cp:contentStatus>Final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  <property fmtid="{D5CDD505-2E9C-101B-9397-08002B2CF9AE}" pid="3" name="ContentTypeId">
    <vt:lpwstr>0x0101009CFC34D11962124BB605263B14901E48</vt:lpwstr>
  </property>
</Properties>
</file>