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docProps/custom.xml" ContentType="application/vnd.openxmlformats-officedocument.custom-properties+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customXml/itemProps2.xml" ContentType="application/vnd.openxmlformats-officedocument.customXmlProperties+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Default Extension="emf" ContentType="image/x-emf"/>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Masters/slideMaster5.xml" ContentType="application/vnd.openxmlformats-officedocument.presentationml.slide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11.xml" ContentType="application/vnd.openxmlformats-officedocument.presentationml.notesSlid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698" r:id="rId5"/>
  </p:sldMasterIdLst>
  <p:notesMasterIdLst>
    <p:notesMasterId r:id="rId37"/>
  </p:notesMasterIdLst>
  <p:sldIdLst>
    <p:sldId id="257" r:id="rId6"/>
    <p:sldId id="258" r:id="rId7"/>
    <p:sldId id="262" r:id="rId8"/>
    <p:sldId id="263" r:id="rId9"/>
    <p:sldId id="264" r:id="rId10"/>
    <p:sldId id="265" r:id="rId11"/>
    <p:sldId id="259"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60" r:id="rId28"/>
    <p:sldId id="283" r:id="rId29"/>
    <p:sldId id="284" r:id="rId30"/>
    <p:sldId id="285"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customXml" Target="../customXml/item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AB9B26-4C6B-4887-BBD3-A8542BB38B21}" type="datetimeFigureOut">
              <a:rPr lang="en-US" smtClean="0"/>
              <a:t>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4C30C-E2EE-4477-88EF-52256188AC56}" type="slidenum">
              <a:rPr lang="en-US" smtClean="0"/>
              <a:t>‹#›</a:t>
            </a:fld>
            <a:endParaRPr lang="en-US"/>
          </a:p>
        </p:txBody>
      </p:sp>
    </p:spTree>
    <p:extLst>
      <p:ext uri="{BB962C8B-B14F-4D97-AF65-F5344CB8AC3E}">
        <p14:creationId xmlns:p14="http://schemas.microsoft.com/office/powerpoint/2010/main" val="62189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ln/>
        </p:spPr>
      </p:sp>
      <p:sp>
        <p:nvSpPr>
          <p:cNvPr id="13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EB827C6A-EF70-4340-B399-53C5948166CC}" type="slidenum">
              <a:rPr lang="en-US">
                <a:solidFill>
                  <a:prstClr val="black"/>
                </a:solidFill>
              </a:rPr>
              <a:pPr eaLnBrk="1" hangingPunct="1"/>
              <a:t>24</a:t>
            </a:fld>
            <a:endParaRPr lang="en-US">
              <a:solidFill>
                <a:prstClr val="black"/>
              </a:solidFill>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eaLnBrk="0" hangingPunct="0">
              <a:defRPr>
                <a:solidFill>
                  <a:schemeClr val="tx1"/>
                </a:solidFill>
                <a:latin typeface="Arial" charset="0"/>
              </a:defRPr>
            </a:lvl1pPr>
            <a:lvl2pPr marL="742950" indent="-285750" defTabSz="922338" eaLnBrk="0" hangingPunct="0">
              <a:defRPr>
                <a:solidFill>
                  <a:schemeClr val="tx1"/>
                </a:solidFill>
                <a:latin typeface="Arial" charset="0"/>
              </a:defRPr>
            </a:lvl2pPr>
            <a:lvl3pPr marL="1143000" indent="-228600" defTabSz="922338" eaLnBrk="0" hangingPunct="0">
              <a:defRPr>
                <a:solidFill>
                  <a:schemeClr val="tx1"/>
                </a:solidFill>
                <a:latin typeface="Arial" charset="0"/>
              </a:defRPr>
            </a:lvl3pPr>
            <a:lvl4pPr marL="1600200" indent="-228600" defTabSz="922338" eaLnBrk="0" hangingPunct="0">
              <a:defRPr>
                <a:solidFill>
                  <a:schemeClr val="tx1"/>
                </a:solidFill>
                <a:latin typeface="Arial" charset="0"/>
              </a:defRPr>
            </a:lvl4pPr>
            <a:lvl5pPr marL="2057400" indent="-228600" defTabSz="922338" eaLnBrk="0" hangingPunct="0">
              <a:defRPr>
                <a:solidFill>
                  <a:schemeClr val="tx1"/>
                </a:solidFill>
                <a:latin typeface="Arial" charset="0"/>
              </a:defRPr>
            </a:lvl5pPr>
            <a:lvl6pPr marL="2514600" indent="-228600" defTabSz="922338" eaLnBrk="0" fontAlgn="base" hangingPunct="0">
              <a:spcBef>
                <a:spcPct val="0"/>
              </a:spcBef>
              <a:spcAft>
                <a:spcPct val="0"/>
              </a:spcAft>
              <a:defRPr>
                <a:solidFill>
                  <a:schemeClr val="tx1"/>
                </a:solidFill>
                <a:latin typeface="Arial" charset="0"/>
              </a:defRPr>
            </a:lvl6pPr>
            <a:lvl7pPr marL="2971800" indent="-228600" defTabSz="922338" eaLnBrk="0" fontAlgn="base" hangingPunct="0">
              <a:spcBef>
                <a:spcPct val="0"/>
              </a:spcBef>
              <a:spcAft>
                <a:spcPct val="0"/>
              </a:spcAft>
              <a:defRPr>
                <a:solidFill>
                  <a:schemeClr val="tx1"/>
                </a:solidFill>
                <a:latin typeface="Arial" charset="0"/>
              </a:defRPr>
            </a:lvl7pPr>
            <a:lvl8pPr marL="3429000" indent="-228600" defTabSz="922338" eaLnBrk="0" fontAlgn="base" hangingPunct="0">
              <a:spcBef>
                <a:spcPct val="0"/>
              </a:spcBef>
              <a:spcAft>
                <a:spcPct val="0"/>
              </a:spcAft>
              <a:defRPr>
                <a:solidFill>
                  <a:schemeClr val="tx1"/>
                </a:solidFill>
                <a:latin typeface="Arial" charset="0"/>
              </a:defRPr>
            </a:lvl8pPr>
            <a:lvl9pPr marL="3886200" indent="-228600" defTabSz="922338" eaLnBrk="0" fontAlgn="base" hangingPunct="0">
              <a:spcBef>
                <a:spcPct val="0"/>
              </a:spcBef>
              <a:spcAft>
                <a:spcPct val="0"/>
              </a:spcAft>
              <a:defRPr>
                <a:solidFill>
                  <a:schemeClr val="tx1"/>
                </a:solidFill>
                <a:latin typeface="Arial" charset="0"/>
              </a:defRPr>
            </a:lvl9pPr>
          </a:lstStyle>
          <a:p>
            <a:pPr eaLnBrk="1" hangingPunct="1"/>
            <a:fld id="{6A7F948D-85CF-4836-9430-17D8F1DAE758}" type="slidenum">
              <a:rPr lang="en-US">
                <a:solidFill>
                  <a:prstClr val="black"/>
                </a:solidFill>
              </a:rPr>
              <a:pPr eaLnBrk="1" hangingPunct="1"/>
              <a:t>25</a:t>
            </a:fld>
            <a:endParaRPr lang="en-US">
              <a:solidFill>
                <a:prstClr val="black"/>
              </a:solidFill>
            </a:endParaRPr>
          </a:p>
        </p:txBody>
      </p:sp>
      <p:sp>
        <p:nvSpPr>
          <p:cNvPr id="16387" name="Rectangle 2"/>
          <p:cNvSpPr>
            <a:spLocks noGrp="1" noRot="1" noChangeAspect="1" noChangeArrowheads="1" noTextEdit="1"/>
          </p:cNvSpPr>
          <p:nvPr>
            <p:ph type="sldImg"/>
          </p:nvPr>
        </p:nvSpPr>
        <p:spPr>
          <a:xfrm>
            <a:off x="1154113" y="688975"/>
            <a:ext cx="4567237" cy="3425825"/>
          </a:xfrm>
          <a:ln/>
        </p:spPr>
      </p:sp>
      <p:sp>
        <p:nvSpPr>
          <p:cNvPr id="16388" name="Rectangle 3"/>
          <p:cNvSpPr>
            <a:spLocks noGrp="1" noChangeArrowheads="1"/>
          </p:cNvSpPr>
          <p:nvPr>
            <p:ph type="body" idx="1"/>
          </p:nvPr>
        </p:nvSpPr>
        <p:spPr>
          <a:xfrm>
            <a:off x="685800" y="4344025"/>
            <a:ext cx="5486400" cy="411136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37" eaLnBrk="0" hangingPunct="0">
              <a:defRPr>
                <a:solidFill>
                  <a:srgbClr val="0048B9"/>
                </a:solidFill>
                <a:latin typeface="Arial" charset="0"/>
              </a:defRPr>
            </a:lvl1pPr>
            <a:lvl2pPr marL="732326" indent="-281664" defTabSz="918537" eaLnBrk="0" hangingPunct="0">
              <a:defRPr>
                <a:solidFill>
                  <a:srgbClr val="0048B9"/>
                </a:solidFill>
                <a:latin typeface="Arial" charset="0"/>
              </a:defRPr>
            </a:lvl2pPr>
            <a:lvl3pPr marL="1126655" indent="-225331" defTabSz="918537" eaLnBrk="0" hangingPunct="0">
              <a:defRPr>
                <a:solidFill>
                  <a:srgbClr val="0048B9"/>
                </a:solidFill>
                <a:latin typeface="Arial" charset="0"/>
              </a:defRPr>
            </a:lvl3pPr>
            <a:lvl4pPr marL="1577317" indent="-225331" defTabSz="918537" eaLnBrk="0" hangingPunct="0">
              <a:defRPr>
                <a:solidFill>
                  <a:srgbClr val="0048B9"/>
                </a:solidFill>
                <a:latin typeface="Arial" charset="0"/>
              </a:defRPr>
            </a:lvl4pPr>
            <a:lvl5pPr marL="2027979" indent="-225331" defTabSz="918537" eaLnBrk="0" hangingPunct="0">
              <a:defRPr>
                <a:solidFill>
                  <a:srgbClr val="0048B9"/>
                </a:solidFill>
                <a:latin typeface="Arial" charset="0"/>
              </a:defRPr>
            </a:lvl5pPr>
            <a:lvl6pPr marL="2478641" indent="-225331" defTabSz="918537" eaLnBrk="0" fontAlgn="base" hangingPunct="0">
              <a:lnSpc>
                <a:spcPct val="80000"/>
              </a:lnSpc>
              <a:spcBef>
                <a:spcPct val="20000"/>
              </a:spcBef>
              <a:spcAft>
                <a:spcPct val="20000"/>
              </a:spcAft>
              <a:buChar char="•"/>
              <a:defRPr>
                <a:solidFill>
                  <a:srgbClr val="0048B9"/>
                </a:solidFill>
                <a:latin typeface="Arial" charset="0"/>
              </a:defRPr>
            </a:lvl6pPr>
            <a:lvl7pPr marL="2929303" indent="-225331" defTabSz="918537" eaLnBrk="0" fontAlgn="base" hangingPunct="0">
              <a:lnSpc>
                <a:spcPct val="80000"/>
              </a:lnSpc>
              <a:spcBef>
                <a:spcPct val="20000"/>
              </a:spcBef>
              <a:spcAft>
                <a:spcPct val="20000"/>
              </a:spcAft>
              <a:buChar char="•"/>
              <a:defRPr>
                <a:solidFill>
                  <a:srgbClr val="0048B9"/>
                </a:solidFill>
                <a:latin typeface="Arial" charset="0"/>
              </a:defRPr>
            </a:lvl7pPr>
            <a:lvl8pPr marL="3379965" indent="-225331" defTabSz="918537" eaLnBrk="0" fontAlgn="base" hangingPunct="0">
              <a:lnSpc>
                <a:spcPct val="80000"/>
              </a:lnSpc>
              <a:spcBef>
                <a:spcPct val="20000"/>
              </a:spcBef>
              <a:spcAft>
                <a:spcPct val="20000"/>
              </a:spcAft>
              <a:buChar char="•"/>
              <a:defRPr>
                <a:solidFill>
                  <a:srgbClr val="0048B9"/>
                </a:solidFill>
                <a:latin typeface="Arial" charset="0"/>
              </a:defRPr>
            </a:lvl8pPr>
            <a:lvl9pPr marL="3830627" indent="-225331" defTabSz="918537" eaLnBrk="0" fontAlgn="base" hangingPunct="0">
              <a:lnSpc>
                <a:spcPct val="80000"/>
              </a:lnSpc>
              <a:spcBef>
                <a:spcPct val="20000"/>
              </a:spcBef>
              <a:spcAft>
                <a:spcPct val="20000"/>
              </a:spcAft>
              <a:buChar char="•"/>
              <a:defRPr>
                <a:solidFill>
                  <a:srgbClr val="0048B9"/>
                </a:solidFill>
                <a:latin typeface="Arial" charset="0"/>
              </a:defRPr>
            </a:lvl9pPr>
          </a:lstStyle>
          <a:p>
            <a:pPr eaLnBrk="1" hangingPunct="1"/>
            <a:fld id="{F4E9B589-710D-4833-B3D8-1B5DB20611D2}" type="slidenum">
              <a:rPr lang="en-US">
                <a:solidFill>
                  <a:prstClr val="black"/>
                </a:solidFill>
              </a:rPr>
              <a:pPr eaLnBrk="1" hangingPunct="1"/>
              <a:t>11</a:t>
            </a:fld>
            <a:endParaRPr lang="en-US">
              <a:solidFill>
                <a:prstClr val="black"/>
              </a:solidFill>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153747" y="4203722"/>
            <a:ext cx="6704254" cy="47215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z="1400"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8537" eaLnBrk="0" hangingPunct="0">
              <a:defRPr>
                <a:solidFill>
                  <a:srgbClr val="0048B9"/>
                </a:solidFill>
                <a:latin typeface="Arial" charset="0"/>
              </a:defRPr>
            </a:lvl1pPr>
            <a:lvl2pPr marL="732326" indent="-281664" defTabSz="918537" eaLnBrk="0" hangingPunct="0">
              <a:defRPr>
                <a:solidFill>
                  <a:srgbClr val="0048B9"/>
                </a:solidFill>
                <a:latin typeface="Arial" charset="0"/>
              </a:defRPr>
            </a:lvl2pPr>
            <a:lvl3pPr marL="1126655" indent="-225331" defTabSz="918537" eaLnBrk="0" hangingPunct="0">
              <a:defRPr>
                <a:solidFill>
                  <a:srgbClr val="0048B9"/>
                </a:solidFill>
                <a:latin typeface="Arial" charset="0"/>
              </a:defRPr>
            </a:lvl3pPr>
            <a:lvl4pPr marL="1577317" indent="-225331" defTabSz="918537" eaLnBrk="0" hangingPunct="0">
              <a:defRPr>
                <a:solidFill>
                  <a:srgbClr val="0048B9"/>
                </a:solidFill>
                <a:latin typeface="Arial" charset="0"/>
              </a:defRPr>
            </a:lvl4pPr>
            <a:lvl5pPr marL="2027979" indent="-225331" defTabSz="918537" eaLnBrk="0" hangingPunct="0">
              <a:defRPr>
                <a:solidFill>
                  <a:srgbClr val="0048B9"/>
                </a:solidFill>
                <a:latin typeface="Arial" charset="0"/>
              </a:defRPr>
            </a:lvl5pPr>
            <a:lvl6pPr marL="2478641" indent="-225331" defTabSz="918537" eaLnBrk="0" fontAlgn="base" hangingPunct="0">
              <a:lnSpc>
                <a:spcPct val="80000"/>
              </a:lnSpc>
              <a:spcBef>
                <a:spcPct val="20000"/>
              </a:spcBef>
              <a:spcAft>
                <a:spcPct val="20000"/>
              </a:spcAft>
              <a:buChar char="•"/>
              <a:defRPr>
                <a:solidFill>
                  <a:srgbClr val="0048B9"/>
                </a:solidFill>
                <a:latin typeface="Arial" charset="0"/>
              </a:defRPr>
            </a:lvl6pPr>
            <a:lvl7pPr marL="2929303" indent="-225331" defTabSz="918537" eaLnBrk="0" fontAlgn="base" hangingPunct="0">
              <a:lnSpc>
                <a:spcPct val="80000"/>
              </a:lnSpc>
              <a:spcBef>
                <a:spcPct val="20000"/>
              </a:spcBef>
              <a:spcAft>
                <a:spcPct val="20000"/>
              </a:spcAft>
              <a:buChar char="•"/>
              <a:defRPr>
                <a:solidFill>
                  <a:srgbClr val="0048B9"/>
                </a:solidFill>
                <a:latin typeface="Arial" charset="0"/>
              </a:defRPr>
            </a:lvl7pPr>
            <a:lvl8pPr marL="3379965" indent="-225331" defTabSz="918537" eaLnBrk="0" fontAlgn="base" hangingPunct="0">
              <a:lnSpc>
                <a:spcPct val="80000"/>
              </a:lnSpc>
              <a:spcBef>
                <a:spcPct val="20000"/>
              </a:spcBef>
              <a:spcAft>
                <a:spcPct val="20000"/>
              </a:spcAft>
              <a:buChar char="•"/>
              <a:defRPr>
                <a:solidFill>
                  <a:srgbClr val="0048B9"/>
                </a:solidFill>
                <a:latin typeface="Arial" charset="0"/>
              </a:defRPr>
            </a:lvl8pPr>
            <a:lvl9pPr marL="3830627" indent="-225331" defTabSz="918537" eaLnBrk="0" fontAlgn="base" hangingPunct="0">
              <a:lnSpc>
                <a:spcPct val="80000"/>
              </a:lnSpc>
              <a:spcBef>
                <a:spcPct val="20000"/>
              </a:spcBef>
              <a:spcAft>
                <a:spcPct val="20000"/>
              </a:spcAft>
              <a:buChar char="•"/>
              <a:defRPr>
                <a:solidFill>
                  <a:srgbClr val="0048B9"/>
                </a:solidFill>
                <a:latin typeface="Arial" charset="0"/>
              </a:defRPr>
            </a:lvl9pPr>
          </a:lstStyle>
          <a:p>
            <a:pPr eaLnBrk="1" hangingPunct="1"/>
            <a:fld id="{1C1EFA20-EB12-4AC9-844A-2521CAD38372}" type="slidenum">
              <a:rPr lang="en-US">
                <a:solidFill>
                  <a:prstClr val="black"/>
                </a:solidFill>
              </a:rPr>
              <a:pPr eaLnBrk="1" hangingPunct="1"/>
              <a:t>14</a:t>
            </a:fld>
            <a:endParaRPr lang="en-US">
              <a:solidFill>
                <a:prstClr val="black"/>
              </a:solidFill>
            </a:endParaRPr>
          </a:p>
        </p:txBody>
      </p:sp>
      <p:sp>
        <p:nvSpPr>
          <p:cNvPr id="15363" name="Rectangle 2"/>
          <p:cNvSpPr>
            <a:spLocks noGrp="1" noRot="1" noChangeAspect="1" noChangeArrowheads="1" noTextEdit="1"/>
          </p:cNvSpPr>
          <p:nvPr>
            <p:ph type="sldImg"/>
          </p:nvPr>
        </p:nvSpPr>
        <p:spPr>
          <a:xfrm>
            <a:off x="1177166" y="687768"/>
            <a:ext cx="4506774" cy="3424672"/>
          </a:xfrm>
          <a:ln/>
        </p:spPr>
      </p:sp>
      <p:sp>
        <p:nvSpPr>
          <p:cNvPr id="15364" name="Rectangle 3"/>
          <p:cNvSpPr>
            <a:spLocks noGrp="1" noChangeArrowheads="1"/>
          </p:cNvSpPr>
          <p:nvPr>
            <p:ph type="body" idx="1"/>
          </p:nvPr>
        </p:nvSpPr>
        <p:spPr>
          <a:xfrm>
            <a:off x="913158" y="4340646"/>
            <a:ext cx="5031685" cy="41155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019" tIns="44011" rIns="88019" bIns="44011"/>
          <a:lstStyle/>
          <a:p>
            <a:pPr eaLnBrk="1" hangingPunct="1">
              <a:lnSpc>
                <a:spcPct val="125000"/>
              </a:lnSpc>
            </a:pPr>
            <a:r>
              <a:rPr lang="en-US" sz="1600"/>
              <a:t>	</a:t>
            </a:r>
          </a:p>
        </p:txBody>
      </p:sp>
      <p:sp>
        <p:nvSpPr>
          <p:cNvPr id="15365" name="Text Box 4"/>
          <p:cNvSpPr txBox="1">
            <a:spLocks noChangeArrowheads="1"/>
          </p:cNvSpPr>
          <p:nvPr/>
        </p:nvSpPr>
        <p:spPr bwMode="auto">
          <a:xfrm>
            <a:off x="290410" y="4180114"/>
            <a:ext cx="6325324" cy="396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019" tIns="44011" rIns="88019" bIns="44011">
            <a:spAutoFit/>
          </a:bodyPr>
          <a:lstStyle>
            <a:lvl1pPr marL="342900" indent="-342900" defTabSz="892175" eaLnBrk="0" hangingPunct="0">
              <a:defRPr>
                <a:solidFill>
                  <a:srgbClr val="0048B9"/>
                </a:solidFill>
                <a:latin typeface="Arial" charset="0"/>
              </a:defRPr>
            </a:lvl1pPr>
            <a:lvl2pPr marL="111125" defTabSz="892175" eaLnBrk="0" hangingPunct="0">
              <a:defRPr>
                <a:solidFill>
                  <a:srgbClr val="0048B9"/>
                </a:solidFill>
                <a:latin typeface="Arial" charset="0"/>
              </a:defRPr>
            </a:lvl2pPr>
            <a:lvl3pPr marL="1143000" indent="-228600" defTabSz="892175" eaLnBrk="0" hangingPunct="0">
              <a:defRPr>
                <a:solidFill>
                  <a:srgbClr val="0048B9"/>
                </a:solidFill>
                <a:latin typeface="Arial" charset="0"/>
              </a:defRPr>
            </a:lvl3pPr>
            <a:lvl4pPr marL="1600200" indent="-228600" defTabSz="892175" eaLnBrk="0" hangingPunct="0">
              <a:defRPr>
                <a:solidFill>
                  <a:srgbClr val="0048B9"/>
                </a:solidFill>
                <a:latin typeface="Arial" charset="0"/>
              </a:defRPr>
            </a:lvl4pPr>
            <a:lvl5pPr marL="2057400" indent="-228600" defTabSz="892175" eaLnBrk="0" hangingPunct="0">
              <a:defRPr>
                <a:solidFill>
                  <a:srgbClr val="0048B9"/>
                </a:solidFill>
                <a:latin typeface="Arial" charset="0"/>
              </a:defRPr>
            </a:lvl5pPr>
            <a:lvl6pPr marL="2514600" indent="-228600" defTabSz="892175" eaLnBrk="0" fontAlgn="base" hangingPunct="0">
              <a:lnSpc>
                <a:spcPct val="80000"/>
              </a:lnSpc>
              <a:spcBef>
                <a:spcPct val="20000"/>
              </a:spcBef>
              <a:spcAft>
                <a:spcPct val="20000"/>
              </a:spcAft>
              <a:buChar char="•"/>
              <a:defRPr>
                <a:solidFill>
                  <a:srgbClr val="0048B9"/>
                </a:solidFill>
                <a:latin typeface="Arial" charset="0"/>
              </a:defRPr>
            </a:lvl6pPr>
            <a:lvl7pPr marL="2971800" indent="-228600" defTabSz="892175" eaLnBrk="0" fontAlgn="base" hangingPunct="0">
              <a:lnSpc>
                <a:spcPct val="80000"/>
              </a:lnSpc>
              <a:spcBef>
                <a:spcPct val="20000"/>
              </a:spcBef>
              <a:spcAft>
                <a:spcPct val="20000"/>
              </a:spcAft>
              <a:buChar char="•"/>
              <a:defRPr>
                <a:solidFill>
                  <a:srgbClr val="0048B9"/>
                </a:solidFill>
                <a:latin typeface="Arial" charset="0"/>
              </a:defRPr>
            </a:lvl7pPr>
            <a:lvl8pPr marL="3429000" indent="-228600" defTabSz="892175" eaLnBrk="0" fontAlgn="base" hangingPunct="0">
              <a:lnSpc>
                <a:spcPct val="80000"/>
              </a:lnSpc>
              <a:spcBef>
                <a:spcPct val="20000"/>
              </a:spcBef>
              <a:spcAft>
                <a:spcPct val="20000"/>
              </a:spcAft>
              <a:buChar char="•"/>
              <a:defRPr>
                <a:solidFill>
                  <a:srgbClr val="0048B9"/>
                </a:solidFill>
                <a:latin typeface="Arial" charset="0"/>
              </a:defRPr>
            </a:lvl8pPr>
            <a:lvl9pPr marL="3886200" indent="-228600" defTabSz="892175" eaLnBrk="0" fontAlgn="base" hangingPunct="0">
              <a:lnSpc>
                <a:spcPct val="80000"/>
              </a:lnSpc>
              <a:spcBef>
                <a:spcPct val="20000"/>
              </a:spcBef>
              <a:spcAft>
                <a:spcPct val="20000"/>
              </a:spcAft>
              <a:buChar char="•"/>
              <a:defRPr>
                <a:solidFill>
                  <a:srgbClr val="0048B9"/>
                </a:solidFill>
                <a:latin typeface="Arial" charset="0"/>
              </a:defRPr>
            </a:lvl9pPr>
          </a:lstStyle>
          <a:p>
            <a:pPr lvl="1" fontAlgn="base">
              <a:lnSpc>
                <a:spcPct val="125000"/>
              </a:lnSpc>
              <a:spcBef>
                <a:spcPct val="0"/>
              </a:spcBef>
              <a:spcAft>
                <a:spcPct val="0"/>
              </a:spcAft>
            </a:pPr>
            <a:r>
              <a:rPr lang="en-US" sz="1600">
                <a:solidFill>
                  <a:prstClr val="black"/>
                </a:solidFill>
              </a:rPr>
              <a:t>	</a:t>
            </a:r>
          </a:p>
        </p:txBody>
      </p:sp>
      <p:sp>
        <p:nvSpPr>
          <p:cNvPr id="15366" name="Rectangle 5"/>
          <p:cNvSpPr>
            <a:spLocks noChangeArrowheads="1"/>
          </p:cNvSpPr>
          <p:nvPr/>
        </p:nvSpPr>
        <p:spPr bwMode="auto">
          <a:xfrm>
            <a:off x="152193" y="4199001"/>
            <a:ext cx="6547402" cy="494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507" tIns="45751" rIns="91507" bIns="45751"/>
          <a:lstStyle/>
          <a:p>
            <a:pPr fontAlgn="base">
              <a:lnSpc>
                <a:spcPct val="125000"/>
              </a:lnSpc>
              <a:spcBef>
                <a:spcPct val="30000"/>
              </a:spcBef>
              <a:spcAft>
                <a:spcPct val="0"/>
              </a:spcAft>
            </a:pPr>
            <a:endParaRPr lang="en-US" sz="1600">
              <a:solidFill>
                <a:prstClr val="black"/>
              </a:solidFill>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p:spPr>
        <p:txBody>
          <a:bodyPr/>
          <a:lstStyle/>
          <a:p>
            <a:endParaRPr lang="en-US" smtClean="0">
              <a:latin typeface="Arial" pitchFamily="34" charset="0"/>
            </a:endParaRPr>
          </a:p>
        </p:txBody>
      </p:sp>
      <p:sp>
        <p:nvSpPr>
          <p:cNvPr id="18436" name="Slide Number Placeholder 3"/>
          <p:cNvSpPr>
            <a:spLocks noGrp="1"/>
          </p:cNvSpPr>
          <p:nvPr>
            <p:ph type="sldNum" sz="quarter" idx="5"/>
          </p:nvPr>
        </p:nvSpPr>
        <p:spPr>
          <a:noFill/>
        </p:spPr>
        <p:txBody>
          <a:bodyPr/>
          <a:lstStyle/>
          <a:p>
            <a:fld id="{8B67C547-DD3F-4E50-92B8-CA6186A0ABD5}" type="slidenum">
              <a:rPr lang="en-US" smtClean="0"/>
              <a:pPr/>
              <a:t>16</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r>
              <a:rPr lang="en-US" smtClean="0">
                <a:latin typeface="Arial" pitchFamily="34" charset="0"/>
              </a:rPr>
              <a:t>Welcome and short description of each topic</a:t>
            </a:r>
          </a:p>
        </p:txBody>
      </p:sp>
      <p:sp>
        <p:nvSpPr>
          <p:cNvPr id="19460" name="Slide Number Placeholder 3"/>
          <p:cNvSpPr txBox="1">
            <a:spLocks noGrp="1"/>
          </p:cNvSpPr>
          <p:nvPr/>
        </p:nvSpPr>
        <p:spPr bwMode="auto">
          <a:xfrm>
            <a:off x="3884613" y="8684926"/>
            <a:ext cx="2971800" cy="457513"/>
          </a:xfrm>
          <a:prstGeom prst="rect">
            <a:avLst/>
          </a:prstGeom>
          <a:noFill/>
          <a:ln w="9525">
            <a:noFill/>
            <a:miter lim="800000"/>
            <a:headEnd/>
            <a:tailEnd/>
          </a:ln>
        </p:spPr>
        <p:txBody>
          <a:bodyPr lIns="93151" tIns="46578" rIns="93151" bIns="46578" anchor="b"/>
          <a:lstStyle/>
          <a:p>
            <a:pPr algn="r" defTabSz="931863" fontAlgn="base">
              <a:spcBef>
                <a:spcPct val="0"/>
              </a:spcBef>
              <a:spcAft>
                <a:spcPct val="0"/>
              </a:spcAft>
            </a:pPr>
            <a:fld id="{06ED808D-E45A-41EA-9A52-09B45C0E712C}" type="slidenum">
              <a:rPr lang="en-US" sz="1200">
                <a:solidFill>
                  <a:prstClr val="black"/>
                </a:solidFill>
                <a:latin typeface="Arial" pitchFamily="34" charset="0"/>
              </a:rPr>
              <a:pPr algn="r" defTabSz="931863" fontAlgn="base">
                <a:spcBef>
                  <a:spcPct val="0"/>
                </a:spcBef>
                <a:spcAft>
                  <a:spcPct val="0"/>
                </a:spcAft>
              </a:pPr>
              <a:t>17</a:t>
            </a:fld>
            <a:endParaRPr lang="en-US" sz="1200">
              <a:solidFill>
                <a:prstClr val="black"/>
              </a:solidFill>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p:spPr>
        <p:txBody>
          <a:bodyPr/>
          <a:lstStyle/>
          <a:p>
            <a:r>
              <a:rPr lang="en-US" sz="1000" smtClean="0">
                <a:latin typeface="Arial" pitchFamily="34" charset="0"/>
              </a:rPr>
              <a:t>Portfolio has 7 programs, </a:t>
            </a:r>
          </a:p>
          <a:p>
            <a:pPr>
              <a:buFontTx/>
              <a:buChar char="•"/>
            </a:pPr>
            <a:r>
              <a:rPr lang="en-US" sz="1000" smtClean="0">
                <a:latin typeface="Arial" pitchFamily="34" charset="0"/>
              </a:rPr>
              <a:t>  6 resulting in customer owned installations of solar water heating and PV</a:t>
            </a:r>
          </a:p>
          <a:p>
            <a:pPr>
              <a:buFontTx/>
              <a:buChar char="•"/>
            </a:pPr>
            <a:r>
              <a:rPr lang="en-US" sz="1000" smtClean="0">
                <a:latin typeface="Arial" pitchFamily="34" charset="0"/>
              </a:rPr>
              <a:t>  1 that allows FPL to demonstrate, educate and evaluate emerging renewable technologies</a:t>
            </a:r>
          </a:p>
          <a:p>
            <a:endParaRPr lang="en-US" sz="1000" smtClean="0">
              <a:latin typeface="Arial" pitchFamily="34" charset="0"/>
            </a:endParaRPr>
          </a:p>
          <a:p>
            <a:r>
              <a:rPr lang="en-US" sz="1000" smtClean="0">
                <a:latin typeface="Arial" pitchFamily="34" charset="0"/>
              </a:rPr>
              <a:t>The incentive programs are focused on the 2 technologies identified by the FPSC : Solar Water Heating and Solar PV</a:t>
            </a:r>
          </a:p>
          <a:p>
            <a:endParaRPr lang="en-US" sz="1000" smtClean="0">
              <a:latin typeface="Arial" pitchFamily="34" charset="0"/>
            </a:endParaRPr>
          </a:p>
          <a:p>
            <a:r>
              <a:rPr lang="en-US" sz="1000" smtClean="0">
                <a:latin typeface="Arial" pitchFamily="34" charset="0"/>
              </a:rPr>
              <a:t>The Renewable Research and Demonstration project</a:t>
            </a:r>
          </a:p>
          <a:p>
            <a:pPr>
              <a:buFontTx/>
              <a:buChar char="•"/>
            </a:pPr>
            <a:r>
              <a:rPr lang="en-US" sz="1000" smtClean="0">
                <a:latin typeface="Arial" pitchFamily="34" charset="0"/>
              </a:rPr>
              <a:t>  Allows FPL educate and create awareness around the applicability of these technologies.</a:t>
            </a:r>
          </a:p>
          <a:p>
            <a:pPr>
              <a:buFontTx/>
              <a:buChar char="•"/>
            </a:pPr>
            <a:r>
              <a:rPr lang="en-US" sz="1000" smtClean="0">
                <a:latin typeface="Arial" pitchFamily="34" charset="0"/>
              </a:rPr>
              <a:t>  Makes sure that FPL is ahead of technology curve and has reliable performance data on new technologies.</a:t>
            </a:r>
          </a:p>
          <a:p>
            <a:pPr>
              <a:buFontTx/>
              <a:buChar char="•"/>
            </a:pPr>
            <a:r>
              <a:rPr lang="en-US" sz="1000" smtClean="0">
                <a:latin typeface="Arial" pitchFamily="34" charset="0"/>
              </a:rPr>
              <a:t>  Total budget cap of approximately $2.5 MM over 5 years</a:t>
            </a:r>
          </a:p>
          <a:p>
            <a:endParaRPr lang="en-US" sz="1000" smtClean="0">
              <a:latin typeface="Arial" pitchFamily="34" charset="0"/>
            </a:endParaRPr>
          </a:p>
          <a:p>
            <a:r>
              <a:rPr lang="en-US" sz="1000" smtClean="0">
                <a:latin typeface="Arial" pitchFamily="34" charset="0"/>
              </a:rPr>
              <a:t>FPL led a collaboration with TECO, Gulf and Progress that led to consistency across the solar portfolios</a:t>
            </a:r>
          </a:p>
          <a:p>
            <a:pPr>
              <a:buFontTx/>
              <a:buChar char="•"/>
            </a:pPr>
            <a:r>
              <a:rPr lang="en-US" sz="1000" smtClean="0">
                <a:latin typeface="Arial" pitchFamily="34" charset="0"/>
              </a:rPr>
              <a:t>  Most incentive programs offered are the same, the only exception is that FPL is only utility with business solar water heating</a:t>
            </a:r>
          </a:p>
          <a:p>
            <a:pPr lvl="1">
              <a:buFontTx/>
              <a:buChar char="•"/>
            </a:pPr>
            <a:r>
              <a:rPr lang="en-US" sz="1000" smtClean="0">
                <a:latin typeface="Arial" pitchFamily="34" charset="0"/>
              </a:rPr>
              <a:t>  Florida rebate information showed FPL business customers installing SWH</a:t>
            </a:r>
          </a:p>
          <a:p>
            <a:pPr>
              <a:buFontTx/>
              <a:buChar char="•"/>
            </a:pPr>
            <a:r>
              <a:rPr lang="en-US" sz="1000" smtClean="0">
                <a:latin typeface="Arial" pitchFamily="34" charset="0"/>
              </a:rPr>
              <a:t>  Incentive structures are similar</a:t>
            </a:r>
          </a:p>
          <a:p>
            <a:pPr>
              <a:buFontTx/>
              <a:buChar char="•"/>
            </a:pPr>
            <a:r>
              <a:rPr lang="en-US" sz="1000" smtClean="0">
                <a:latin typeface="Arial" pitchFamily="34" charset="0"/>
              </a:rPr>
              <a:t>  Differences in budget allocations stem primarily from differences in the limitations on overall pilot funds.  Gulf and Teco very small budgets.</a:t>
            </a:r>
          </a:p>
          <a:p>
            <a:pPr>
              <a:buFontTx/>
              <a:buChar char="•"/>
            </a:pPr>
            <a:r>
              <a:rPr lang="en-US" sz="1000" smtClean="0">
                <a:latin typeface="Arial" pitchFamily="34" charset="0"/>
              </a:rPr>
              <a:t>  FPSC staff trying to investigate and achieve more consistency of allocations across utilities without a formal workshop.</a:t>
            </a:r>
          </a:p>
        </p:txBody>
      </p:sp>
      <p:sp>
        <p:nvSpPr>
          <p:cNvPr id="20484" name="Slide Number Placeholder 3"/>
          <p:cNvSpPr txBox="1">
            <a:spLocks noGrp="1"/>
          </p:cNvSpPr>
          <p:nvPr/>
        </p:nvSpPr>
        <p:spPr bwMode="auto">
          <a:xfrm>
            <a:off x="3884613" y="8684926"/>
            <a:ext cx="2971800" cy="457513"/>
          </a:xfrm>
          <a:prstGeom prst="rect">
            <a:avLst/>
          </a:prstGeom>
          <a:noFill/>
          <a:ln w="9525">
            <a:noFill/>
            <a:miter lim="800000"/>
            <a:headEnd/>
            <a:tailEnd/>
          </a:ln>
        </p:spPr>
        <p:txBody>
          <a:bodyPr lIns="93151" tIns="46578" rIns="93151" bIns="46578" anchor="b"/>
          <a:lstStyle/>
          <a:p>
            <a:pPr algn="r" defTabSz="931863" fontAlgn="base">
              <a:spcBef>
                <a:spcPct val="0"/>
              </a:spcBef>
              <a:spcAft>
                <a:spcPct val="0"/>
              </a:spcAft>
            </a:pPr>
            <a:fld id="{DEA15C7B-A065-4E88-89C5-7C9E28A46C6A}" type="slidenum">
              <a:rPr lang="en-US" sz="1200">
                <a:solidFill>
                  <a:prstClr val="black"/>
                </a:solidFill>
                <a:latin typeface="Arial" pitchFamily="34" charset="0"/>
              </a:rPr>
              <a:pPr algn="r" defTabSz="931863" fontAlgn="base">
                <a:spcBef>
                  <a:spcPct val="0"/>
                </a:spcBef>
                <a:spcAft>
                  <a:spcPct val="0"/>
                </a:spcAft>
              </a:pPr>
              <a:t>18</a:t>
            </a:fld>
            <a:endParaRPr lang="en-US" sz="1200">
              <a:solidFill>
                <a:prstClr val="black"/>
              </a:solidFill>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 Id="rId4" Type="http://schemas.openxmlformats.org/officeDocument/2006/relationships/image" Target="../media/image8.jpe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Master" Target="../slideMasters/slideMaster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31506930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376450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59375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6D8E9A6-8AE2-4E05-90D2-48B5E772A4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27707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2165801-24B6-440A-81EC-AF52F4ABC2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11195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4EDC361-E952-4A21-A4EF-D6CBE7A4443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563039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D149984-1B34-4C93-87F2-A1D90A9460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9006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F9A8C2E-D5FC-4CFE-AD94-DAD0D5B8437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80046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CD3FF26-A8D8-4FAE-9D63-6A43CF618F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33295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41462C8E-B128-4B1B-8DD6-D8773FBAD0D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96003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9DD12A-E252-4AF2-B988-F3968421DE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3409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62149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8F6DFE-C7E2-4BC7-9E74-3A95D919FFD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512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82C49-CE5F-4F7D-929F-3B5519CAD8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36678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AA2DDC-66ED-414B-BA06-0D14D2A7EB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3355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hidden">
          <a:xfrm>
            <a:off x="0" y="0"/>
            <a:ext cx="913923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FPL_logo_PMS29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088" y="273050"/>
            <a:ext cx="1131887" cy="113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Rectangle 4"/>
          <p:cNvSpPr>
            <a:spLocks noGrp="1" noChangeArrowheads="1"/>
          </p:cNvSpPr>
          <p:nvPr>
            <p:ph type="subTitle" idx="1"/>
          </p:nvPr>
        </p:nvSpPr>
        <p:spPr>
          <a:xfrm>
            <a:off x="2039938" y="3581400"/>
            <a:ext cx="6748462" cy="609600"/>
          </a:xfrm>
        </p:spPr>
        <p:txBody>
          <a:bodyPr lIns="0"/>
          <a:lstStyle>
            <a:lvl1pPr marL="0" indent="0">
              <a:buFontTx/>
              <a:buNone/>
              <a:defRPr>
                <a:solidFill>
                  <a:schemeClr val="accent2"/>
                </a:solidFill>
              </a:defRPr>
            </a:lvl1pPr>
          </a:lstStyle>
          <a:p>
            <a:pPr lvl="0"/>
            <a:r>
              <a:rPr lang="en-US" noProof="0" smtClean="0"/>
              <a:t>Click to edit Master subtitle style</a:t>
            </a:r>
          </a:p>
        </p:txBody>
      </p:sp>
      <p:sp>
        <p:nvSpPr>
          <p:cNvPr id="29702" name="Rectangle 6"/>
          <p:cNvSpPr>
            <a:spLocks noGrp="1" noChangeArrowheads="1"/>
          </p:cNvSpPr>
          <p:nvPr>
            <p:ph type="ctrTitle"/>
          </p:nvPr>
        </p:nvSpPr>
        <p:spPr>
          <a:xfrm>
            <a:off x="1997075" y="2133600"/>
            <a:ext cx="6791325" cy="1470025"/>
          </a:xfrm>
          <a:extLst>
            <a:ext uri="{91240B29-F687-4F45-9708-019B960494DF}">
              <a14:hiddenLine xmlns:a14="http://schemas.microsoft.com/office/drawing/2010/main" w="9525" algn="ctr">
                <a:solidFill>
                  <a:schemeClr val="tx1"/>
                </a:solidFill>
                <a:miter lim="800000"/>
                <a:headEnd/>
                <a:tailEnd/>
              </a14:hiddenLine>
            </a:ext>
          </a:extLst>
        </p:spPr>
        <p:txBody>
          <a:bodyPr lIns="0" anchor="ctr" anchorCtr="0"/>
          <a:lstStyle>
            <a:lvl1pPr algn="l">
              <a:lnSpc>
                <a:spcPct val="80000"/>
              </a:lnSpc>
              <a:defRPr sz="2600" u="none">
                <a:solidFill>
                  <a:srgbClr val="800000"/>
                </a:solidFill>
              </a:defRPr>
            </a:lvl1pPr>
          </a:lstStyle>
          <a:p>
            <a:pPr lvl="0"/>
            <a:r>
              <a:rPr lang="en-US" noProof="0" smtClean="0"/>
              <a:t>Click to edit Master title style</a:t>
            </a:r>
          </a:p>
        </p:txBody>
      </p:sp>
      <p:sp>
        <p:nvSpPr>
          <p:cNvPr id="7" name="Rectangle 5"/>
          <p:cNvSpPr>
            <a:spLocks noGrp="1" noChangeArrowheads="1"/>
          </p:cNvSpPr>
          <p:nvPr>
            <p:ph type="dt" sz="half" idx="10"/>
          </p:nvPr>
        </p:nvSpPr>
        <p:spPr bwMode="auto">
          <a:xfrm>
            <a:off x="1949450" y="4248150"/>
            <a:ext cx="4171950" cy="47625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buFontTx/>
              <a:buNone/>
              <a:defRPr sz="2200" b="1">
                <a:solidFill>
                  <a:schemeClr val="accent2"/>
                </a:solidFill>
              </a:defRPr>
            </a:lvl1pPr>
          </a:lstStyle>
          <a:p>
            <a:pPr fontAlgn="base">
              <a:lnSpc>
                <a:spcPct val="80000"/>
              </a:lnSpc>
              <a:spcBef>
                <a:spcPct val="20000"/>
              </a:spcBef>
              <a:spcAft>
                <a:spcPct val="20000"/>
              </a:spcAft>
              <a:defRPr/>
            </a:pPr>
            <a:fld id="{5F6FA6E5-9AA7-4A6F-924D-B9F8015118F0}" type="datetimeFigureOut">
              <a:rPr lang="en-US">
                <a:solidFill>
                  <a:srgbClr val="0048B9"/>
                </a:solidFill>
              </a:rPr>
              <a:pPr fontAlgn="base">
                <a:lnSpc>
                  <a:spcPct val="80000"/>
                </a:lnSpc>
                <a:spcBef>
                  <a:spcPct val="20000"/>
                </a:spcBef>
                <a:spcAft>
                  <a:spcPct val="20000"/>
                </a:spcAft>
                <a:defRPr/>
              </a:pPr>
              <a:t>2/1/2013</a:t>
            </a:fld>
            <a:endParaRPr lang="en-US" dirty="0">
              <a:solidFill>
                <a:srgbClr val="0048B9"/>
              </a:solidFill>
            </a:endParaRPr>
          </a:p>
        </p:txBody>
      </p:sp>
    </p:spTree>
    <p:extLst>
      <p:ext uri="{BB962C8B-B14F-4D97-AF65-F5344CB8AC3E}">
        <p14:creationId xmlns:p14="http://schemas.microsoft.com/office/powerpoint/2010/main" val="31318034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24377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892845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88595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1885950"/>
            <a:ext cx="404018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81517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514153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85226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315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06623F9-1441-40FB-934B-8CB7B3B124C4}" type="datetimeFigureOut">
              <a:rPr lang="en-US" smtClean="0"/>
              <a:t>2/1/2013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155424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6041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582399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28344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892175"/>
            <a:ext cx="2074863" cy="512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892175"/>
            <a:ext cx="6073775"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752477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75175" y="1885950"/>
            <a:ext cx="4040188" cy="4133850"/>
          </a:xfrm>
        </p:spPr>
        <p:txBody>
          <a:bodyPr/>
          <a:lstStyle/>
          <a:p>
            <a:pPr lvl="0"/>
            <a:endParaRPr lang="en-US" noProof="0" dirty="0" smtClean="0"/>
          </a:p>
        </p:txBody>
      </p:sp>
    </p:spTree>
    <p:extLst>
      <p:ext uri="{BB962C8B-B14F-4D97-AF65-F5344CB8AC3E}">
        <p14:creationId xmlns:p14="http://schemas.microsoft.com/office/powerpoint/2010/main" val="23225104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10"/>
          <p:cNvPicPr>
            <a:picLocks noChangeAspect="1" noChangeArrowheads="1"/>
          </p:cNvPicPr>
          <p:nvPr/>
        </p:nvPicPr>
        <p:blipFill>
          <a:blip r:embed="rId2" cstate="print"/>
          <a:srcRect/>
          <a:stretch>
            <a:fillRect/>
          </a:stretch>
        </p:blipFill>
        <p:spPr bwMode="auto">
          <a:xfrm>
            <a:off x="-1588" y="0"/>
            <a:ext cx="9145588" cy="2743200"/>
          </a:xfrm>
          <a:prstGeom prst="rect">
            <a:avLst/>
          </a:prstGeom>
          <a:noFill/>
          <a:ln w="9525">
            <a:noFill/>
            <a:miter lim="800000"/>
            <a:headEnd/>
            <a:tailEnd/>
          </a:ln>
        </p:spPr>
      </p:pic>
      <p:pic>
        <p:nvPicPr>
          <p:cNvPr id="5" name="Picture 29"/>
          <p:cNvPicPr>
            <a:picLocks noChangeAspect="1" noChangeArrowheads="1"/>
          </p:cNvPicPr>
          <p:nvPr userDrawn="1"/>
        </p:nvPicPr>
        <p:blipFill>
          <a:blip r:embed="rId3" cstate="print"/>
          <a:srcRect/>
          <a:stretch>
            <a:fillRect/>
          </a:stretch>
        </p:blipFill>
        <p:spPr bwMode="hidden">
          <a:xfrm>
            <a:off x="0" y="0"/>
            <a:ext cx="9139238" cy="2743200"/>
          </a:xfrm>
          <a:prstGeom prst="rect">
            <a:avLst/>
          </a:prstGeom>
          <a:noFill/>
          <a:ln w="9525">
            <a:noFill/>
            <a:miter lim="800000"/>
            <a:headEnd/>
            <a:tailEnd/>
          </a:ln>
        </p:spPr>
      </p:pic>
      <p:sp>
        <p:nvSpPr>
          <p:cNvPr id="6"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pic>
        <p:nvPicPr>
          <p:cNvPr id="7" name="Picture 61" descr="FPL_logo_PMS2925"/>
          <p:cNvPicPr>
            <a:picLocks noChangeAspect="1" noChangeArrowheads="1"/>
          </p:cNvPicPr>
          <p:nvPr userDrawn="1"/>
        </p:nvPicPr>
        <p:blipFill>
          <a:blip r:embed="rId4" cstate="print"/>
          <a:srcRect/>
          <a:stretch>
            <a:fillRect/>
          </a:stretch>
        </p:blipFill>
        <p:spPr bwMode="auto">
          <a:xfrm>
            <a:off x="319088" y="273050"/>
            <a:ext cx="1131887" cy="1131888"/>
          </a:xfrm>
          <a:prstGeom prst="rect">
            <a:avLst/>
          </a:prstGeom>
          <a:noFill/>
          <a:ln w="9525">
            <a:noFill/>
            <a:miter lim="800000"/>
            <a:headEnd/>
            <a:tailEnd/>
          </a:ln>
        </p:spPr>
      </p:pic>
      <p:sp>
        <p:nvSpPr>
          <p:cNvPr id="12" name="Rectangle 3"/>
          <p:cNvSpPr>
            <a:spLocks noGrp="1" noChangeArrowheads="1"/>
          </p:cNvSpPr>
          <p:nvPr>
            <p:ph type="subTitle" idx="1"/>
          </p:nvPr>
        </p:nvSpPr>
        <p:spPr>
          <a:xfrm>
            <a:off x="2039938" y="3581400"/>
            <a:ext cx="6748462" cy="609600"/>
          </a:xfrm>
        </p:spPr>
        <p:txBody>
          <a:bodyPr lIns="0"/>
          <a:lstStyle>
            <a:lvl1pPr marL="0" indent="0">
              <a:buFontTx/>
              <a:buNone/>
              <a:defRPr>
                <a:solidFill>
                  <a:schemeClr val="accent2"/>
                </a:solidFill>
              </a:defRPr>
            </a:lvl1pPr>
          </a:lstStyle>
          <a:p>
            <a:r>
              <a:rPr lang="en-US"/>
              <a:t>Click to edit Master subtitle style</a:t>
            </a:r>
          </a:p>
        </p:txBody>
      </p:sp>
      <p:sp>
        <p:nvSpPr>
          <p:cNvPr id="14" name="Rectangle 2"/>
          <p:cNvSpPr>
            <a:spLocks noGrp="1" noChangeArrowheads="1"/>
          </p:cNvSpPr>
          <p:nvPr>
            <p:ph type="ctrTitle"/>
          </p:nvPr>
        </p:nvSpPr>
        <p:spPr>
          <a:xfrm>
            <a:off x="1997075" y="2133600"/>
            <a:ext cx="6791325" cy="1470025"/>
          </a:xfrm>
          <a:ln algn="ctr"/>
        </p:spPr>
        <p:txBody>
          <a:bodyPr lIns="0" anchor="ctr" anchorCtr="0"/>
          <a:lstStyle>
            <a:lvl1pPr algn="l">
              <a:lnSpc>
                <a:spcPct val="80000"/>
              </a:lnSpc>
              <a:defRPr sz="2600" u="none">
                <a:solidFill>
                  <a:srgbClr val="800000"/>
                </a:solidFill>
              </a:defRPr>
            </a:lvl1pPr>
          </a:lstStyle>
          <a:p>
            <a:r>
              <a:rPr lang="en-US"/>
              <a:t>Click to edit Master title style</a:t>
            </a:r>
          </a:p>
        </p:txBody>
      </p:sp>
      <p:sp>
        <p:nvSpPr>
          <p:cNvPr id="8" name="Rectangle 4"/>
          <p:cNvSpPr>
            <a:spLocks noGrp="1" noChangeArrowheads="1"/>
          </p:cNvSpPr>
          <p:nvPr>
            <p:ph type="dt" sz="half" idx="10"/>
          </p:nvPr>
        </p:nvSpPr>
        <p:spPr bwMode="auto">
          <a:xfrm>
            <a:off x="1949450" y="4248150"/>
            <a:ext cx="417195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80000"/>
              </a:lnSpc>
              <a:spcBef>
                <a:spcPct val="20000"/>
              </a:spcBef>
              <a:spcAft>
                <a:spcPct val="20000"/>
              </a:spcAft>
              <a:buFontTx/>
              <a:buNone/>
              <a:defRPr sz="2200" b="1">
                <a:solidFill>
                  <a:schemeClr val="accent2"/>
                </a:solidFill>
              </a:defRPr>
            </a:lvl1pPr>
          </a:lstStyle>
          <a:p>
            <a:pPr fontAlgn="base">
              <a:defRPr/>
            </a:pPr>
            <a:endParaRPr lang="en-US">
              <a:solidFill>
                <a:srgbClr val="0048B9"/>
              </a:solidFill>
            </a:endParaRPr>
          </a:p>
        </p:txBody>
      </p:sp>
    </p:spTree>
    <p:extLst>
      <p:ext uri="{BB962C8B-B14F-4D97-AF65-F5344CB8AC3E}">
        <p14:creationId xmlns:p14="http://schemas.microsoft.com/office/powerpoint/2010/main" val="2407536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pic>
        <p:nvPicPr>
          <p:cNvPr id="5" name="Picture 73" descr="FPL_logo_PMS2925"/>
          <p:cNvPicPr>
            <a:picLocks noChangeAspect="1" noChangeArrowheads="1"/>
          </p:cNvPicPr>
          <p:nvPr userDrawn="1"/>
        </p:nvPicPr>
        <p:blipFill>
          <a:blip r:embed="rId2" cstate="print"/>
          <a:srcRect/>
          <a:stretch>
            <a:fillRect/>
          </a:stretch>
        </p:blipFill>
        <p:spPr bwMode="auto">
          <a:xfrm>
            <a:off x="7966075" y="6156325"/>
            <a:ext cx="666750" cy="666750"/>
          </a:xfrm>
          <a:prstGeom prst="rect">
            <a:avLst/>
          </a:prstGeom>
          <a:noFill/>
          <a:ln w="9525">
            <a:noFill/>
            <a:miter lim="800000"/>
            <a:headEnd/>
            <a:tailEnd/>
          </a:ln>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333434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pic>
        <p:nvPicPr>
          <p:cNvPr id="6" name="Picture 73" descr="FPL_logo_PMS2925"/>
          <p:cNvPicPr>
            <a:picLocks noChangeAspect="1" noChangeArrowheads="1"/>
          </p:cNvPicPr>
          <p:nvPr userDrawn="1"/>
        </p:nvPicPr>
        <p:blipFill>
          <a:blip r:embed="rId2" cstate="print"/>
          <a:srcRect/>
          <a:stretch>
            <a:fillRect/>
          </a:stretch>
        </p:blipFill>
        <p:spPr bwMode="auto">
          <a:xfrm>
            <a:off x="7966075" y="6156325"/>
            <a:ext cx="666750" cy="6667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4175" y="1885950"/>
            <a:ext cx="4038600"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5175" y="1885950"/>
            <a:ext cx="4040188" cy="4133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33754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pic>
        <p:nvPicPr>
          <p:cNvPr id="4" name="Picture 73" descr="FPL_logo_PMS2925"/>
          <p:cNvPicPr>
            <a:picLocks noChangeAspect="1" noChangeArrowheads="1"/>
          </p:cNvPicPr>
          <p:nvPr userDrawn="1"/>
        </p:nvPicPr>
        <p:blipFill>
          <a:blip r:embed="rId2" cstate="print"/>
          <a:srcRect/>
          <a:stretch>
            <a:fillRect/>
          </a:stretch>
        </p:blipFill>
        <p:spPr bwMode="auto">
          <a:xfrm>
            <a:off x="7966075" y="6156325"/>
            <a:ext cx="666750" cy="66675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9583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3" descr="FPL_logo_PMS2925"/>
          <p:cNvPicPr>
            <a:picLocks noChangeAspect="1" noChangeArrowheads="1"/>
          </p:cNvPicPr>
          <p:nvPr userDrawn="1"/>
        </p:nvPicPr>
        <p:blipFill>
          <a:blip r:embed="rId2" cstate="print"/>
          <a:srcRect/>
          <a:stretch>
            <a:fillRect/>
          </a:stretch>
        </p:blipFill>
        <p:spPr bwMode="auto">
          <a:xfrm>
            <a:off x="7966075" y="6156325"/>
            <a:ext cx="666750" cy="666750"/>
          </a:xfrm>
          <a:prstGeom prst="rect">
            <a:avLst/>
          </a:prstGeom>
          <a:noFill/>
          <a:ln w="9525">
            <a:noFill/>
            <a:miter lim="800000"/>
            <a:headEnd/>
            <a:tailEnd/>
          </a:ln>
        </p:spPr>
      </p:pic>
      <p:sp>
        <p:nvSpPr>
          <p:cNvPr id="3"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Tree>
    <p:extLst>
      <p:ext uri="{BB962C8B-B14F-4D97-AF65-F5344CB8AC3E}">
        <p14:creationId xmlns:p14="http://schemas.microsoft.com/office/powerpoint/2010/main" val="2007063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4865598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56264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716631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45143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Text Box 13"/>
          <p:cNvSpPr txBox="1">
            <a:spLocks noChangeArrowheads="1"/>
          </p:cNvSpPr>
          <p:nvPr/>
        </p:nvSpPr>
        <p:spPr bwMode="auto">
          <a:xfrm rot="5400000">
            <a:off x="-3050382" y="3247232"/>
            <a:ext cx="6500813"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
        <p:nvSpPr>
          <p:cNvPr id="2" name="Vertical Title 1"/>
          <p:cNvSpPr>
            <a:spLocks noGrp="1"/>
          </p:cNvSpPr>
          <p:nvPr>
            <p:ph type="title" orient="vert"/>
          </p:nvPr>
        </p:nvSpPr>
        <p:spPr>
          <a:xfrm>
            <a:off x="6610350" y="892175"/>
            <a:ext cx="2074863" cy="5127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84175" y="892175"/>
            <a:ext cx="6073775" cy="5127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097593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575175" y="1885950"/>
            <a:ext cx="4040188" cy="4133850"/>
          </a:xfrm>
        </p:spPr>
        <p:txBody>
          <a:bodyPr/>
          <a:lstStyle/>
          <a:p>
            <a:pPr lvl="0"/>
            <a:r>
              <a:rPr lang="en-US" noProof="0" smtClean="0"/>
              <a:t>Click icon to add clip art</a:t>
            </a:r>
          </a:p>
        </p:txBody>
      </p:sp>
    </p:spTree>
    <p:extLst>
      <p:ext uri="{BB962C8B-B14F-4D97-AF65-F5344CB8AC3E}">
        <p14:creationId xmlns:p14="http://schemas.microsoft.com/office/powerpoint/2010/main" val="14682047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5"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
        <p:nvSpPr>
          <p:cNvPr id="2" name="Title 1"/>
          <p:cNvSpPr>
            <a:spLocks noGrp="1"/>
          </p:cNvSpPr>
          <p:nvPr>
            <p:ph type="title"/>
          </p:nvPr>
        </p:nvSpPr>
        <p:spPr>
          <a:xfrm>
            <a:off x="457200" y="892175"/>
            <a:ext cx="8228013" cy="8143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84175" y="1885950"/>
            <a:ext cx="4038600" cy="4133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75175" y="1885950"/>
            <a:ext cx="4040188" cy="4133850"/>
          </a:xfrm>
        </p:spPr>
        <p:txBody>
          <a:bodyPr/>
          <a:lstStyle/>
          <a:p>
            <a:pPr lvl="0"/>
            <a:r>
              <a:rPr lang="en-US" noProof="0" smtClean="0"/>
              <a:t>Click icon to add chart</a:t>
            </a:r>
          </a:p>
        </p:txBody>
      </p:sp>
    </p:spTree>
    <p:extLst>
      <p:ext uri="{BB962C8B-B14F-4D97-AF65-F5344CB8AC3E}">
        <p14:creationId xmlns:p14="http://schemas.microsoft.com/office/powerpoint/2010/main" val="29059948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43D1291C-AB63-451B-8263-A32334DA491A}" type="datetimeFigureOut">
              <a:rPr lang="en-US" smtClean="0">
                <a:solidFill>
                  <a:srgbClr val="0048B9"/>
                </a:solidFill>
              </a:rPr>
              <a:pPr fontAlgn="base">
                <a:spcBef>
                  <a:spcPct val="0"/>
                </a:spcBef>
                <a:spcAft>
                  <a:spcPct val="0"/>
                </a:spcAft>
              </a:pPr>
              <a:t>2/1/2013</a:t>
            </a:fld>
            <a:endParaRPr lang="en-US">
              <a:solidFill>
                <a:srgbClr val="0048B9"/>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a:solidFill>
                <a:srgbClr val="0048B9"/>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D7A8FF8B-2C0F-4CFE-85DE-C057A38BFEAA}" type="slidenum">
              <a:rPr lang="en-US" smtClean="0">
                <a:solidFill>
                  <a:srgbClr val="0048B9"/>
                </a:solidFill>
              </a:rPr>
              <a:pPr fontAlgn="base">
                <a:spcBef>
                  <a:spcPct val="0"/>
                </a:spcBef>
                <a:spcAft>
                  <a:spcPct val="0"/>
                </a:spcAft>
              </a:pPr>
              <a:t>‹#›</a:t>
            </a:fld>
            <a:endParaRPr lang="en-US">
              <a:solidFill>
                <a:srgbClr val="0048B9"/>
              </a:solidFill>
            </a:endParaRPr>
          </a:p>
        </p:txBody>
      </p:sp>
    </p:spTree>
    <p:extLst>
      <p:ext uri="{BB962C8B-B14F-4D97-AF65-F5344CB8AC3E}">
        <p14:creationId xmlns:p14="http://schemas.microsoft.com/office/powerpoint/2010/main" val="13767030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0">
          <a:gsLst>
            <a:gs pos="0">
              <a:srgbClr val="0E2A42"/>
            </a:gs>
            <a:gs pos="50000">
              <a:srgbClr val="18466D"/>
            </a:gs>
            <a:gs pos="100000">
              <a:srgbClr val="0E2A42"/>
            </a:gs>
          </a:gsLst>
          <a:lin ang="5400000" scaled="1"/>
        </a:gradFill>
        <a:effectLst/>
      </p:bgPr>
    </p:bg>
    <p:spTree>
      <p:nvGrpSpPr>
        <p:cNvPr id="1" name=""/>
        <p:cNvGrpSpPr/>
        <p:nvPr/>
      </p:nvGrpSpPr>
      <p:grpSpPr>
        <a:xfrm>
          <a:off x="0" y="0"/>
          <a:ext cx="0" cy="0"/>
          <a:chOff x="0" y="0"/>
          <a:chExt cx="0" cy="0"/>
        </a:xfrm>
      </p:grpSpPr>
      <p:pic>
        <p:nvPicPr>
          <p:cNvPr id="2" name="Picture 7" descr="0142121-R01-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436563"/>
            <a:ext cx="1547813"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0878689sepia-crop_TaxingAircra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3388"/>
            <a:ext cx="1549400"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IMG0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3750" y="434975"/>
            <a:ext cx="154305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MVE Light Rail_0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87988" y="436563"/>
            <a:ext cx="1544637" cy="242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Sidney Lanier0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3600" y="438150"/>
            <a:ext cx="1546225" cy="242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Line 12"/>
          <p:cNvSpPr>
            <a:spLocks noChangeShapeType="1"/>
          </p:cNvSpPr>
          <p:nvPr/>
        </p:nvSpPr>
        <p:spPr bwMode="auto">
          <a:xfrm>
            <a:off x="2127250" y="4225925"/>
            <a:ext cx="48768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8" name="Text Box 14"/>
          <p:cNvSpPr txBox="1">
            <a:spLocks noChangeArrowheads="1"/>
          </p:cNvSpPr>
          <p:nvPr/>
        </p:nvSpPr>
        <p:spPr bwMode="auto">
          <a:xfrm>
            <a:off x="601663" y="4411663"/>
            <a:ext cx="7924800" cy="2117725"/>
          </a:xfrm>
          <a:prstGeom prst="rect">
            <a:avLst/>
          </a:prstGeom>
          <a:noFill/>
          <a:ln>
            <a:noFill/>
          </a:ln>
          <a:effectLst>
            <a:outerShdw dist="28398" dir="3806097"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lnSpc>
                <a:spcPct val="95000"/>
              </a:lnSpc>
              <a:spcBef>
                <a:spcPct val="0"/>
              </a:spcBef>
              <a:spcAft>
                <a:spcPct val="0"/>
              </a:spcAft>
            </a:pPr>
            <a:r>
              <a:rPr lang="en-US" sz="2200" b="1" smtClean="0">
                <a:solidFill>
                  <a:srgbClr val="FFFFFF"/>
                </a:solidFill>
              </a:rPr>
              <a:t>Go SOLAR Online Permitting System Designs</a:t>
            </a:r>
          </a:p>
          <a:p>
            <a:pPr algn="ctr" eaLnBrk="1" fontAlgn="base" hangingPunct="1">
              <a:lnSpc>
                <a:spcPct val="95000"/>
              </a:lnSpc>
              <a:spcBef>
                <a:spcPct val="0"/>
              </a:spcBef>
              <a:spcAft>
                <a:spcPct val="0"/>
              </a:spcAft>
            </a:pPr>
            <a:endParaRPr lang="en-US" sz="2200" b="1" smtClean="0">
              <a:solidFill>
                <a:srgbClr val="FFFFFF"/>
              </a:solidFill>
            </a:endParaRPr>
          </a:p>
          <a:p>
            <a:pPr algn="ctr" eaLnBrk="1" fontAlgn="base" hangingPunct="1">
              <a:lnSpc>
                <a:spcPct val="95000"/>
              </a:lnSpc>
              <a:spcBef>
                <a:spcPct val="0"/>
              </a:spcBef>
              <a:spcAft>
                <a:spcPct val="0"/>
              </a:spcAft>
            </a:pPr>
            <a:endParaRPr lang="en-US" sz="2200" b="1" smtClean="0">
              <a:solidFill>
                <a:srgbClr val="FFFFFF"/>
              </a:solidFill>
            </a:endParaRPr>
          </a:p>
          <a:p>
            <a:pPr algn="ctr" eaLnBrk="1" fontAlgn="base" hangingPunct="1">
              <a:lnSpc>
                <a:spcPct val="95000"/>
              </a:lnSpc>
              <a:spcBef>
                <a:spcPct val="0"/>
              </a:spcBef>
              <a:spcAft>
                <a:spcPct val="0"/>
              </a:spcAft>
            </a:pPr>
            <a:endParaRPr lang="en-US" sz="2200" b="1" smtClean="0">
              <a:solidFill>
                <a:srgbClr val="FFFFFF"/>
              </a:solidFill>
            </a:endParaRPr>
          </a:p>
          <a:p>
            <a:pPr algn="ctr" eaLnBrk="1" fontAlgn="base" hangingPunct="1">
              <a:spcBef>
                <a:spcPct val="50000"/>
              </a:spcBef>
              <a:spcAft>
                <a:spcPct val="0"/>
              </a:spcAft>
            </a:pPr>
            <a:r>
              <a:rPr lang="en-US" b="1" smtClean="0">
                <a:solidFill>
                  <a:srgbClr val="FFFFFF"/>
                </a:solidFill>
              </a:rPr>
              <a:t>Broward County, Florida </a:t>
            </a:r>
          </a:p>
          <a:p>
            <a:pPr algn="ctr" eaLnBrk="1" fontAlgn="base" hangingPunct="1">
              <a:spcBef>
                <a:spcPct val="50000"/>
              </a:spcBef>
              <a:spcAft>
                <a:spcPct val="0"/>
              </a:spcAft>
            </a:pPr>
            <a:r>
              <a:rPr lang="en-US" sz="1400" b="1" smtClean="0">
                <a:solidFill>
                  <a:srgbClr val="FFFFFF"/>
                </a:solidFill>
              </a:rPr>
              <a:t>January 26, 2013</a:t>
            </a:r>
          </a:p>
        </p:txBody>
      </p:sp>
      <p:pic>
        <p:nvPicPr>
          <p:cNvPr id="9" name="Picture 15" descr="TYLI_vector_orangewhit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5187950"/>
            <a:ext cx="4876800"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8"/>
          <p:cNvSpPr>
            <a:spLocks noChangeArrowheads="1"/>
          </p:cNvSpPr>
          <p:nvPr/>
        </p:nvSpPr>
        <p:spPr bwMode="auto">
          <a:xfrm>
            <a:off x="2824163" y="3332163"/>
            <a:ext cx="3479800" cy="6826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lnSpc>
                <a:spcPct val="96000"/>
              </a:lnSpc>
              <a:spcBef>
                <a:spcPct val="0"/>
              </a:spcBef>
              <a:spcAft>
                <a:spcPct val="0"/>
              </a:spcAft>
            </a:pPr>
            <a:r>
              <a:rPr lang="en-US" sz="4000" b="1" smtClean="0">
                <a:solidFill>
                  <a:srgbClr val="FFFFFF"/>
                </a:solidFill>
              </a:rPr>
              <a:t>Go-Solar Fest</a:t>
            </a:r>
          </a:p>
        </p:txBody>
      </p:sp>
      <p:sp>
        <p:nvSpPr>
          <p:cNvPr id="11" name="Rectangle 20"/>
          <p:cNvSpPr>
            <a:spLocks noGrp="1" noChangeArrowheads="1"/>
          </p:cNvSpPr>
          <p:nvPr>
            <p:ph type="sldNum" sz="quarter" idx="10"/>
          </p:nvPr>
        </p:nvSpPr>
        <p:spPr/>
        <p:txBody>
          <a:bodyPr/>
          <a:lstStyle>
            <a:lvl1pPr>
              <a:defRPr/>
            </a:lvl1pPr>
          </a:lstStyle>
          <a:p>
            <a:pPr>
              <a:defRPr/>
            </a:pPr>
            <a:fld id="{B6049AC3-0058-4135-9C01-85E14DD63941}" type="slidenum">
              <a:rPr lang="en-US"/>
              <a:pPr>
                <a:defRPr/>
              </a:pPr>
              <a:t>‹#›</a:t>
            </a:fld>
            <a:endParaRPr lang="en-US"/>
          </a:p>
        </p:txBody>
      </p:sp>
    </p:spTree>
    <p:extLst>
      <p:ext uri="{BB962C8B-B14F-4D97-AF65-F5344CB8AC3E}">
        <p14:creationId xmlns:p14="http://schemas.microsoft.com/office/powerpoint/2010/main" val="3148682139"/>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BC6FBC8E-9214-46FD-B098-DA2ECED4BFF8}" type="slidenum">
              <a:rPr lang="en-US"/>
              <a:pPr>
                <a:defRPr/>
              </a:pPr>
              <a:t>‹#›</a:t>
            </a:fld>
            <a:endParaRPr lang="en-US"/>
          </a:p>
        </p:txBody>
      </p:sp>
    </p:spTree>
    <p:extLst>
      <p:ext uri="{BB962C8B-B14F-4D97-AF65-F5344CB8AC3E}">
        <p14:creationId xmlns:p14="http://schemas.microsoft.com/office/powerpoint/2010/main" val="361870010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7"/>
          <p:cNvSpPr>
            <a:spLocks noGrp="1" noChangeArrowheads="1"/>
          </p:cNvSpPr>
          <p:nvPr>
            <p:ph type="sldNum" sz="quarter" idx="10"/>
          </p:nvPr>
        </p:nvSpPr>
        <p:spPr>
          <a:ln/>
        </p:spPr>
        <p:txBody>
          <a:bodyPr/>
          <a:lstStyle>
            <a:lvl1pPr>
              <a:defRPr/>
            </a:lvl1pPr>
          </a:lstStyle>
          <a:p>
            <a:pPr>
              <a:defRPr/>
            </a:pPr>
            <a:fld id="{33DD628E-C86C-4BE9-82E0-EBBACDFAC898}" type="slidenum">
              <a:rPr lang="en-US"/>
              <a:pPr>
                <a:defRPr/>
              </a:pPr>
              <a:t>‹#›</a:t>
            </a:fld>
            <a:endParaRPr lang="en-US"/>
          </a:p>
        </p:txBody>
      </p:sp>
    </p:spTree>
    <p:extLst>
      <p:ext uri="{BB962C8B-B14F-4D97-AF65-F5344CB8AC3E}">
        <p14:creationId xmlns:p14="http://schemas.microsoft.com/office/powerpoint/2010/main" val="143784787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06623F9-1441-40FB-934B-8CB7B3B124C4}" type="datetimeFigureOut">
              <a:rPr lang="en-US" smtClean="0"/>
              <a:t>2/1/2013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49965833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4038600" cy="4906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7"/>
          <p:cNvSpPr>
            <a:spLocks noGrp="1" noChangeArrowheads="1"/>
          </p:cNvSpPr>
          <p:nvPr>
            <p:ph type="sldNum" sz="quarter" idx="10"/>
          </p:nvPr>
        </p:nvSpPr>
        <p:spPr>
          <a:ln/>
        </p:spPr>
        <p:txBody>
          <a:bodyPr/>
          <a:lstStyle>
            <a:lvl1pPr>
              <a:defRPr/>
            </a:lvl1pPr>
          </a:lstStyle>
          <a:p>
            <a:pPr>
              <a:defRPr/>
            </a:pPr>
            <a:fld id="{879E9FD6-D924-41ED-9455-D63A377C0DE9}" type="slidenum">
              <a:rPr lang="en-US"/>
              <a:pPr>
                <a:defRPr/>
              </a:pPr>
              <a:t>‹#›</a:t>
            </a:fld>
            <a:endParaRPr lang="en-US"/>
          </a:p>
        </p:txBody>
      </p:sp>
    </p:spTree>
    <p:extLst>
      <p:ext uri="{BB962C8B-B14F-4D97-AF65-F5344CB8AC3E}">
        <p14:creationId xmlns:p14="http://schemas.microsoft.com/office/powerpoint/2010/main" val="2702730578"/>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7"/>
          <p:cNvSpPr>
            <a:spLocks noGrp="1" noChangeArrowheads="1"/>
          </p:cNvSpPr>
          <p:nvPr>
            <p:ph type="sldNum" sz="quarter" idx="10"/>
          </p:nvPr>
        </p:nvSpPr>
        <p:spPr>
          <a:ln/>
        </p:spPr>
        <p:txBody>
          <a:bodyPr/>
          <a:lstStyle>
            <a:lvl1pPr>
              <a:defRPr/>
            </a:lvl1pPr>
          </a:lstStyle>
          <a:p>
            <a:pPr>
              <a:defRPr/>
            </a:pPr>
            <a:fld id="{B31ED847-675C-482A-AC91-6C6CFEBC3732}" type="slidenum">
              <a:rPr lang="en-US"/>
              <a:pPr>
                <a:defRPr/>
              </a:pPr>
              <a:t>‹#›</a:t>
            </a:fld>
            <a:endParaRPr lang="en-US"/>
          </a:p>
        </p:txBody>
      </p:sp>
    </p:spTree>
    <p:extLst>
      <p:ext uri="{BB962C8B-B14F-4D97-AF65-F5344CB8AC3E}">
        <p14:creationId xmlns:p14="http://schemas.microsoft.com/office/powerpoint/2010/main" val="1628832801"/>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7"/>
          <p:cNvSpPr>
            <a:spLocks noGrp="1" noChangeArrowheads="1"/>
          </p:cNvSpPr>
          <p:nvPr>
            <p:ph type="sldNum" sz="quarter" idx="10"/>
          </p:nvPr>
        </p:nvSpPr>
        <p:spPr>
          <a:ln/>
        </p:spPr>
        <p:txBody>
          <a:bodyPr/>
          <a:lstStyle>
            <a:lvl1pPr>
              <a:defRPr/>
            </a:lvl1pPr>
          </a:lstStyle>
          <a:p>
            <a:pPr>
              <a:defRPr/>
            </a:pPr>
            <a:fld id="{6E623CE9-5BD1-4A69-8965-2C27AE548708}" type="slidenum">
              <a:rPr lang="en-US"/>
              <a:pPr>
                <a:defRPr/>
              </a:pPr>
              <a:t>‹#›</a:t>
            </a:fld>
            <a:endParaRPr lang="en-US"/>
          </a:p>
        </p:txBody>
      </p:sp>
    </p:spTree>
    <p:extLst>
      <p:ext uri="{BB962C8B-B14F-4D97-AF65-F5344CB8AC3E}">
        <p14:creationId xmlns:p14="http://schemas.microsoft.com/office/powerpoint/2010/main" val="113990337"/>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sldNum" sz="quarter" idx="10"/>
          </p:nvPr>
        </p:nvSpPr>
        <p:spPr>
          <a:ln/>
        </p:spPr>
        <p:txBody>
          <a:bodyPr/>
          <a:lstStyle>
            <a:lvl1pPr>
              <a:defRPr/>
            </a:lvl1pPr>
          </a:lstStyle>
          <a:p>
            <a:pPr>
              <a:defRPr/>
            </a:pPr>
            <a:fld id="{4525CD98-A41E-40FF-8D7A-53EBB32E258D}" type="slidenum">
              <a:rPr lang="en-US"/>
              <a:pPr>
                <a:defRPr/>
              </a:pPr>
              <a:t>‹#›</a:t>
            </a:fld>
            <a:endParaRPr lang="en-US"/>
          </a:p>
        </p:txBody>
      </p:sp>
    </p:spTree>
    <p:extLst>
      <p:ext uri="{BB962C8B-B14F-4D97-AF65-F5344CB8AC3E}">
        <p14:creationId xmlns:p14="http://schemas.microsoft.com/office/powerpoint/2010/main" val="1294947457"/>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BB264C63-E555-4D5F-8A89-09BC8A4452EF}" type="slidenum">
              <a:rPr lang="en-US"/>
              <a:pPr>
                <a:defRPr/>
              </a:pPr>
              <a:t>‹#›</a:t>
            </a:fld>
            <a:endParaRPr lang="en-US"/>
          </a:p>
        </p:txBody>
      </p:sp>
    </p:spTree>
    <p:extLst>
      <p:ext uri="{BB962C8B-B14F-4D97-AF65-F5344CB8AC3E}">
        <p14:creationId xmlns:p14="http://schemas.microsoft.com/office/powerpoint/2010/main" val="2276527475"/>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7"/>
          <p:cNvSpPr>
            <a:spLocks noGrp="1" noChangeArrowheads="1"/>
          </p:cNvSpPr>
          <p:nvPr>
            <p:ph type="sldNum" sz="quarter" idx="10"/>
          </p:nvPr>
        </p:nvSpPr>
        <p:spPr>
          <a:ln/>
        </p:spPr>
        <p:txBody>
          <a:bodyPr/>
          <a:lstStyle>
            <a:lvl1pPr>
              <a:defRPr/>
            </a:lvl1pPr>
          </a:lstStyle>
          <a:p>
            <a:pPr>
              <a:defRPr/>
            </a:pPr>
            <a:fld id="{6C279968-1270-4F46-9536-01394B3CE783}" type="slidenum">
              <a:rPr lang="en-US"/>
              <a:pPr>
                <a:defRPr/>
              </a:pPr>
              <a:t>‹#›</a:t>
            </a:fld>
            <a:endParaRPr lang="en-US"/>
          </a:p>
        </p:txBody>
      </p:sp>
    </p:spTree>
    <p:extLst>
      <p:ext uri="{BB962C8B-B14F-4D97-AF65-F5344CB8AC3E}">
        <p14:creationId xmlns:p14="http://schemas.microsoft.com/office/powerpoint/2010/main" val="3826948332"/>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6C409C75-6AAB-4264-8235-89DD3C6B86F1}" type="slidenum">
              <a:rPr lang="en-US"/>
              <a:pPr>
                <a:defRPr/>
              </a:pPr>
              <a:t>‹#›</a:t>
            </a:fld>
            <a:endParaRPr lang="en-US"/>
          </a:p>
        </p:txBody>
      </p:sp>
    </p:spTree>
    <p:extLst>
      <p:ext uri="{BB962C8B-B14F-4D97-AF65-F5344CB8AC3E}">
        <p14:creationId xmlns:p14="http://schemas.microsoft.com/office/powerpoint/2010/main" val="320924431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1336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2484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7"/>
          <p:cNvSpPr>
            <a:spLocks noGrp="1" noChangeArrowheads="1"/>
          </p:cNvSpPr>
          <p:nvPr>
            <p:ph type="sldNum" sz="quarter" idx="10"/>
          </p:nvPr>
        </p:nvSpPr>
        <p:spPr>
          <a:ln/>
        </p:spPr>
        <p:txBody>
          <a:bodyPr/>
          <a:lstStyle>
            <a:lvl1pPr>
              <a:defRPr/>
            </a:lvl1pPr>
          </a:lstStyle>
          <a:p>
            <a:pPr>
              <a:defRPr/>
            </a:pPr>
            <a:fld id="{1B928707-AFCC-48DA-975F-09CB786264AD}" type="slidenum">
              <a:rPr lang="en-US"/>
              <a:pPr>
                <a:defRPr/>
              </a:pPr>
              <a:t>‹#›</a:t>
            </a:fld>
            <a:endParaRPr lang="en-US"/>
          </a:p>
        </p:txBody>
      </p:sp>
    </p:spTree>
    <p:extLst>
      <p:ext uri="{BB962C8B-B14F-4D97-AF65-F5344CB8AC3E}">
        <p14:creationId xmlns:p14="http://schemas.microsoft.com/office/powerpoint/2010/main" val="315011694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06623F9-1441-40FB-934B-8CB7B3B124C4}" type="datetimeFigureOut">
              <a:rPr lang="en-US" smtClean="0"/>
              <a:t>2/1/2013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1488067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6623F9-1441-40FB-934B-8CB7B3B124C4}" type="datetimeFigureOut">
              <a:rPr lang="en-US" smtClean="0"/>
              <a:t>2/1/2013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815512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4090123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6623F9-1441-40FB-934B-8CB7B3B124C4}" type="datetimeFigureOut">
              <a:rPr lang="en-US" smtClean="0"/>
              <a:t>2/1/2013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1EC4E9-21F7-4C81-B3AF-D1F2F86821CE}" type="slidenum">
              <a:rPr lang="en-US" smtClean="0"/>
              <a:t>‹#›</a:t>
            </a:fld>
            <a:endParaRPr lang="en-US"/>
          </a:p>
        </p:txBody>
      </p:sp>
    </p:spTree>
    <p:extLst>
      <p:ext uri="{BB962C8B-B14F-4D97-AF65-F5344CB8AC3E}">
        <p14:creationId xmlns:p14="http://schemas.microsoft.com/office/powerpoint/2010/main" val="298216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3.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7.emf"/></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9.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623F9-1441-40FB-934B-8CB7B3B124C4}" type="datetimeFigureOut">
              <a:rPr lang="en-US" smtClean="0"/>
              <a:t>2/1/2013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EC4E9-21F7-4C81-B3AF-D1F2F86821CE}" type="slidenum">
              <a:rPr lang="en-US" smtClean="0"/>
              <a:t>‹#›</a:t>
            </a:fld>
            <a:endParaRPr lang="en-US"/>
          </a:p>
        </p:txBody>
      </p:sp>
    </p:spTree>
    <p:extLst>
      <p:ext uri="{BB962C8B-B14F-4D97-AF65-F5344CB8AC3E}">
        <p14:creationId xmlns:p14="http://schemas.microsoft.com/office/powerpoint/2010/main" val="30126141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451A134-0BE2-4A92-BA34-EDC371CBBB2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15882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892175"/>
            <a:ext cx="822801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1" compatLnSpc="1">
            <a:prstTxWarp prst="textNoShape">
              <a:avLst/>
            </a:prstTxWarp>
          </a:bodyPr>
          <a:lstStyle/>
          <a:p>
            <a:pPr lvl="0"/>
            <a:r>
              <a:rPr lang="en-US" smtClean="0"/>
              <a:t>Slide title in Arial 24 bold underlined</a:t>
            </a:r>
          </a:p>
        </p:txBody>
      </p:sp>
      <p:sp>
        <p:nvSpPr>
          <p:cNvPr id="1027" name="Rectangle 3"/>
          <p:cNvSpPr>
            <a:spLocks noGrp="1" noChangeArrowheads="1"/>
          </p:cNvSpPr>
          <p:nvPr>
            <p:ph type="body" idx="1"/>
          </p:nvPr>
        </p:nvSpPr>
        <p:spPr bwMode="auto">
          <a:xfrm>
            <a:off x="384175" y="1885950"/>
            <a:ext cx="8231188"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Text Box 4"/>
          <p:cNvSpPr txBox="1">
            <a:spLocks noChangeArrowheads="1"/>
          </p:cNvSpPr>
          <p:nvPr/>
        </p:nvSpPr>
        <p:spPr bwMode="auto">
          <a:xfrm>
            <a:off x="422275" y="6602413"/>
            <a:ext cx="2111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48B9"/>
                </a:solidFill>
                <a:latin typeface="Arial" charset="0"/>
              </a:defRPr>
            </a:lvl1pPr>
            <a:lvl2pPr marL="742950" indent="-285750" eaLnBrk="0" hangingPunct="0">
              <a:defRPr>
                <a:solidFill>
                  <a:srgbClr val="0048B9"/>
                </a:solidFill>
                <a:latin typeface="Arial" charset="0"/>
              </a:defRPr>
            </a:lvl2pPr>
            <a:lvl3pPr marL="1143000" indent="-228600" eaLnBrk="0" hangingPunct="0">
              <a:defRPr>
                <a:solidFill>
                  <a:srgbClr val="0048B9"/>
                </a:solidFill>
                <a:latin typeface="Arial" charset="0"/>
              </a:defRPr>
            </a:lvl3pPr>
            <a:lvl4pPr marL="1600200" indent="-228600" eaLnBrk="0" hangingPunct="0">
              <a:defRPr>
                <a:solidFill>
                  <a:srgbClr val="0048B9"/>
                </a:solidFill>
                <a:latin typeface="Arial" charset="0"/>
              </a:defRPr>
            </a:lvl4pPr>
            <a:lvl5pPr marL="2057400" indent="-228600" eaLnBrk="0" hangingPunct="0">
              <a:defRPr>
                <a:solidFill>
                  <a:srgbClr val="0048B9"/>
                </a:solidFill>
                <a:latin typeface="Arial" charset="0"/>
              </a:defRPr>
            </a:lvl5pPr>
            <a:lvl6pPr marL="2514600" indent="-228600" eaLnBrk="0" fontAlgn="base" hangingPunct="0">
              <a:lnSpc>
                <a:spcPct val="80000"/>
              </a:lnSpc>
              <a:spcBef>
                <a:spcPct val="20000"/>
              </a:spcBef>
              <a:spcAft>
                <a:spcPct val="20000"/>
              </a:spcAft>
              <a:buChar char="•"/>
              <a:defRPr>
                <a:solidFill>
                  <a:srgbClr val="0048B9"/>
                </a:solidFill>
                <a:latin typeface="Arial" charset="0"/>
              </a:defRPr>
            </a:lvl6pPr>
            <a:lvl7pPr marL="2971800" indent="-228600" eaLnBrk="0" fontAlgn="base" hangingPunct="0">
              <a:lnSpc>
                <a:spcPct val="80000"/>
              </a:lnSpc>
              <a:spcBef>
                <a:spcPct val="20000"/>
              </a:spcBef>
              <a:spcAft>
                <a:spcPct val="20000"/>
              </a:spcAft>
              <a:buChar char="•"/>
              <a:defRPr>
                <a:solidFill>
                  <a:srgbClr val="0048B9"/>
                </a:solidFill>
                <a:latin typeface="Arial" charset="0"/>
              </a:defRPr>
            </a:lvl7pPr>
            <a:lvl8pPr marL="3429000" indent="-228600" eaLnBrk="0" fontAlgn="base" hangingPunct="0">
              <a:lnSpc>
                <a:spcPct val="80000"/>
              </a:lnSpc>
              <a:spcBef>
                <a:spcPct val="20000"/>
              </a:spcBef>
              <a:spcAft>
                <a:spcPct val="20000"/>
              </a:spcAft>
              <a:buChar char="•"/>
              <a:defRPr>
                <a:solidFill>
                  <a:srgbClr val="0048B9"/>
                </a:solidFill>
                <a:latin typeface="Arial" charset="0"/>
              </a:defRPr>
            </a:lvl8pPr>
            <a:lvl9pPr marL="3886200" indent="-228600" eaLnBrk="0" fontAlgn="base" hangingPunct="0">
              <a:lnSpc>
                <a:spcPct val="80000"/>
              </a:lnSpc>
              <a:spcBef>
                <a:spcPct val="20000"/>
              </a:spcBef>
              <a:spcAft>
                <a:spcPct val="20000"/>
              </a:spcAft>
              <a:buChar char="•"/>
              <a:defRPr>
                <a:solidFill>
                  <a:srgbClr val="0048B9"/>
                </a:solidFill>
                <a:latin typeface="Arial" charset="0"/>
              </a:defRPr>
            </a:lvl9pPr>
          </a:lstStyle>
          <a:p>
            <a:pPr eaLnBrk="1" fontAlgn="base" hangingPunct="1">
              <a:spcBef>
                <a:spcPct val="50000"/>
              </a:spcBef>
              <a:spcAft>
                <a:spcPct val="0"/>
              </a:spcAft>
              <a:defRPr/>
            </a:pPr>
            <a:fld id="{EFFCA7C5-7E67-48B5-B486-7CCD8C9298E4}" type="slidenum">
              <a:rPr lang="en-US" sz="1000" smtClean="0"/>
              <a:pPr eaLnBrk="1" fontAlgn="base" hangingPunct="1">
                <a:spcBef>
                  <a:spcPct val="50000"/>
                </a:spcBef>
                <a:spcAft>
                  <a:spcPct val="0"/>
                </a:spcAft>
                <a:defRPr/>
              </a:pPr>
              <a:t>‹#›</a:t>
            </a:fld>
            <a:endParaRPr lang="en-US" sz="1000" smtClean="0"/>
          </a:p>
        </p:txBody>
      </p:sp>
      <p:pic>
        <p:nvPicPr>
          <p:cNvPr id="1029" name="Picture 5" descr="FPL_logo_PMS292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966075" y="6156325"/>
            <a:ext cx="66675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2479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charset="0"/>
        </a:defRPr>
      </a:lvl2pPr>
      <a:lvl3pPr algn="ctr" rtl="0" eaLnBrk="0" fontAlgn="base" hangingPunct="0">
        <a:spcBef>
          <a:spcPct val="0"/>
        </a:spcBef>
        <a:spcAft>
          <a:spcPct val="0"/>
        </a:spcAft>
        <a:defRPr sz="2400" b="1" u="sng">
          <a:solidFill>
            <a:srgbClr val="0048B9"/>
          </a:solidFill>
          <a:latin typeface="Arial" charset="0"/>
        </a:defRPr>
      </a:lvl3pPr>
      <a:lvl4pPr algn="ctr" rtl="0" eaLnBrk="0" fontAlgn="base" hangingPunct="0">
        <a:spcBef>
          <a:spcPct val="0"/>
        </a:spcBef>
        <a:spcAft>
          <a:spcPct val="0"/>
        </a:spcAft>
        <a:defRPr sz="2400" b="1" u="sng">
          <a:solidFill>
            <a:srgbClr val="0048B9"/>
          </a:solidFill>
          <a:latin typeface="Arial" charset="0"/>
        </a:defRPr>
      </a:lvl4pPr>
      <a:lvl5pPr algn="ctr" rtl="0" eaLnBrk="0" fontAlgn="base" hangingPunct="0">
        <a:spcBef>
          <a:spcPct val="0"/>
        </a:spcBef>
        <a:spcAft>
          <a:spcPct val="0"/>
        </a:spcAft>
        <a:defRPr sz="2400" b="1" u="sng">
          <a:solidFill>
            <a:srgbClr val="0048B9"/>
          </a:solidFill>
          <a:latin typeface="Arial" charset="0"/>
        </a:defRPr>
      </a:lvl5pPr>
      <a:lvl6pPr marL="457200" algn="ctr" rtl="0" fontAlgn="base">
        <a:spcBef>
          <a:spcPct val="0"/>
        </a:spcBef>
        <a:spcAft>
          <a:spcPct val="0"/>
        </a:spcAft>
        <a:defRPr sz="2400" b="1" u="sng">
          <a:solidFill>
            <a:srgbClr val="0048B9"/>
          </a:solidFill>
          <a:latin typeface="Arial" charset="0"/>
        </a:defRPr>
      </a:lvl6pPr>
      <a:lvl7pPr marL="914400" algn="ctr" rtl="0" fontAlgn="base">
        <a:spcBef>
          <a:spcPct val="0"/>
        </a:spcBef>
        <a:spcAft>
          <a:spcPct val="0"/>
        </a:spcAft>
        <a:defRPr sz="2400" b="1" u="sng">
          <a:solidFill>
            <a:srgbClr val="0048B9"/>
          </a:solidFill>
          <a:latin typeface="Arial" charset="0"/>
        </a:defRPr>
      </a:lvl7pPr>
      <a:lvl8pPr marL="1371600" algn="ctr" rtl="0" fontAlgn="base">
        <a:spcBef>
          <a:spcPct val="0"/>
        </a:spcBef>
        <a:spcAft>
          <a:spcPct val="0"/>
        </a:spcAft>
        <a:defRPr sz="2400" b="1" u="sng">
          <a:solidFill>
            <a:srgbClr val="0048B9"/>
          </a:solidFill>
          <a:latin typeface="Arial" charset="0"/>
        </a:defRPr>
      </a:lvl8pPr>
      <a:lvl9pPr marL="1828800" algn="ctr" rtl="0" fontAlgn="base">
        <a:spcBef>
          <a:spcPct val="0"/>
        </a:spcBef>
        <a:spcAft>
          <a:spcPct val="0"/>
        </a:spcAft>
        <a:defRPr sz="2400" b="1" u="sng">
          <a:solidFill>
            <a:srgbClr val="0048B9"/>
          </a:solidFill>
          <a:latin typeface="Arial" charset="0"/>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Char char="–"/>
        <a:defRPr sz="2000">
          <a:solidFill>
            <a:srgbClr val="0048B9"/>
          </a:solidFill>
          <a:latin typeface="+mn-lt"/>
        </a:defRPr>
      </a:lvl2pPr>
      <a:lvl3pPr marL="1143000" indent="-228600" algn="l" rtl="0" eaLnBrk="0" fontAlgn="base" hangingPunct="0">
        <a:lnSpc>
          <a:spcPct val="80000"/>
        </a:lnSpc>
        <a:spcBef>
          <a:spcPct val="20000"/>
        </a:spcBef>
        <a:spcAft>
          <a:spcPct val="20000"/>
        </a:spcAft>
        <a:buBlip>
          <a:blip r:embed="rId15"/>
        </a:buBlip>
        <a:defRPr sz="2000">
          <a:solidFill>
            <a:srgbClr val="0048B9"/>
          </a:solidFill>
          <a:latin typeface="+mn-lt"/>
        </a:defRPr>
      </a:lvl3pPr>
      <a:lvl4pPr marL="1600200" indent="-228600" algn="l" rtl="0" eaLnBrk="0" fontAlgn="base" hangingPunct="0">
        <a:lnSpc>
          <a:spcPct val="80000"/>
        </a:lnSpc>
        <a:spcBef>
          <a:spcPct val="20000"/>
        </a:spcBef>
        <a:spcAft>
          <a:spcPct val="20000"/>
        </a:spcAft>
        <a:buChar char="–"/>
        <a:defRPr>
          <a:solidFill>
            <a:srgbClr val="0048B9"/>
          </a:solidFill>
          <a:latin typeface="+mn-lt"/>
        </a:defRPr>
      </a:lvl4pPr>
      <a:lvl5pPr marL="2057400" indent="-228600" algn="l" rtl="0" eaLnBrk="0" fontAlgn="base" hangingPunct="0">
        <a:lnSpc>
          <a:spcPct val="80000"/>
        </a:lnSpc>
        <a:spcBef>
          <a:spcPct val="20000"/>
        </a:spcBef>
        <a:spcAft>
          <a:spcPct val="20000"/>
        </a:spcAft>
        <a:buChar char="»"/>
        <a:defRPr>
          <a:solidFill>
            <a:srgbClr val="0048B9"/>
          </a:solidFill>
          <a:latin typeface="+mn-lt"/>
        </a:defRPr>
      </a:lvl5pPr>
      <a:lvl6pPr marL="2514600" indent="-228600" algn="l" rtl="0" fontAlgn="base">
        <a:lnSpc>
          <a:spcPct val="80000"/>
        </a:lnSpc>
        <a:spcBef>
          <a:spcPct val="20000"/>
        </a:spcBef>
        <a:spcAft>
          <a:spcPct val="20000"/>
        </a:spcAft>
        <a:buChar char="»"/>
        <a:defRPr>
          <a:solidFill>
            <a:srgbClr val="0048B9"/>
          </a:solidFill>
          <a:latin typeface="+mn-lt"/>
        </a:defRPr>
      </a:lvl6pPr>
      <a:lvl7pPr marL="2971800" indent="-228600" algn="l" rtl="0" fontAlgn="base">
        <a:lnSpc>
          <a:spcPct val="80000"/>
        </a:lnSpc>
        <a:spcBef>
          <a:spcPct val="20000"/>
        </a:spcBef>
        <a:spcAft>
          <a:spcPct val="20000"/>
        </a:spcAft>
        <a:buChar char="»"/>
        <a:defRPr>
          <a:solidFill>
            <a:srgbClr val="0048B9"/>
          </a:solidFill>
          <a:latin typeface="+mn-lt"/>
        </a:defRPr>
      </a:lvl7pPr>
      <a:lvl8pPr marL="3429000" indent="-228600" algn="l" rtl="0" fontAlgn="base">
        <a:lnSpc>
          <a:spcPct val="80000"/>
        </a:lnSpc>
        <a:spcBef>
          <a:spcPct val="20000"/>
        </a:spcBef>
        <a:spcAft>
          <a:spcPct val="20000"/>
        </a:spcAft>
        <a:buChar char="»"/>
        <a:defRPr>
          <a:solidFill>
            <a:srgbClr val="0048B9"/>
          </a:solidFill>
          <a:latin typeface="+mn-lt"/>
        </a:defRPr>
      </a:lvl8pPr>
      <a:lvl9pPr marL="3886200" indent="-228600" algn="l" rtl="0" fontAlgn="base">
        <a:lnSpc>
          <a:spcPct val="80000"/>
        </a:lnSpc>
        <a:spcBef>
          <a:spcPct val="20000"/>
        </a:spcBef>
        <a:spcAft>
          <a:spcPct val="20000"/>
        </a:spcAft>
        <a:buChar char="»"/>
        <a:defRPr>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2"/>
          <p:cNvSpPr>
            <a:spLocks noGrp="1" noChangeArrowheads="1"/>
          </p:cNvSpPr>
          <p:nvPr>
            <p:ph type="title"/>
          </p:nvPr>
        </p:nvSpPr>
        <p:spPr bwMode="auto">
          <a:xfrm>
            <a:off x="457200" y="892175"/>
            <a:ext cx="8228013" cy="814388"/>
          </a:xfrm>
          <a:prstGeom prst="rect">
            <a:avLst/>
          </a:prstGeom>
          <a:noFill/>
          <a:ln w="9525">
            <a:noFill/>
            <a:miter lim="800000"/>
            <a:headEnd/>
            <a:tailEnd/>
          </a:ln>
        </p:spPr>
        <p:txBody>
          <a:bodyPr vert="horz" wrap="square" lIns="91440" tIns="45720" rIns="91440" bIns="45720" numCol="1" anchor="b" anchorCtr="1" compatLnSpc="1">
            <a:prstTxWarp prst="textNoShape">
              <a:avLst/>
            </a:prstTxWarp>
          </a:bodyPr>
          <a:lstStyle/>
          <a:p>
            <a:pPr lvl="0"/>
            <a:r>
              <a:rPr lang="en-US" smtClean="0"/>
              <a:t>Slide title in Arial 24 bold underlined</a:t>
            </a:r>
          </a:p>
        </p:txBody>
      </p:sp>
      <p:sp>
        <p:nvSpPr>
          <p:cNvPr id="1027" name="Rectangle 3"/>
          <p:cNvSpPr>
            <a:spLocks noGrp="1" noChangeArrowheads="1"/>
          </p:cNvSpPr>
          <p:nvPr>
            <p:ph type="body" idx="1"/>
          </p:nvPr>
        </p:nvSpPr>
        <p:spPr bwMode="auto">
          <a:xfrm>
            <a:off x="384175" y="1885950"/>
            <a:ext cx="8231188" cy="413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7" name="Text Box 63"/>
          <p:cNvSpPr txBox="1">
            <a:spLocks noChangeArrowheads="1"/>
          </p:cNvSpPr>
          <p:nvPr/>
        </p:nvSpPr>
        <p:spPr bwMode="auto">
          <a:xfrm>
            <a:off x="422275" y="6602413"/>
            <a:ext cx="2111375" cy="244475"/>
          </a:xfrm>
          <a:prstGeom prst="rect">
            <a:avLst/>
          </a:prstGeom>
          <a:noFill/>
          <a:ln w="9525">
            <a:noFill/>
            <a:miter lim="800000"/>
            <a:headEnd/>
            <a:tailEnd/>
          </a:ln>
          <a:effectLst/>
        </p:spPr>
        <p:txBody>
          <a:bodyPr>
            <a:spAutoFit/>
          </a:bodyPr>
          <a:lstStyle/>
          <a:p>
            <a:pPr fontAlgn="base">
              <a:spcBef>
                <a:spcPct val="50000"/>
              </a:spcBef>
              <a:spcAft>
                <a:spcPct val="0"/>
              </a:spcAft>
              <a:defRPr/>
            </a:pPr>
            <a:fld id="{7872D06B-2A4B-4AFB-8D56-2857B001CFD3}" type="slidenum">
              <a:rPr lang="en-US" sz="1000">
                <a:solidFill>
                  <a:srgbClr val="0048B9"/>
                </a:solidFill>
              </a:rPr>
              <a:pPr fontAlgn="base">
                <a:spcBef>
                  <a:spcPct val="50000"/>
                </a:spcBef>
                <a:spcAft>
                  <a:spcPct val="0"/>
                </a:spcAft>
                <a:defRPr/>
              </a:pPr>
              <a:t>‹#›</a:t>
            </a:fld>
            <a:endParaRPr lang="en-US" sz="1000">
              <a:solidFill>
                <a:srgbClr val="0048B9"/>
              </a:solidFill>
            </a:endParaRPr>
          </a:p>
        </p:txBody>
      </p:sp>
      <p:pic>
        <p:nvPicPr>
          <p:cNvPr id="1029" name="Picture 69" descr="FPL_2CP_PMS"/>
          <p:cNvPicPr>
            <a:picLocks noChangeArrowheads="1"/>
          </p:cNvPicPr>
          <p:nvPr/>
        </p:nvPicPr>
        <p:blipFill>
          <a:blip r:embed="rId14" cstate="print"/>
          <a:srcRect/>
          <a:stretch>
            <a:fillRect/>
          </a:stretch>
        </p:blipFill>
        <p:spPr bwMode="black">
          <a:xfrm>
            <a:off x="8062913" y="6230938"/>
            <a:ext cx="660400" cy="549275"/>
          </a:xfrm>
          <a:prstGeom prst="rect">
            <a:avLst/>
          </a:prstGeom>
          <a:noFill/>
          <a:ln w="9525">
            <a:noFill/>
            <a:miter lim="800000"/>
            <a:headEnd/>
            <a:tailEnd/>
          </a:ln>
        </p:spPr>
      </p:pic>
      <p:sp>
        <p:nvSpPr>
          <p:cNvPr id="6" name="Text Box 13"/>
          <p:cNvSpPr txBox="1">
            <a:spLocks noChangeArrowheads="1"/>
          </p:cNvSpPr>
          <p:nvPr/>
        </p:nvSpPr>
        <p:spPr bwMode="auto">
          <a:xfrm>
            <a:off x="1290638" y="6483350"/>
            <a:ext cx="6500812" cy="400050"/>
          </a:xfrm>
          <a:prstGeom prst="rect">
            <a:avLst/>
          </a:prstGeom>
          <a:noFill/>
          <a:ln w="9525">
            <a:noFill/>
            <a:miter lim="800000"/>
            <a:headEnd/>
            <a:tailEnd/>
          </a:ln>
          <a:effectLst/>
        </p:spPr>
        <p:txBody>
          <a:bodyPr>
            <a:spAutoFit/>
          </a:bodyPr>
          <a:lstStyle/>
          <a:p>
            <a:pPr algn="ctr" fontAlgn="base">
              <a:spcBef>
                <a:spcPct val="0"/>
              </a:spcBef>
              <a:spcAft>
                <a:spcPct val="0"/>
              </a:spcAft>
              <a:defRPr/>
            </a:pPr>
            <a:r>
              <a:rPr lang="en-US" sz="1000" dirty="0">
                <a:solidFill>
                  <a:srgbClr val="0048B9"/>
                </a:solidFill>
              </a:rPr>
              <a:t>Proprietary &amp; Confidential Information,</a:t>
            </a:r>
            <a:r>
              <a:rPr lang="en-US" sz="1000" b="1" dirty="0">
                <a:solidFill>
                  <a:srgbClr val="000000"/>
                </a:solidFill>
                <a:latin typeface="Calibri" pitchFamily="34" charset="0"/>
                <a:ea typeface="Times New Roman" pitchFamily="18" charset="0"/>
                <a:cs typeface="Helv"/>
              </a:rPr>
              <a:t> </a:t>
            </a:r>
            <a:r>
              <a:rPr lang="en-US" sz="1000" dirty="0">
                <a:solidFill>
                  <a:srgbClr val="0048B9"/>
                </a:solidFill>
              </a:rPr>
              <a:t>Attorney-Client Communication / Attorney Work Product</a:t>
            </a:r>
          </a:p>
          <a:p>
            <a:pPr algn="ctr" eaLnBrk="0" fontAlgn="base" hangingPunct="0">
              <a:spcBef>
                <a:spcPct val="0"/>
              </a:spcBef>
              <a:spcAft>
                <a:spcPct val="0"/>
              </a:spcAft>
              <a:defRPr/>
            </a:pPr>
            <a:r>
              <a:rPr lang="en-US" sz="1000" dirty="0">
                <a:solidFill>
                  <a:srgbClr val="0048B9"/>
                </a:solidFill>
              </a:rPr>
              <a:t>Prepared at the Direction of Legal Counsel </a:t>
            </a:r>
          </a:p>
        </p:txBody>
      </p:sp>
    </p:spTree>
    <p:extLst>
      <p:ext uri="{BB962C8B-B14F-4D97-AF65-F5344CB8AC3E}">
        <p14:creationId xmlns:p14="http://schemas.microsoft.com/office/powerpoint/2010/main" val="491554817"/>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xStyles>
    <p:titleStyle>
      <a:lvl1pPr algn="ctr" rtl="0" eaLnBrk="0" fontAlgn="base" hangingPunct="0">
        <a:spcBef>
          <a:spcPct val="0"/>
        </a:spcBef>
        <a:spcAft>
          <a:spcPct val="0"/>
        </a:spcAft>
        <a:defRPr sz="2400" b="1" u="sng">
          <a:solidFill>
            <a:srgbClr val="0048B9"/>
          </a:solidFill>
          <a:latin typeface="+mj-lt"/>
          <a:ea typeface="+mj-ea"/>
          <a:cs typeface="+mj-cs"/>
        </a:defRPr>
      </a:lvl1pPr>
      <a:lvl2pPr algn="ctr" rtl="0" eaLnBrk="0" fontAlgn="base" hangingPunct="0">
        <a:spcBef>
          <a:spcPct val="0"/>
        </a:spcBef>
        <a:spcAft>
          <a:spcPct val="0"/>
        </a:spcAft>
        <a:defRPr sz="2400" b="1" u="sng">
          <a:solidFill>
            <a:srgbClr val="0048B9"/>
          </a:solidFill>
          <a:latin typeface="Arial" charset="0"/>
        </a:defRPr>
      </a:lvl2pPr>
      <a:lvl3pPr algn="ctr" rtl="0" eaLnBrk="0" fontAlgn="base" hangingPunct="0">
        <a:spcBef>
          <a:spcPct val="0"/>
        </a:spcBef>
        <a:spcAft>
          <a:spcPct val="0"/>
        </a:spcAft>
        <a:defRPr sz="2400" b="1" u="sng">
          <a:solidFill>
            <a:srgbClr val="0048B9"/>
          </a:solidFill>
          <a:latin typeface="Arial" charset="0"/>
        </a:defRPr>
      </a:lvl3pPr>
      <a:lvl4pPr algn="ctr" rtl="0" eaLnBrk="0" fontAlgn="base" hangingPunct="0">
        <a:spcBef>
          <a:spcPct val="0"/>
        </a:spcBef>
        <a:spcAft>
          <a:spcPct val="0"/>
        </a:spcAft>
        <a:defRPr sz="2400" b="1" u="sng">
          <a:solidFill>
            <a:srgbClr val="0048B9"/>
          </a:solidFill>
          <a:latin typeface="Arial" charset="0"/>
        </a:defRPr>
      </a:lvl4pPr>
      <a:lvl5pPr algn="ctr" rtl="0" eaLnBrk="0" fontAlgn="base" hangingPunct="0">
        <a:spcBef>
          <a:spcPct val="0"/>
        </a:spcBef>
        <a:spcAft>
          <a:spcPct val="0"/>
        </a:spcAft>
        <a:defRPr sz="2400" b="1" u="sng">
          <a:solidFill>
            <a:srgbClr val="0048B9"/>
          </a:solidFill>
          <a:latin typeface="Arial" charset="0"/>
        </a:defRPr>
      </a:lvl5pPr>
      <a:lvl6pPr marL="457200" algn="ctr" rtl="0" eaLnBrk="1" fontAlgn="base" hangingPunct="1">
        <a:spcBef>
          <a:spcPct val="0"/>
        </a:spcBef>
        <a:spcAft>
          <a:spcPct val="0"/>
        </a:spcAft>
        <a:defRPr sz="2400" b="1" u="sng">
          <a:solidFill>
            <a:srgbClr val="0048B9"/>
          </a:solidFill>
          <a:latin typeface="Arial" charset="0"/>
        </a:defRPr>
      </a:lvl6pPr>
      <a:lvl7pPr marL="914400" algn="ctr" rtl="0" eaLnBrk="1" fontAlgn="base" hangingPunct="1">
        <a:spcBef>
          <a:spcPct val="0"/>
        </a:spcBef>
        <a:spcAft>
          <a:spcPct val="0"/>
        </a:spcAft>
        <a:defRPr sz="2400" b="1" u="sng">
          <a:solidFill>
            <a:srgbClr val="0048B9"/>
          </a:solidFill>
          <a:latin typeface="Arial" charset="0"/>
        </a:defRPr>
      </a:lvl7pPr>
      <a:lvl8pPr marL="1371600" algn="ctr" rtl="0" eaLnBrk="1" fontAlgn="base" hangingPunct="1">
        <a:spcBef>
          <a:spcPct val="0"/>
        </a:spcBef>
        <a:spcAft>
          <a:spcPct val="0"/>
        </a:spcAft>
        <a:defRPr sz="2400" b="1" u="sng">
          <a:solidFill>
            <a:srgbClr val="0048B9"/>
          </a:solidFill>
          <a:latin typeface="Arial" charset="0"/>
        </a:defRPr>
      </a:lvl8pPr>
      <a:lvl9pPr marL="1828800" algn="ctr" rtl="0" eaLnBrk="1" fontAlgn="base" hangingPunct="1">
        <a:spcBef>
          <a:spcPct val="0"/>
        </a:spcBef>
        <a:spcAft>
          <a:spcPct val="0"/>
        </a:spcAft>
        <a:defRPr sz="2400" b="1" u="sng">
          <a:solidFill>
            <a:srgbClr val="0048B9"/>
          </a:solidFill>
          <a:latin typeface="Arial" charset="0"/>
        </a:defRPr>
      </a:lvl9pPr>
    </p:titleStyle>
    <p:bodyStyle>
      <a:lvl1pPr marL="342900" indent="-342900" algn="l" rtl="0" eaLnBrk="0" fontAlgn="base" hangingPunct="0">
        <a:lnSpc>
          <a:spcPct val="80000"/>
        </a:lnSpc>
        <a:spcBef>
          <a:spcPct val="20000"/>
        </a:spcBef>
        <a:spcAft>
          <a:spcPct val="20000"/>
        </a:spcAft>
        <a:buChar char="•"/>
        <a:defRPr sz="2200" b="1">
          <a:solidFill>
            <a:srgbClr val="0048B9"/>
          </a:solidFill>
          <a:latin typeface="+mn-lt"/>
          <a:ea typeface="+mn-ea"/>
          <a:cs typeface="+mn-cs"/>
        </a:defRPr>
      </a:lvl1pPr>
      <a:lvl2pPr marL="742950" indent="-285750" algn="l" rtl="0" eaLnBrk="0" fontAlgn="base" hangingPunct="0">
        <a:lnSpc>
          <a:spcPct val="80000"/>
        </a:lnSpc>
        <a:spcBef>
          <a:spcPct val="20000"/>
        </a:spcBef>
        <a:spcAft>
          <a:spcPct val="20000"/>
        </a:spcAft>
        <a:buChar char="–"/>
        <a:defRPr sz="2000">
          <a:solidFill>
            <a:srgbClr val="0048B9"/>
          </a:solidFill>
          <a:latin typeface="+mn-lt"/>
        </a:defRPr>
      </a:lvl2pPr>
      <a:lvl3pPr marL="1143000" indent="-228600" algn="l" rtl="0" eaLnBrk="0" fontAlgn="base" hangingPunct="0">
        <a:lnSpc>
          <a:spcPct val="80000"/>
        </a:lnSpc>
        <a:spcBef>
          <a:spcPct val="20000"/>
        </a:spcBef>
        <a:spcAft>
          <a:spcPct val="20000"/>
        </a:spcAft>
        <a:buBlip>
          <a:blip r:embed="rId15"/>
        </a:buBlip>
        <a:defRPr sz="2000">
          <a:solidFill>
            <a:srgbClr val="0048B9"/>
          </a:solidFill>
          <a:latin typeface="+mn-lt"/>
        </a:defRPr>
      </a:lvl3pPr>
      <a:lvl4pPr marL="1600200" indent="-228600" algn="l" rtl="0" eaLnBrk="0" fontAlgn="base" hangingPunct="0">
        <a:lnSpc>
          <a:spcPct val="80000"/>
        </a:lnSpc>
        <a:spcBef>
          <a:spcPct val="20000"/>
        </a:spcBef>
        <a:spcAft>
          <a:spcPct val="20000"/>
        </a:spcAft>
        <a:buChar char="–"/>
        <a:defRPr>
          <a:solidFill>
            <a:srgbClr val="0048B9"/>
          </a:solidFill>
          <a:latin typeface="+mn-lt"/>
        </a:defRPr>
      </a:lvl4pPr>
      <a:lvl5pPr marL="2057400" indent="-228600" algn="l" rtl="0" eaLnBrk="0" fontAlgn="base" hangingPunct="0">
        <a:lnSpc>
          <a:spcPct val="80000"/>
        </a:lnSpc>
        <a:spcBef>
          <a:spcPct val="20000"/>
        </a:spcBef>
        <a:spcAft>
          <a:spcPct val="20000"/>
        </a:spcAft>
        <a:buChar char="»"/>
        <a:defRPr>
          <a:solidFill>
            <a:srgbClr val="0048B9"/>
          </a:solidFill>
          <a:latin typeface="+mn-lt"/>
        </a:defRPr>
      </a:lvl5pPr>
      <a:lvl6pPr marL="2514600" indent="-228600" algn="l" rtl="0" eaLnBrk="1" fontAlgn="base" hangingPunct="1">
        <a:lnSpc>
          <a:spcPct val="80000"/>
        </a:lnSpc>
        <a:spcBef>
          <a:spcPct val="20000"/>
        </a:spcBef>
        <a:spcAft>
          <a:spcPct val="20000"/>
        </a:spcAft>
        <a:buChar char="»"/>
        <a:defRPr>
          <a:solidFill>
            <a:srgbClr val="0048B9"/>
          </a:solidFill>
          <a:latin typeface="+mn-lt"/>
        </a:defRPr>
      </a:lvl6pPr>
      <a:lvl7pPr marL="2971800" indent="-228600" algn="l" rtl="0" eaLnBrk="1" fontAlgn="base" hangingPunct="1">
        <a:lnSpc>
          <a:spcPct val="80000"/>
        </a:lnSpc>
        <a:spcBef>
          <a:spcPct val="20000"/>
        </a:spcBef>
        <a:spcAft>
          <a:spcPct val="20000"/>
        </a:spcAft>
        <a:buChar char="»"/>
        <a:defRPr>
          <a:solidFill>
            <a:srgbClr val="0048B9"/>
          </a:solidFill>
          <a:latin typeface="+mn-lt"/>
        </a:defRPr>
      </a:lvl7pPr>
      <a:lvl8pPr marL="3429000" indent="-228600" algn="l" rtl="0" eaLnBrk="1" fontAlgn="base" hangingPunct="1">
        <a:lnSpc>
          <a:spcPct val="80000"/>
        </a:lnSpc>
        <a:spcBef>
          <a:spcPct val="20000"/>
        </a:spcBef>
        <a:spcAft>
          <a:spcPct val="20000"/>
        </a:spcAft>
        <a:buChar char="»"/>
        <a:defRPr>
          <a:solidFill>
            <a:srgbClr val="0048B9"/>
          </a:solidFill>
          <a:latin typeface="+mn-lt"/>
        </a:defRPr>
      </a:lvl8pPr>
      <a:lvl9pPr marL="3886200" indent="-228600" algn="l" rtl="0" eaLnBrk="1" fontAlgn="base" hangingPunct="1">
        <a:lnSpc>
          <a:spcPct val="80000"/>
        </a:lnSpc>
        <a:spcBef>
          <a:spcPct val="20000"/>
        </a:spcBef>
        <a:spcAft>
          <a:spcPct val="20000"/>
        </a:spcAft>
        <a:buChar char="»"/>
        <a:defRPr>
          <a:solidFill>
            <a:srgbClr val="0048B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5" descr="sky-28a@5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704850"/>
            <a:ext cx="9144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9" name="Rectangle 15"/>
          <p:cNvSpPr>
            <a:spLocks noChangeArrowheads="1"/>
          </p:cNvSpPr>
          <p:nvPr/>
        </p:nvSpPr>
        <p:spPr bwMode="auto">
          <a:xfrm>
            <a:off x="0" y="6324600"/>
            <a:ext cx="9144000" cy="533400"/>
          </a:xfrm>
          <a:prstGeom prst="rect">
            <a:avLst/>
          </a:prstGeom>
          <a:gradFill rotWithShape="1">
            <a:gsLst>
              <a:gs pos="0">
                <a:schemeClr val="bg2">
                  <a:gamma/>
                  <a:shade val="46275"/>
                  <a:invGamma/>
                </a:schemeClr>
              </a:gs>
              <a:gs pos="100000">
                <a:schemeClr val="bg2"/>
              </a:gs>
            </a:gsLst>
            <a:lin ang="0" scaled="1"/>
          </a:gradFill>
          <a:ln w="9525">
            <a:noFill/>
            <a:miter lim="800000"/>
            <a:headEnd/>
            <a:tailEnd/>
          </a:ln>
          <a:effectLst/>
        </p:spPr>
        <p:txBody>
          <a:bodyPr wrap="none" anchor="ctr"/>
          <a:lstStyle/>
          <a:p>
            <a:pPr fontAlgn="base">
              <a:spcBef>
                <a:spcPct val="0"/>
              </a:spcBef>
              <a:spcAft>
                <a:spcPct val="0"/>
              </a:spcAft>
              <a:defRPr/>
            </a:pPr>
            <a:endParaRPr lang="en-US">
              <a:solidFill>
                <a:srgbClr val="000000"/>
              </a:solidFill>
              <a:latin typeface="Arial" charset="0"/>
            </a:endParaRPr>
          </a:p>
        </p:txBody>
      </p:sp>
      <p:sp>
        <p:nvSpPr>
          <p:cNvPr id="1028" name="Rectangle 16"/>
          <p:cNvSpPr>
            <a:spLocks noChangeArrowheads="1"/>
          </p:cNvSpPr>
          <p:nvPr/>
        </p:nvSpPr>
        <p:spPr bwMode="auto">
          <a:xfrm>
            <a:off x="0" y="0"/>
            <a:ext cx="9144000" cy="762000"/>
          </a:xfrm>
          <a:prstGeom prst="rect">
            <a:avLst/>
          </a:prstGeom>
          <a:gradFill rotWithShape="1">
            <a:gsLst>
              <a:gs pos="0">
                <a:srgbClr val="18466D"/>
              </a:gs>
              <a:gs pos="100000">
                <a:srgbClr val="0B2032"/>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mtClean="0">
              <a:solidFill>
                <a:srgbClr val="000000"/>
              </a:solidFill>
              <a:latin typeface="Arial" charset="0"/>
            </a:endParaRPr>
          </a:p>
        </p:txBody>
      </p:sp>
      <p:sp>
        <p:nvSpPr>
          <p:cNvPr id="1029" name="Line 17"/>
          <p:cNvSpPr>
            <a:spLocks noChangeShapeType="1"/>
          </p:cNvSpPr>
          <p:nvPr/>
        </p:nvSpPr>
        <p:spPr bwMode="auto">
          <a:xfrm>
            <a:off x="0" y="6324600"/>
            <a:ext cx="9144000" cy="0"/>
          </a:xfrm>
          <a:prstGeom prst="line">
            <a:avLst/>
          </a:prstGeom>
          <a:noFill/>
          <a:ln w="9525">
            <a:solidFill>
              <a:srgbClr val="18466D"/>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ndParaRPr>
          </a:p>
        </p:txBody>
      </p:sp>
      <p:sp>
        <p:nvSpPr>
          <p:cNvPr id="1030" name="Rectangle 9"/>
          <p:cNvSpPr>
            <a:spLocks noGrp="1" noChangeArrowheads="1"/>
          </p:cNvSpPr>
          <p:nvPr>
            <p:ph type="title"/>
          </p:nvPr>
        </p:nvSpPr>
        <p:spPr bwMode="auto">
          <a:xfrm>
            <a:off x="457200" y="0"/>
            <a:ext cx="853440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4" name="Rectangle 10"/>
          <p:cNvSpPr>
            <a:spLocks noGrp="1" noChangeArrowheads="1"/>
          </p:cNvSpPr>
          <p:nvPr>
            <p:ph type="body" idx="1"/>
          </p:nvPr>
        </p:nvSpPr>
        <p:spPr bwMode="auto">
          <a:xfrm>
            <a:off x="457200" y="1219200"/>
            <a:ext cx="8229600" cy="4906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2" name="Picture 19" descr="TYLI_vector_orangewhi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78525" y="6492875"/>
            <a:ext cx="2840038"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20"/>
          <p:cNvSpPr>
            <a:spLocks noChangeArrowheads="1"/>
          </p:cNvSpPr>
          <p:nvPr/>
        </p:nvSpPr>
        <p:spPr bwMode="auto">
          <a:xfrm>
            <a:off x="142875" y="6381750"/>
            <a:ext cx="5410200" cy="246063"/>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000" b="1" smtClean="0">
                <a:solidFill>
                  <a:srgbClr val="FFFFFF"/>
                </a:solidFill>
                <a:latin typeface="Arial" charset="0"/>
              </a:rPr>
              <a:t>Go-Solar Fest  |  January 2013</a:t>
            </a:r>
          </a:p>
        </p:txBody>
      </p:sp>
      <p:sp>
        <p:nvSpPr>
          <p:cNvPr id="1051" name="Rectangle 27"/>
          <p:cNvSpPr>
            <a:spLocks noGrp="1" noChangeArrowheads="1"/>
          </p:cNvSpPr>
          <p:nvPr>
            <p:ph type="sldNum" sz="quarter" idx="4"/>
          </p:nvPr>
        </p:nvSpPr>
        <p:spPr bwMode="auto">
          <a:xfrm>
            <a:off x="7010400" y="6484938"/>
            <a:ext cx="2133600" cy="3397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900">
                <a:solidFill>
                  <a:srgbClr val="EAEAEA"/>
                </a:solidFill>
              </a:defRPr>
            </a:lvl1pPr>
          </a:lstStyle>
          <a:p>
            <a:pPr fontAlgn="base">
              <a:spcBef>
                <a:spcPct val="0"/>
              </a:spcBef>
              <a:spcAft>
                <a:spcPct val="0"/>
              </a:spcAft>
              <a:defRPr/>
            </a:pPr>
            <a:fld id="{53463F58-FF29-4392-AED9-4160A7DB01DD}" type="slidenum">
              <a:rPr lang="en-US">
                <a:latin typeface="Arial" charset="0"/>
              </a:rPr>
              <a:pPr fontAlgn="base">
                <a:spcBef>
                  <a:spcPct val="0"/>
                </a:spcBef>
                <a:spcAft>
                  <a:spcPct val="0"/>
                </a:spcAft>
                <a:defRPr/>
              </a:pPr>
              <a:t>‹#›</a:t>
            </a:fld>
            <a:endParaRPr lang="en-US">
              <a:latin typeface="Arial" charset="0"/>
            </a:endParaRPr>
          </a:p>
        </p:txBody>
      </p:sp>
    </p:spTree>
    <p:extLst>
      <p:ext uri="{BB962C8B-B14F-4D97-AF65-F5344CB8AC3E}">
        <p14:creationId xmlns:p14="http://schemas.microsoft.com/office/powerpoint/2010/main" val="343478044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ransition>
    <p:fade/>
  </p:transition>
  <p:hf hdr="0" ft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Century Gothic" pitchFamily="34" charset="0"/>
        </a:defRPr>
      </a:lvl2pPr>
      <a:lvl3pPr algn="r" rtl="0" eaLnBrk="0" fontAlgn="base" hangingPunct="0">
        <a:spcBef>
          <a:spcPct val="0"/>
        </a:spcBef>
        <a:spcAft>
          <a:spcPct val="0"/>
        </a:spcAft>
        <a:defRPr sz="3200" b="1">
          <a:solidFill>
            <a:schemeClr val="bg1"/>
          </a:solidFill>
          <a:latin typeface="Century Gothic" pitchFamily="34" charset="0"/>
        </a:defRPr>
      </a:lvl3pPr>
      <a:lvl4pPr algn="r" rtl="0" eaLnBrk="0" fontAlgn="base" hangingPunct="0">
        <a:spcBef>
          <a:spcPct val="0"/>
        </a:spcBef>
        <a:spcAft>
          <a:spcPct val="0"/>
        </a:spcAft>
        <a:defRPr sz="3200" b="1">
          <a:solidFill>
            <a:schemeClr val="bg1"/>
          </a:solidFill>
          <a:latin typeface="Century Gothic" pitchFamily="34" charset="0"/>
        </a:defRPr>
      </a:lvl4pPr>
      <a:lvl5pPr algn="r" rtl="0" eaLnBrk="0" fontAlgn="base" hangingPunct="0">
        <a:spcBef>
          <a:spcPct val="0"/>
        </a:spcBef>
        <a:spcAft>
          <a:spcPct val="0"/>
        </a:spcAft>
        <a:defRPr sz="3200" b="1">
          <a:solidFill>
            <a:schemeClr val="bg1"/>
          </a:solidFill>
          <a:latin typeface="Century Gothic" pitchFamily="34" charset="0"/>
        </a:defRPr>
      </a:lvl5pPr>
      <a:lvl6pPr marL="457200" algn="r" rtl="0" fontAlgn="base">
        <a:spcBef>
          <a:spcPct val="0"/>
        </a:spcBef>
        <a:spcAft>
          <a:spcPct val="0"/>
        </a:spcAft>
        <a:defRPr sz="3200" b="1">
          <a:solidFill>
            <a:schemeClr val="bg1"/>
          </a:solidFill>
          <a:latin typeface="Century Gothic" pitchFamily="34" charset="0"/>
        </a:defRPr>
      </a:lvl6pPr>
      <a:lvl7pPr marL="914400" algn="r" rtl="0" fontAlgn="base">
        <a:spcBef>
          <a:spcPct val="0"/>
        </a:spcBef>
        <a:spcAft>
          <a:spcPct val="0"/>
        </a:spcAft>
        <a:defRPr sz="3200" b="1">
          <a:solidFill>
            <a:schemeClr val="bg1"/>
          </a:solidFill>
          <a:latin typeface="Century Gothic" pitchFamily="34" charset="0"/>
        </a:defRPr>
      </a:lvl7pPr>
      <a:lvl8pPr marL="1371600" algn="r" rtl="0" fontAlgn="base">
        <a:spcBef>
          <a:spcPct val="0"/>
        </a:spcBef>
        <a:spcAft>
          <a:spcPct val="0"/>
        </a:spcAft>
        <a:defRPr sz="3200" b="1">
          <a:solidFill>
            <a:schemeClr val="bg1"/>
          </a:solidFill>
          <a:latin typeface="Century Gothic" pitchFamily="34" charset="0"/>
        </a:defRPr>
      </a:lvl8pPr>
      <a:lvl9pPr marL="1828800" algn="r" rtl="0" fontAlgn="base">
        <a:spcBef>
          <a:spcPct val="0"/>
        </a:spcBef>
        <a:spcAft>
          <a:spcPct val="0"/>
        </a:spcAft>
        <a:defRPr sz="3200" b="1">
          <a:solidFill>
            <a:schemeClr val="bg1"/>
          </a:solidFill>
          <a:latin typeface="Century Gothic" pitchFamily="34" charset="0"/>
        </a:defRPr>
      </a:lvl9pPr>
    </p:titleStyle>
    <p:bodyStyle>
      <a:lvl1pPr marL="342900" indent="-342900" algn="l" rtl="0" eaLnBrk="0" fontAlgn="base" hangingPunct="0">
        <a:spcBef>
          <a:spcPct val="40000"/>
        </a:spcBef>
        <a:spcAft>
          <a:spcPct val="0"/>
        </a:spcAft>
        <a:buSzPct val="115000"/>
        <a:buFont typeface="Wingdings" pitchFamily="2" charset="2"/>
        <a:buChar char="§"/>
        <a:defRPr sz="2800" b="1">
          <a:solidFill>
            <a:schemeClr val="tx1"/>
          </a:solidFill>
          <a:effectLst>
            <a:outerShdw blurRad="38100" dist="38100" dir="2700000" algn="tl">
              <a:srgbClr val="C0C0C0"/>
            </a:outerShdw>
          </a:effectLst>
          <a:latin typeface="+mn-lt"/>
          <a:ea typeface="+mn-ea"/>
          <a:cs typeface="+mn-cs"/>
        </a:defRPr>
      </a:lvl1pPr>
      <a:lvl2pPr marL="793750" indent="-331788" algn="l" rtl="0" eaLnBrk="0" fontAlgn="base" hangingPunct="0">
        <a:spcBef>
          <a:spcPct val="30000"/>
        </a:spcBef>
        <a:spcAft>
          <a:spcPct val="30000"/>
        </a:spcAft>
        <a:buFont typeface="Wingdings" pitchFamily="2" charset="2"/>
        <a:buChar char="ü"/>
        <a:defRPr sz="2400" b="1">
          <a:solidFill>
            <a:schemeClr val="tx1"/>
          </a:solidFill>
          <a:effectLst>
            <a:outerShdw blurRad="38100" dist="38100" dir="2700000" algn="tl">
              <a:srgbClr val="C0C0C0"/>
            </a:outerShdw>
          </a:effectLst>
          <a:latin typeface="Arial" charset="0"/>
        </a:defRPr>
      </a:lvl2pPr>
      <a:lvl3pPr marL="1143000" indent="-228600" algn="l" rtl="0" eaLnBrk="0" fontAlgn="base" hangingPunct="0">
        <a:spcBef>
          <a:spcPct val="20000"/>
        </a:spcBef>
        <a:spcAft>
          <a:spcPct val="0"/>
        </a:spcAft>
        <a:buChar char="•"/>
        <a:defRPr sz="2000">
          <a:solidFill>
            <a:schemeClr val="tx1"/>
          </a:solidFill>
          <a:latin typeface="Arial" charset="0"/>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3" Type="http://schemas.openxmlformats.org/officeDocument/2006/relationships/hyperlink" Target="http://www.fpl.com/solarrebates" TargetMode="External"/><Relationship Id="rId2" Type="http://schemas.openxmlformats.org/officeDocument/2006/relationships/hyperlink" Target="http://www.fpl.com/netmetering" TargetMode="External"/><Relationship Id="rId1" Type="http://schemas.openxmlformats.org/officeDocument/2006/relationships/slideLayout" Target="../slideLayouts/slideLayout29.xml"/><Relationship Id="rId5" Type="http://schemas.openxmlformats.org/officeDocument/2006/relationships/hyperlink" Target="mailto:SolarPVSupport@fpl.com" TargetMode="External"/><Relationship Id="rId4" Type="http://schemas.openxmlformats.org/officeDocument/2006/relationships/hyperlink" Target="mailto:netmetering@fpl.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39.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fpl.com/" TargetMode="External"/><Relationship Id="rId2" Type="http://schemas.openxmlformats.org/officeDocument/2006/relationships/notesSlide" Target="../notesSlides/notesSlide8.xml"/><Relationship Id="rId1" Type="http://schemas.openxmlformats.org/officeDocument/2006/relationships/slideLayout" Target="../slideLayouts/slideLayout39.xml"/><Relationship Id="rId4" Type="http://schemas.openxmlformats.org/officeDocument/2006/relationships/hyperlink" Target="http://www.fpl.com/solarrebates"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fpl.com/solarrebates" TargetMode="Externa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48.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8.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8.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0638"/>
            <a:ext cx="8229600" cy="2392362"/>
          </a:xfrm>
        </p:spPr>
        <p:txBody>
          <a:bodyPr>
            <a:noAutofit/>
          </a:bodyPr>
          <a:lstStyle/>
          <a:p>
            <a:r>
              <a:rPr lang="en-US" sz="5400" b="1" dirty="0">
                <a:solidFill>
                  <a:srgbClr val="0070C0"/>
                </a:solidFill>
                <a:latin typeface="Brush Script MT" pitchFamily="66" charset="0"/>
                <a:ea typeface="+mn-ea"/>
                <a:cs typeface="+mn-cs"/>
              </a:rPr>
              <a:t>Solar </a:t>
            </a:r>
            <a:r>
              <a:rPr lang="en-US" sz="5400" b="1" dirty="0" smtClean="0">
                <a:solidFill>
                  <a:srgbClr val="0070C0"/>
                </a:solidFill>
                <a:latin typeface="Brush Script MT" pitchFamily="66" charset="0"/>
                <a:ea typeface="+mn-ea"/>
                <a:cs typeface="+mn-cs"/>
              </a:rPr>
              <a:t>201 </a:t>
            </a:r>
            <a:r>
              <a:rPr lang="en-US" sz="5400" b="1" dirty="0">
                <a:solidFill>
                  <a:srgbClr val="0070C0"/>
                </a:solidFill>
                <a:latin typeface="Brush Script MT" pitchFamily="66" charset="0"/>
                <a:ea typeface="+mn-ea"/>
                <a:cs typeface="+mn-cs"/>
              </a:rPr>
              <a:t>for Residents, Small Businesses and</a:t>
            </a:r>
            <a:br>
              <a:rPr lang="en-US" sz="5400" b="1" dirty="0">
                <a:solidFill>
                  <a:srgbClr val="0070C0"/>
                </a:solidFill>
                <a:latin typeface="Brush Script MT" pitchFamily="66" charset="0"/>
                <a:ea typeface="+mn-ea"/>
                <a:cs typeface="+mn-cs"/>
              </a:rPr>
            </a:br>
            <a:r>
              <a:rPr lang="en-US" sz="5400" b="1" dirty="0">
                <a:solidFill>
                  <a:srgbClr val="0070C0"/>
                </a:solidFill>
                <a:latin typeface="Brush Script MT" pitchFamily="66" charset="0"/>
                <a:ea typeface="+mn-ea"/>
                <a:cs typeface="+mn-cs"/>
              </a:rPr>
              <a:t>Interested Stakeholders</a:t>
            </a:r>
          </a:p>
        </p:txBody>
      </p:sp>
      <p:pic>
        <p:nvPicPr>
          <p:cNvPr id="5" name="Picture 4" title="go sola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6849" y="533400"/>
            <a:ext cx="6350000" cy="1587500"/>
          </a:xfrm>
          <a:prstGeom prst="rect">
            <a:avLst/>
          </a:prstGeom>
        </p:spPr>
      </p:pic>
    </p:spTree>
    <p:extLst>
      <p:ext uri="{BB962C8B-B14F-4D97-AF65-F5344CB8AC3E}">
        <p14:creationId xmlns:p14="http://schemas.microsoft.com/office/powerpoint/2010/main" val="8064044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442913" y="474663"/>
            <a:ext cx="8228012" cy="1223962"/>
          </a:xfrm>
        </p:spPr>
        <p:txBody>
          <a:bodyPr/>
          <a:lstStyle/>
          <a:p>
            <a:pPr eaLnBrk="1" hangingPunct="1"/>
            <a:r>
              <a:rPr lang="en-US" u="none" smtClean="0"/>
              <a:t>FPSC Rule 25-6.065: Interconnection and Net Metering </a:t>
            </a:r>
            <a:r>
              <a:rPr lang="en-US" smtClean="0"/>
              <a:t>of Customer-Owned Renewable Generation</a:t>
            </a:r>
          </a:p>
        </p:txBody>
      </p:sp>
      <p:sp>
        <p:nvSpPr>
          <p:cNvPr id="5123" name="Content Placeholder 2"/>
          <p:cNvSpPr>
            <a:spLocks noGrp="1"/>
          </p:cNvSpPr>
          <p:nvPr>
            <p:ph idx="4294967295"/>
          </p:nvPr>
        </p:nvSpPr>
        <p:spPr>
          <a:xfrm>
            <a:off x="382588" y="1874838"/>
            <a:ext cx="8232775" cy="2714625"/>
          </a:xfrm>
        </p:spPr>
        <p:txBody>
          <a:bodyPr/>
          <a:lstStyle/>
          <a:p>
            <a:pPr eaLnBrk="1" hangingPunct="1"/>
            <a:r>
              <a:rPr lang="en-US" smtClean="0"/>
              <a:t>The rule:</a:t>
            </a:r>
          </a:p>
          <a:p>
            <a:pPr lvl="1" eaLnBrk="1" hangingPunct="1"/>
            <a:r>
              <a:rPr lang="en-US" smtClean="0"/>
              <a:t>Sets forth the conditions required for a renewable energy source to be interconnected with the local utility safely through the customer’s internal wiring</a:t>
            </a:r>
          </a:p>
          <a:p>
            <a:pPr lvl="1" eaLnBrk="1" hangingPunct="1"/>
            <a:r>
              <a:rPr lang="en-US" smtClean="0"/>
              <a:t>Requires an interconnection agreement between the customer and the utility</a:t>
            </a:r>
          </a:p>
          <a:p>
            <a:pPr lvl="1" eaLnBrk="1" hangingPunct="1"/>
            <a:r>
              <a:rPr lang="en-US" smtClean="0"/>
              <a:t>Defines Net Metering as a metering and billing methodology whereby customer-owned renewable generation is allowed to offset the customer’s electricity on-site</a:t>
            </a:r>
          </a:p>
          <a:p>
            <a:pPr eaLnBrk="1" hangingPunct="1"/>
            <a:endParaRPr lang="en-US" smtClean="0"/>
          </a:p>
          <a:p>
            <a:pPr eaLnBrk="1" hangingPunct="1">
              <a:buFontTx/>
              <a:buNone/>
            </a:pPr>
            <a:endParaRPr lang="en-US" smtClean="0"/>
          </a:p>
        </p:txBody>
      </p:sp>
      <p:sp>
        <p:nvSpPr>
          <p:cNvPr id="5124" name="Rectangle 3"/>
          <p:cNvSpPr>
            <a:spLocks noChangeArrowheads="1"/>
          </p:cNvSpPr>
          <p:nvPr/>
        </p:nvSpPr>
        <p:spPr bwMode="auto">
          <a:xfrm>
            <a:off x="465138" y="5465763"/>
            <a:ext cx="8156575" cy="641350"/>
          </a:xfrm>
          <a:prstGeom prst="rect">
            <a:avLst/>
          </a:prstGeom>
          <a:solidFill>
            <a:srgbClr val="0048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smtClean="0">
                <a:solidFill>
                  <a:srgbClr val="FFFFFF"/>
                </a:solidFill>
              </a:rPr>
              <a:t>All retail rate customers are eligible it interconnect once they satisfy the program requirements found at www.FPL.com/netmetering</a:t>
            </a:r>
          </a:p>
        </p:txBody>
      </p:sp>
      <p:sp>
        <p:nvSpPr>
          <p:cNvPr id="5125" name="Rectangle 1"/>
          <p:cNvSpPr>
            <a:spLocks noChangeArrowheads="1"/>
          </p:cNvSpPr>
          <p:nvPr/>
        </p:nvSpPr>
        <p:spPr bwMode="auto">
          <a:xfrm>
            <a:off x="369888" y="220663"/>
            <a:ext cx="8459787"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lang="en-US" sz="2200" b="1" smtClean="0">
                <a:solidFill>
                  <a:srgbClr val="800000"/>
                </a:solidFill>
              </a:rPr>
              <a:t>The Public Service Commission of Florida sets forth the requirements for interconnecting a renewable energy source</a:t>
            </a:r>
          </a:p>
        </p:txBody>
      </p:sp>
    </p:spTree>
    <p:extLst>
      <p:ext uri="{BB962C8B-B14F-4D97-AF65-F5344CB8AC3E}">
        <p14:creationId xmlns:p14="http://schemas.microsoft.com/office/powerpoint/2010/main" val="6913913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1"/>
          <p:cNvSpPr>
            <a:spLocks noChangeArrowheads="1"/>
          </p:cNvSpPr>
          <p:nvPr/>
        </p:nvSpPr>
        <p:spPr bwMode="auto">
          <a:xfrm>
            <a:off x="374650" y="217488"/>
            <a:ext cx="8255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lang="en-US" sz="2200" b="1" smtClean="0">
                <a:solidFill>
                  <a:srgbClr val="800000"/>
                </a:solidFill>
              </a:rPr>
              <a:t>Net metering measures both energy used from the grid and excess energy produced that is sent to the grid</a:t>
            </a:r>
          </a:p>
        </p:txBody>
      </p:sp>
      <p:sp>
        <p:nvSpPr>
          <p:cNvPr id="6147" name="Rectangle 55"/>
          <p:cNvSpPr>
            <a:spLocks noChangeArrowheads="1"/>
          </p:cNvSpPr>
          <p:nvPr/>
        </p:nvSpPr>
        <p:spPr bwMode="auto">
          <a:xfrm>
            <a:off x="557213" y="5546725"/>
            <a:ext cx="8145462" cy="595313"/>
          </a:xfrm>
          <a:prstGeom prst="rect">
            <a:avLst/>
          </a:prstGeom>
          <a:solidFill>
            <a:schemeClr val="accent2"/>
          </a:solidFill>
          <a:ln>
            <a:noFill/>
          </a:ln>
          <a:effectLst/>
          <a:extLs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b="1" smtClean="0">
                <a:solidFill>
                  <a:srgbClr val="FFFFFF"/>
                </a:solidFill>
              </a:rPr>
              <a:t>FPL’s meter only measures the “excess energy” sent to the grid, not the total energy produced by the PV system</a:t>
            </a:r>
          </a:p>
        </p:txBody>
      </p:sp>
      <p:pic>
        <p:nvPicPr>
          <p:cNvPr id="6148" name="Picture 55" descr="http://www.fpl.com/residential/savings/net_metering/images/how_it_works.gif" title="understanding net metering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963" y="846138"/>
            <a:ext cx="8588375" cy="460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5078916"/>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442913" y="931863"/>
            <a:ext cx="8228012" cy="774700"/>
          </a:xfrm>
        </p:spPr>
        <p:txBody>
          <a:bodyPr/>
          <a:lstStyle/>
          <a:p>
            <a:pPr eaLnBrk="1" hangingPunct="1"/>
            <a:r>
              <a:rPr lang="en-US" smtClean="0"/>
              <a:t>Net Metering Interconnection Agreement</a:t>
            </a:r>
          </a:p>
        </p:txBody>
      </p:sp>
      <p:sp>
        <p:nvSpPr>
          <p:cNvPr id="7171" name="Content Placeholder 2"/>
          <p:cNvSpPr>
            <a:spLocks noGrp="1"/>
          </p:cNvSpPr>
          <p:nvPr>
            <p:ph idx="4294967295"/>
          </p:nvPr>
        </p:nvSpPr>
        <p:spPr>
          <a:xfrm>
            <a:off x="382588" y="1874838"/>
            <a:ext cx="8231187" cy="2320925"/>
          </a:xfrm>
        </p:spPr>
        <p:txBody>
          <a:bodyPr/>
          <a:lstStyle/>
          <a:p>
            <a:pPr eaLnBrk="1" hangingPunct="1"/>
            <a:r>
              <a:rPr lang="en-US" smtClean="0"/>
              <a:t>An agreement between FPL and a customer, allowing the customer to safely interconnect a renewable energy system to the grid through internal wiring</a:t>
            </a:r>
          </a:p>
          <a:p>
            <a:pPr eaLnBrk="1" hangingPunct="1"/>
            <a:r>
              <a:rPr lang="en-US" smtClean="0"/>
              <a:t>The Interconnection Agreement has different requirements dependent upon the system (tier) size</a:t>
            </a:r>
          </a:p>
          <a:p>
            <a:pPr lvl="1" eaLnBrk="1" hangingPunct="1"/>
            <a:r>
              <a:rPr lang="en-US" smtClean="0"/>
              <a:t>Tier 1 – 0 kW to 10 kW AC</a:t>
            </a:r>
          </a:p>
          <a:p>
            <a:pPr lvl="1" eaLnBrk="1" hangingPunct="1"/>
            <a:r>
              <a:rPr lang="en-US" smtClean="0"/>
              <a:t>Tier 2 – Larger than 10 kW to 100 kW AC</a:t>
            </a:r>
          </a:p>
          <a:p>
            <a:pPr lvl="1" eaLnBrk="1" hangingPunct="1"/>
            <a:r>
              <a:rPr lang="en-US" smtClean="0"/>
              <a:t>Tier 3 – Larger than 100 kW to 2,000 kW AC</a:t>
            </a:r>
          </a:p>
        </p:txBody>
      </p:sp>
      <p:sp>
        <p:nvSpPr>
          <p:cNvPr id="7172" name="Rectangle 3"/>
          <p:cNvSpPr>
            <a:spLocks noChangeArrowheads="1"/>
          </p:cNvSpPr>
          <p:nvPr/>
        </p:nvSpPr>
        <p:spPr bwMode="auto">
          <a:xfrm>
            <a:off x="495300" y="5480050"/>
            <a:ext cx="8169275" cy="641350"/>
          </a:xfrm>
          <a:prstGeom prst="rect">
            <a:avLst/>
          </a:prstGeom>
          <a:solidFill>
            <a:srgbClr val="0048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smtClean="0">
                <a:solidFill>
                  <a:srgbClr val="FFFFFF"/>
                </a:solidFill>
              </a:rPr>
              <a:t>All retail rate customers are eligible it interconnect  once they satisfy the program requirements found at www.FPL.com/netmetering</a:t>
            </a:r>
          </a:p>
        </p:txBody>
      </p:sp>
      <p:sp>
        <p:nvSpPr>
          <p:cNvPr id="7173" name="Rectangle 1"/>
          <p:cNvSpPr>
            <a:spLocks noChangeArrowheads="1"/>
          </p:cNvSpPr>
          <p:nvPr/>
        </p:nvSpPr>
        <p:spPr bwMode="auto">
          <a:xfrm>
            <a:off x="384175" y="220663"/>
            <a:ext cx="81851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lang="en-US" sz="2200" b="1" smtClean="0">
                <a:solidFill>
                  <a:srgbClr val="800000"/>
                </a:solidFill>
              </a:rPr>
              <a:t>All renewable energy systems connected to the grid require an interconnection agreement</a:t>
            </a:r>
          </a:p>
        </p:txBody>
      </p:sp>
    </p:spTree>
    <p:extLst>
      <p:ext uri="{BB962C8B-B14F-4D97-AF65-F5344CB8AC3E}">
        <p14:creationId xmlns:p14="http://schemas.microsoft.com/office/powerpoint/2010/main" val="40351987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400050" y="925513"/>
            <a:ext cx="8228013" cy="774700"/>
          </a:xfrm>
        </p:spPr>
        <p:txBody>
          <a:bodyPr/>
          <a:lstStyle/>
          <a:p>
            <a:pPr eaLnBrk="1" hangingPunct="1"/>
            <a:r>
              <a:rPr lang="en-US" smtClean="0"/>
              <a:t>Interconnection Agreement – Tier 1 Requirements</a:t>
            </a:r>
          </a:p>
        </p:txBody>
      </p:sp>
      <p:sp>
        <p:nvSpPr>
          <p:cNvPr id="8195" name="Content Placeholder 2"/>
          <p:cNvSpPr>
            <a:spLocks noGrp="1"/>
          </p:cNvSpPr>
          <p:nvPr>
            <p:ph idx="4294967295"/>
          </p:nvPr>
        </p:nvSpPr>
        <p:spPr>
          <a:xfrm>
            <a:off x="387350" y="1479550"/>
            <a:ext cx="8231188" cy="2320925"/>
          </a:xfrm>
        </p:spPr>
        <p:txBody>
          <a:bodyPr/>
          <a:lstStyle/>
          <a:p>
            <a:pPr eaLnBrk="1" hangingPunct="1"/>
            <a:endParaRPr lang="en-US" smtClean="0"/>
          </a:p>
          <a:p>
            <a:pPr eaLnBrk="1" hangingPunct="1"/>
            <a:r>
              <a:rPr lang="en-US" smtClean="0"/>
              <a:t>To approve the system to be energized, FPL must have copies of:</a:t>
            </a:r>
          </a:p>
          <a:p>
            <a:pPr lvl="1" eaLnBrk="1" hangingPunct="1"/>
            <a:r>
              <a:rPr lang="en-US" smtClean="0"/>
              <a:t>Application</a:t>
            </a:r>
          </a:p>
          <a:p>
            <a:pPr lvl="2" eaLnBrk="1" hangingPunct="1"/>
            <a:r>
              <a:rPr lang="en-US" smtClean="0"/>
              <a:t>This document includes customer and system information necessary to approve the interconnection agreement</a:t>
            </a:r>
          </a:p>
          <a:p>
            <a:pPr lvl="1" eaLnBrk="1" hangingPunct="1"/>
            <a:r>
              <a:rPr lang="en-US" smtClean="0"/>
              <a:t>Completed Interconnection Agreement </a:t>
            </a:r>
          </a:p>
          <a:p>
            <a:pPr lvl="2" eaLnBrk="1" hangingPunct="1"/>
            <a:r>
              <a:rPr lang="en-US" smtClean="0"/>
              <a:t>An agreement between FPL and a customer, allowing the customer to safely interconnect a renewable energy source to the grid through internal wiring</a:t>
            </a:r>
          </a:p>
          <a:p>
            <a:pPr lvl="1" eaLnBrk="1" hangingPunct="1"/>
            <a:r>
              <a:rPr lang="en-US" smtClean="0"/>
              <a:t>Building Permit approving the installation of the renewable energy system. This permit must be signed by the local Authority Having Jurisdiction (AHJ)</a:t>
            </a:r>
          </a:p>
          <a:p>
            <a:pPr lvl="1" eaLnBrk="1" hangingPunct="1">
              <a:buFontTx/>
              <a:buNone/>
            </a:pPr>
            <a:endParaRPr lang="en-US" b="1" smtClean="0"/>
          </a:p>
        </p:txBody>
      </p:sp>
      <p:sp>
        <p:nvSpPr>
          <p:cNvPr id="8196" name="Rectangle 3"/>
          <p:cNvSpPr>
            <a:spLocks noChangeArrowheads="1"/>
          </p:cNvSpPr>
          <p:nvPr/>
        </p:nvSpPr>
        <p:spPr bwMode="auto">
          <a:xfrm>
            <a:off x="552450" y="5546725"/>
            <a:ext cx="8054975" cy="641350"/>
          </a:xfrm>
          <a:prstGeom prst="rect">
            <a:avLst/>
          </a:prstGeom>
          <a:solidFill>
            <a:srgbClr val="0048B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pPr>
            <a:r>
              <a:rPr lang="en-US" b="1" smtClean="0">
                <a:solidFill>
                  <a:srgbClr val="FFFFFF"/>
                </a:solidFill>
              </a:rPr>
              <a:t>Tier 2 and Tier 3 have additional requirements for insurance and a safety disconnect switch</a:t>
            </a:r>
          </a:p>
        </p:txBody>
      </p:sp>
      <p:sp>
        <p:nvSpPr>
          <p:cNvPr id="8197" name="Rectangle 1"/>
          <p:cNvSpPr>
            <a:spLocks noChangeArrowheads="1"/>
          </p:cNvSpPr>
          <p:nvPr/>
        </p:nvSpPr>
        <p:spPr bwMode="auto">
          <a:xfrm>
            <a:off x="392113" y="220663"/>
            <a:ext cx="817245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lang="en-US" sz="2200" b="1" smtClean="0">
                <a:solidFill>
                  <a:srgbClr val="800000"/>
                </a:solidFill>
              </a:rPr>
              <a:t>The majority of renewable energy systems meet the Tier 1 requirements</a:t>
            </a:r>
          </a:p>
        </p:txBody>
      </p:sp>
    </p:spTree>
    <p:extLst>
      <p:ext uri="{BB962C8B-B14F-4D97-AF65-F5344CB8AC3E}">
        <p14:creationId xmlns:p14="http://schemas.microsoft.com/office/powerpoint/2010/main" val="35096752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4325938" y="649288"/>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48B9"/>
                </a:solidFill>
                <a:latin typeface="Arial" charset="0"/>
              </a:defRPr>
            </a:lvl1pPr>
            <a:lvl2pPr marL="742950" indent="-285750" eaLnBrk="0" hangingPunct="0">
              <a:defRPr>
                <a:solidFill>
                  <a:srgbClr val="0048B9"/>
                </a:solidFill>
                <a:latin typeface="Arial" charset="0"/>
              </a:defRPr>
            </a:lvl2pPr>
            <a:lvl3pPr marL="1143000" indent="-228600" eaLnBrk="0" hangingPunct="0">
              <a:defRPr>
                <a:solidFill>
                  <a:srgbClr val="0048B9"/>
                </a:solidFill>
                <a:latin typeface="Arial" charset="0"/>
              </a:defRPr>
            </a:lvl3pPr>
            <a:lvl4pPr marL="1600200" indent="-228600" eaLnBrk="0" hangingPunct="0">
              <a:defRPr>
                <a:solidFill>
                  <a:srgbClr val="0048B9"/>
                </a:solidFill>
                <a:latin typeface="Arial" charset="0"/>
              </a:defRPr>
            </a:lvl4pPr>
            <a:lvl5pPr marL="2057400" indent="-228600" eaLnBrk="0" hangingPunct="0">
              <a:defRPr>
                <a:solidFill>
                  <a:srgbClr val="0048B9"/>
                </a:solidFill>
                <a:latin typeface="Arial" charset="0"/>
              </a:defRPr>
            </a:lvl5pPr>
            <a:lvl6pPr marL="2514600" indent="-228600" eaLnBrk="0" fontAlgn="base" hangingPunct="0">
              <a:lnSpc>
                <a:spcPct val="80000"/>
              </a:lnSpc>
              <a:spcBef>
                <a:spcPct val="20000"/>
              </a:spcBef>
              <a:spcAft>
                <a:spcPct val="20000"/>
              </a:spcAft>
              <a:buChar char="•"/>
              <a:defRPr>
                <a:solidFill>
                  <a:srgbClr val="0048B9"/>
                </a:solidFill>
                <a:latin typeface="Arial" charset="0"/>
              </a:defRPr>
            </a:lvl6pPr>
            <a:lvl7pPr marL="2971800" indent="-228600" eaLnBrk="0" fontAlgn="base" hangingPunct="0">
              <a:lnSpc>
                <a:spcPct val="80000"/>
              </a:lnSpc>
              <a:spcBef>
                <a:spcPct val="20000"/>
              </a:spcBef>
              <a:spcAft>
                <a:spcPct val="20000"/>
              </a:spcAft>
              <a:buChar char="•"/>
              <a:defRPr>
                <a:solidFill>
                  <a:srgbClr val="0048B9"/>
                </a:solidFill>
                <a:latin typeface="Arial" charset="0"/>
              </a:defRPr>
            </a:lvl7pPr>
            <a:lvl8pPr marL="3429000" indent="-228600" eaLnBrk="0" fontAlgn="base" hangingPunct="0">
              <a:lnSpc>
                <a:spcPct val="80000"/>
              </a:lnSpc>
              <a:spcBef>
                <a:spcPct val="20000"/>
              </a:spcBef>
              <a:spcAft>
                <a:spcPct val="20000"/>
              </a:spcAft>
              <a:buChar char="•"/>
              <a:defRPr>
                <a:solidFill>
                  <a:srgbClr val="0048B9"/>
                </a:solidFill>
                <a:latin typeface="Arial" charset="0"/>
              </a:defRPr>
            </a:lvl8pPr>
            <a:lvl9pPr marL="3886200" indent="-228600" eaLnBrk="0" fontAlgn="base" hangingPunct="0">
              <a:lnSpc>
                <a:spcPct val="80000"/>
              </a:lnSpc>
              <a:spcBef>
                <a:spcPct val="20000"/>
              </a:spcBef>
              <a:spcAft>
                <a:spcPct val="20000"/>
              </a:spcAft>
              <a:buChar char="•"/>
              <a:defRPr>
                <a:solidFill>
                  <a:srgbClr val="0048B9"/>
                </a:solidFill>
                <a:latin typeface="Arial" charset="0"/>
              </a:defRPr>
            </a:lvl9pPr>
          </a:lstStyle>
          <a:p>
            <a:pPr algn="ctr" fontAlgn="base">
              <a:spcBef>
                <a:spcPct val="0"/>
              </a:spcBef>
              <a:spcAft>
                <a:spcPct val="0"/>
              </a:spcAft>
            </a:pPr>
            <a:endParaRPr lang="en-US" sz="2400" smtClean="0">
              <a:solidFill>
                <a:srgbClr val="000066"/>
              </a:solidFill>
              <a:latin typeface="Times New Roman" pitchFamily="18" charset="0"/>
            </a:endParaRPr>
          </a:p>
        </p:txBody>
      </p:sp>
      <p:sp>
        <p:nvSpPr>
          <p:cNvPr id="9219" name="Rectangle 23"/>
          <p:cNvSpPr>
            <a:spLocks noGrp="1" noChangeArrowheads="1"/>
          </p:cNvSpPr>
          <p:nvPr>
            <p:ph type="body" sz="half" idx="1"/>
          </p:nvPr>
        </p:nvSpPr>
        <p:spPr>
          <a:xfrm>
            <a:off x="384175" y="1885950"/>
            <a:ext cx="8331200" cy="4133850"/>
          </a:xfrm>
        </p:spPr>
        <p:txBody>
          <a:bodyPr/>
          <a:lstStyle/>
          <a:p>
            <a:pPr marL="0" indent="0" eaLnBrk="1" hangingPunct="1">
              <a:buFontTx/>
              <a:buNone/>
            </a:pPr>
            <a:r>
              <a:rPr lang="en-US" smtClean="0"/>
              <a:t>			    Broward		FPL</a:t>
            </a:r>
          </a:p>
          <a:p>
            <a:pPr lvl="1" eaLnBrk="1" hangingPunct="1"/>
            <a:r>
              <a:rPr lang="en-US" b="1" smtClean="0"/>
              <a:t>Residential 	        		</a:t>
            </a:r>
          </a:p>
          <a:p>
            <a:pPr lvl="1" eaLnBrk="1" hangingPunct="1">
              <a:buFontTx/>
              <a:buNone/>
            </a:pPr>
            <a:r>
              <a:rPr lang="en-US" smtClean="0"/>
              <a:t>	   Customers	          146		1,710</a:t>
            </a:r>
          </a:p>
          <a:p>
            <a:pPr lvl="1" eaLnBrk="1" hangingPunct="1">
              <a:buFontTx/>
              <a:buNone/>
            </a:pPr>
            <a:r>
              <a:rPr lang="en-US" smtClean="0"/>
              <a:t>	            	</a:t>
            </a:r>
          </a:p>
          <a:p>
            <a:pPr marL="914400" lvl="2" indent="0" eaLnBrk="1" hangingPunct="1">
              <a:buFontTx/>
              <a:buNone/>
            </a:pPr>
            <a:r>
              <a:rPr lang="en-US" smtClean="0"/>
              <a:t> 	kW 	          870		9,666</a:t>
            </a:r>
          </a:p>
          <a:p>
            <a:pPr marL="914400" lvl="2" indent="0" eaLnBrk="1" hangingPunct="1">
              <a:buFontTx/>
              <a:buNone/>
            </a:pPr>
            <a:endParaRPr lang="en-US" smtClean="0"/>
          </a:p>
          <a:p>
            <a:pPr lvl="1" eaLnBrk="1" hangingPunct="1"/>
            <a:r>
              <a:rPr lang="en-US" b="1" smtClean="0"/>
              <a:t>Commercial</a:t>
            </a:r>
          </a:p>
          <a:p>
            <a:pPr lvl="1" eaLnBrk="1" hangingPunct="1">
              <a:buFontTx/>
              <a:buNone/>
            </a:pPr>
            <a:r>
              <a:rPr lang="en-US" smtClean="0"/>
              <a:t>	    Customers	             65		   456</a:t>
            </a:r>
          </a:p>
          <a:p>
            <a:pPr lvl="1" eaLnBrk="1" hangingPunct="1">
              <a:buFontTx/>
              <a:buNone/>
            </a:pPr>
            <a:r>
              <a:rPr lang="en-US" smtClean="0"/>
              <a:t>	            	</a:t>
            </a:r>
          </a:p>
          <a:p>
            <a:pPr marL="914400" lvl="2" indent="0" eaLnBrk="1" hangingPunct="1">
              <a:buFontTx/>
              <a:buNone/>
            </a:pPr>
            <a:r>
              <a:rPr lang="en-US" smtClean="0"/>
              <a:t> 	 kW 	        1,555		9,795</a:t>
            </a:r>
          </a:p>
          <a:p>
            <a:pPr lvl="1" eaLnBrk="1" hangingPunct="1">
              <a:buFontTx/>
              <a:buNone/>
            </a:pPr>
            <a:endParaRPr lang="en-US" i="1" smtClean="0"/>
          </a:p>
          <a:p>
            <a:pPr marL="914400" lvl="2" indent="0" eaLnBrk="1" hangingPunct="1">
              <a:buFontTx/>
              <a:buNone/>
            </a:pPr>
            <a:r>
              <a:rPr lang="en-US" smtClean="0"/>
              <a:t> 	   	</a:t>
            </a:r>
          </a:p>
        </p:txBody>
      </p:sp>
      <p:sp>
        <p:nvSpPr>
          <p:cNvPr id="9220" name="Rectangle 15"/>
          <p:cNvSpPr>
            <a:spLocks noChangeArrowheads="1"/>
          </p:cNvSpPr>
          <p:nvPr/>
        </p:nvSpPr>
        <p:spPr bwMode="auto">
          <a:xfrm>
            <a:off x="374650" y="217488"/>
            <a:ext cx="82550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lang="en-US" sz="2200" b="1" smtClean="0">
                <a:solidFill>
                  <a:srgbClr val="800000"/>
                </a:solidFill>
              </a:rPr>
              <a:t>FPL has renewable energy customers throughout its service area</a:t>
            </a:r>
          </a:p>
        </p:txBody>
      </p:sp>
      <p:sp>
        <p:nvSpPr>
          <p:cNvPr id="9221" name="Rectangle 18"/>
          <p:cNvSpPr>
            <a:spLocks noChangeArrowheads="1"/>
          </p:cNvSpPr>
          <p:nvPr/>
        </p:nvSpPr>
        <p:spPr bwMode="auto">
          <a:xfrm>
            <a:off x="374650" y="1117600"/>
            <a:ext cx="8247063" cy="6731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400" b="1" u="sng" smtClean="0">
                <a:solidFill>
                  <a:srgbClr val="0048B9"/>
                </a:solidFill>
              </a:rPr>
              <a:t>Interconnected Customers as of Jan. 15, 2013</a:t>
            </a:r>
          </a:p>
        </p:txBody>
      </p:sp>
    </p:spTree>
    <p:extLst>
      <p:ext uri="{BB962C8B-B14F-4D97-AF65-F5344CB8AC3E}">
        <p14:creationId xmlns:p14="http://schemas.microsoft.com/office/powerpoint/2010/main" val="113488235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4294967295"/>
          </p:nvPr>
        </p:nvSpPr>
        <p:spPr>
          <a:xfrm>
            <a:off x="392113" y="1865313"/>
            <a:ext cx="8231187" cy="4133850"/>
          </a:xfrm>
        </p:spPr>
        <p:txBody>
          <a:bodyPr/>
          <a:lstStyle/>
          <a:p>
            <a:pPr eaLnBrk="1" hangingPunct="1"/>
            <a:r>
              <a:rPr lang="en-US" smtClean="0">
                <a:hlinkClick r:id="rId2"/>
              </a:rPr>
              <a:t>www.FPL.com/netmetering</a:t>
            </a:r>
            <a:r>
              <a:rPr lang="en-US" smtClean="0"/>
              <a:t> </a:t>
            </a:r>
          </a:p>
          <a:p>
            <a:pPr lvl="1" eaLnBrk="1" hangingPunct="1"/>
            <a:r>
              <a:rPr lang="en-US" smtClean="0"/>
              <a:t>Agreements, application and instructions</a:t>
            </a:r>
          </a:p>
          <a:p>
            <a:pPr eaLnBrk="1" hangingPunct="1"/>
            <a:r>
              <a:rPr lang="en-US" smtClean="0">
                <a:hlinkClick r:id="rId3"/>
              </a:rPr>
              <a:t>www.FPL.com/solarrebates</a:t>
            </a:r>
            <a:r>
              <a:rPr lang="en-US" smtClean="0"/>
              <a:t> </a:t>
            </a:r>
          </a:p>
          <a:p>
            <a:pPr lvl="1" eaLnBrk="1" hangingPunct="1"/>
            <a:r>
              <a:rPr lang="en-US" smtClean="0"/>
              <a:t>Solar rebate reservation information</a:t>
            </a:r>
            <a:endParaRPr lang="en-US" smtClean="0">
              <a:solidFill>
                <a:srgbClr val="00B050"/>
              </a:solidFill>
            </a:endParaRPr>
          </a:p>
          <a:p>
            <a:pPr eaLnBrk="1" hangingPunct="1"/>
            <a:r>
              <a:rPr lang="en-US" smtClean="0"/>
              <a:t>E-mail: </a:t>
            </a:r>
            <a:r>
              <a:rPr lang="en-US" smtClean="0">
                <a:solidFill>
                  <a:srgbClr val="92D050"/>
                </a:solidFill>
                <a:hlinkClick r:id="rId4"/>
              </a:rPr>
              <a:t>netmetering@fpl.com</a:t>
            </a:r>
            <a:r>
              <a:rPr lang="en-US" smtClean="0"/>
              <a:t> </a:t>
            </a:r>
          </a:p>
          <a:p>
            <a:pPr eaLnBrk="1" hangingPunct="1">
              <a:buFontTx/>
              <a:buNone/>
            </a:pPr>
            <a:r>
              <a:rPr lang="en-US" smtClean="0"/>
              <a:t>                  </a:t>
            </a:r>
            <a:r>
              <a:rPr lang="en-US" smtClean="0">
                <a:solidFill>
                  <a:srgbClr val="00B050"/>
                </a:solidFill>
                <a:hlinkClick r:id="rId5"/>
              </a:rPr>
              <a:t>SolarPVSupport@fpl.com</a:t>
            </a:r>
            <a:r>
              <a:rPr lang="en-US" smtClean="0">
                <a:solidFill>
                  <a:srgbClr val="00B050"/>
                </a:solidFill>
              </a:rPr>
              <a:t> </a:t>
            </a:r>
          </a:p>
          <a:p>
            <a:pPr eaLnBrk="1" hangingPunct="1"/>
            <a:r>
              <a:rPr lang="en-US" smtClean="0"/>
              <a:t>Phone: (305) 387-6614 - Net Metering</a:t>
            </a:r>
          </a:p>
          <a:p>
            <a:pPr marL="1371600" lvl="3" indent="0" eaLnBrk="1" hangingPunct="1">
              <a:buFontTx/>
              <a:buNone/>
            </a:pPr>
            <a:r>
              <a:rPr lang="en-US" sz="2200" b="1" smtClean="0"/>
              <a:t>(800) Dial FPL  - Solar Rebates</a:t>
            </a:r>
          </a:p>
          <a:p>
            <a:pPr eaLnBrk="1" hangingPunct="1">
              <a:buFontTx/>
              <a:buNone/>
            </a:pPr>
            <a:r>
              <a:rPr lang="en-US" smtClean="0"/>
              <a:t>                  (305) 552-2275 - Net Metering FAX</a:t>
            </a:r>
          </a:p>
          <a:p>
            <a:pPr eaLnBrk="1" hangingPunct="1"/>
            <a:endParaRPr lang="en-US" smtClean="0"/>
          </a:p>
          <a:p>
            <a:pPr eaLnBrk="1" hangingPunct="1"/>
            <a:endParaRPr lang="en-US" smtClean="0"/>
          </a:p>
        </p:txBody>
      </p:sp>
      <p:sp>
        <p:nvSpPr>
          <p:cNvPr id="10243" name="Title 1"/>
          <p:cNvSpPr>
            <a:spLocks/>
          </p:cNvSpPr>
          <p:nvPr/>
        </p:nvSpPr>
        <p:spPr bwMode="auto">
          <a:xfrm>
            <a:off x="392113" y="893763"/>
            <a:ext cx="8229600" cy="81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algn="ctr" fontAlgn="base">
              <a:spcBef>
                <a:spcPct val="0"/>
              </a:spcBef>
              <a:spcAft>
                <a:spcPct val="0"/>
              </a:spcAft>
            </a:pPr>
            <a:r>
              <a:rPr lang="en-US" sz="2400" b="1" u="sng" smtClean="0">
                <a:solidFill>
                  <a:srgbClr val="0048B9"/>
                </a:solidFill>
              </a:rPr>
              <a:t>Contact Information </a:t>
            </a:r>
          </a:p>
        </p:txBody>
      </p:sp>
      <p:sp>
        <p:nvSpPr>
          <p:cNvPr id="10244" name="Rectangle 1"/>
          <p:cNvSpPr>
            <a:spLocks noChangeArrowheads="1"/>
          </p:cNvSpPr>
          <p:nvPr/>
        </p:nvSpPr>
        <p:spPr bwMode="auto">
          <a:xfrm>
            <a:off x="366713" y="217488"/>
            <a:ext cx="7823200"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0"/>
              </a:spcBef>
              <a:spcAft>
                <a:spcPct val="0"/>
              </a:spcAft>
            </a:pPr>
            <a:r>
              <a:rPr lang="en-US" sz="2200" b="1" smtClean="0">
                <a:solidFill>
                  <a:srgbClr val="800000"/>
                </a:solidFill>
              </a:rPr>
              <a:t>You can contact FPL by email, phone or fax if you have questions on net metering or solar rebates</a:t>
            </a:r>
          </a:p>
        </p:txBody>
      </p:sp>
    </p:spTree>
    <p:extLst>
      <p:ext uri="{BB962C8B-B14F-4D97-AF65-F5344CB8AC3E}">
        <p14:creationId xmlns:p14="http://schemas.microsoft.com/office/powerpoint/2010/main" val="20653580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1680869" y="4270158"/>
            <a:ext cx="5589943" cy="656948"/>
          </a:xfrm>
          <a:ln/>
        </p:spPr>
        <p:txBody>
          <a:bodyPr/>
          <a:lstStyle/>
          <a:p>
            <a:r>
              <a:rPr lang="en-US" sz="3200" dirty="0" smtClean="0"/>
              <a:t>FPL’s Solar Rebate Program</a:t>
            </a:r>
          </a:p>
        </p:txBody>
      </p:sp>
      <p:pic>
        <p:nvPicPr>
          <p:cNvPr id="13316" name="Picture 4" title="go solar fest logo"/>
          <p:cNvPicPr>
            <a:picLocks noChangeAspect="1" noChangeArrowheads="1"/>
          </p:cNvPicPr>
          <p:nvPr/>
        </p:nvPicPr>
        <p:blipFill>
          <a:blip r:embed="rId3" cstate="print"/>
          <a:srcRect/>
          <a:stretch>
            <a:fillRect/>
          </a:stretch>
        </p:blipFill>
        <p:spPr bwMode="auto">
          <a:xfrm>
            <a:off x="1105779" y="2210586"/>
            <a:ext cx="7038975" cy="1762125"/>
          </a:xfrm>
          <a:prstGeom prst="rect">
            <a:avLst/>
          </a:prstGeom>
          <a:noFill/>
          <a:ln w="9525">
            <a:noFill/>
            <a:miter lim="800000"/>
            <a:headEnd/>
            <a:tailEnd/>
          </a:ln>
        </p:spPr>
      </p:pic>
    </p:spTree>
    <p:extLst>
      <p:ext uri="{BB962C8B-B14F-4D97-AF65-F5344CB8AC3E}">
        <p14:creationId xmlns:p14="http://schemas.microsoft.com/office/powerpoint/2010/main" val="1507936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7"/>
          <p:cNvSpPr txBox="1">
            <a:spLocks noChangeArrowheads="1"/>
          </p:cNvSpPr>
          <p:nvPr/>
        </p:nvSpPr>
        <p:spPr bwMode="auto">
          <a:xfrm>
            <a:off x="379413" y="1524000"/>
            <a:ext cx="8250237" cy="3951288"/>
          </a:xfrm>
          <a:prstGeom prst="rect">
            <a:avLst/>
          </a:prstGeom>
          <a:noFill/>
          <a:ln w="9525">
            <a:noFill/>
            <a:miter lim="800000"/>
            <a:headEnd/>
            <a:tailEnd/>
          </a:ln>
        </p:spPr>
        <p:txBody>
          <a:bodyPr>
            <a:spAutoFit/>
          </a:bodyPr>
          <a:lstStyle/>
          <a:p>
            <a:pPr marL="342900" indent="-342900" fontAlgn="base">
              <a:spcBef>
                <a:spcPct val="35000"/>
              </a:spcBef>
              <a:spcAft>
                <a:spcPct val="0"/>
              </a:spcAft>
              <a:buFontTx/>
              <a:buChar char="•"/>
            </a:pPr>
            <a:endParaRPr lang="en-US" sz="2200">
              <a:solidFill>
                <a:srgbClr val="000066"/>
              </a:solidFill>
            </a:endParaRPr>
          </a:p>
          <a:p>
            <a:pPr marL="342900" indent="-342900" fontAlgn="base">
              <a:spcBef>
                <a:spcPct val="35000"/>
              </a:spcBef>
              <a:spcAft>
                <a:spcPct val="0"/>
              </a:spcAft>
              <a:buFontTx/>
              <a:buChar char="•"/>
            </a:pPr>
            <a:r>
              <a:rPr lang="en-US" sz="2200" b="1">
                <a:solidFill>
                  <a:srgbClr val="0048B9"/>
                </a:solidFill>
              </a:rPr>
              <a:t>FPL’s solar rebates are part of a five-year pilot program authorized by the Florida Public Service Commission to promote clean solar power and reduce energy consumption</a:t>
            </a:r>
            <a:r>
              <a:rPr lang="en-US" sz="2200">
                <a:solidFill>
                  <a:srgbClr val="0048B9"/>
                </a:solidFill>
              </a:rPr>
              <a:t> </a:t>
            </a:r>
          </a:p>
          <a:p>
            <a:pPr marL="342900" indent="-342900" fontAlgn="base">
              <a:spcBef>
                <a:spcPct val="35000"/>
              </a:spcBef>
              <a:spcAft>
                <a:spcPct val="0"/>
              </a:spcAft>
              <a:buFontTx/>
              <a:buChar char="•"/>
            </a:pPr>
            <a:r>
              <a:rPr lang="en-US" sz="2200" b="1">
                <a:solidFill>
                  <a:srgbClr val="0048B9"/>
                </a:solidFill>
              </a:rPr>
              <a:t>Rebates are limited and will be available on a first-come-first-served basis </a:t>
            </a:r>
          </a:p>
          <a:p>
            <a:pPr marL="342900" indent="-342900" fontAlgn="base">
              <a:spcBef>
                <a:spcPct val="35000"/>
              </a:spcBef>
              <a:spcAft>
                <a:spcPct val="0"/>
              </a:spcAft>
              <a:buFontTx/>
              <a:buChar char="•"/>
            </a:pPr>
            <a:r>
              <a:rPr lang="en-US" sz="2200" b="1">
                <a:solidFill>
                  <a:srgbClr val="0048B9"/>
                </a:solidFill>
              </a:rPr>
              <a:t>Any system components installed prior to FPL’s issuance of a rebate reservation will not qualify for the rebate</a:t>
            </a:r>
          </a:p>
          <a:p>
            <a:pPr marL="342900" indent="-342900" fontAlgn="base">
              <a:spcBef>
                <a:spcPct val="35000"/>
              </a:spcBef>
              <a:spcAft>
                <a:spcPct val="0"/>
              </a:spcAft>
            </a:pPr>
            <a:endParaRPr lang="en-US" sz="2200" b="1">
              <a:solidFill>
                <a:srgbClr val="0048B9"/>
              </a:solidFill>
            </a:endParaRPr>
          </a:p>
        </p:txBody>
      </p:sp>
      <p:sp>
        <p:nvSpPr>
          <p:cNvPr id="14339" name="Title 1"/>
          <p:cNvSpPr>
            <a:spLocks/>
          </p:cNvSpPr>
          <p:nvPr/>
        </p:nvSpPr>
        <p:spPr bwMode="auto">
          <a:xfrm>
            <a:off x="466078" y="1228186"/>
            <a:ext cx="8228013" cy="487362"/>
          </a:xfrm>
          <a:prstGeom prst="rect">
            <a:avLst/>
          </a:prstGeom>
          <a:noFill/>
          <a:ln w="9525">
            <a:noFill/>
            <a:miter lim="800000"/>
            <a:headEnd/>
            <a:tailEnd/>
          </a:ln>
        </p:spPr>
        <p:txBody>
          <a:bodyPr anchor="b" anchorCtr="1"/>
          <a:lstStyle/>
          <a:p>
            <a:pPr algn="ctr" eaLnBrk="0" fontAlgn="base" hangingPunct="0">
              <a:spcBef>
                <a:spcPct val="0"/>
              </a:spcBef>
              <a:spcAft>
                <a:spcPct val="0"/>
              </a:spcAft>
            </a:pPr>
            <a:r>
              <a:rPr lang="en-US" sz="2400" b="1" u="sng" dirty="0">
                <a:solidFill>
                  <a:srgbClr val="0048B9"/>
                </a:solidFill>
              </a:rPr>
              <a:t>FPL’s Solar Rebate Programs</a:t>
            </a:r>
          </a:p>
        </p:txBody>
      </p:sp>
      <p:sp>
        <p:nvSpPr>
          <p:cNvPr id="14340" name="Rectangle 4"/>
          <p:cNvSpPr>
            <a:spLocks noChangeArrowheads="1"/>
          </p:cNvSpPr>
          <p:nvPr/>
        </p:nvSpPr>
        <p:spPr bwMode="auto">
          <a:xfrm>
            <a:off x="260350" y="217488"/>
            <a:ext cx="8613775" cy="896937"/>
          </a:xfrm>
          <a:prstGeom prst="rect">
            <a:avLst/>
          </a:prstGeom>
          <a:noFill/>
          <a:ln w="9525" algn="ctr">
            <a:noFill/>
            <a:miter lim="800000"/>
            <a:headEnd/>
            <a:tailEnd/>
          </a:ln>
        </p:spPr>
        <p:txBody>
          <a:bodyPr>
            <a:spAutoFit/>
          </a:bodyPr>
          <a:lstStyle/>
          <a:p>
            <a:pPr fontAlgn="base">
              <a:lnSpc>
                <a:spcPct val="80000"/>
              </a:lnSpc>
              <a:spcBef>
                <a:spcPct val="0"/>
              </a:spcBef>
              <a:spcAft>
                <a:spcPct val="0"/>
              </a:spcAft>
            </a:pPr>
            <a:r>
              <a:rPr lang="en-US" sz="2200" b="1" dirty="0">
                <a:solidFill>
                  <a:srgbClr val="800000"/>
                </a:solidFill>
              </a:rPr>
              <a:t>FPL offers solar rebate programs for customers who install solar photovoltaic (PV) and solar water heating systems in their homes and businesses</a:t>
            </a:r>
          </a:p>
        </p:txBody>
      </p:sp>
    </p:spTree>
    <p:extLst>
      <p:ext uri="{BB962C8B-B14F-4D97-AF65-F5344CB8AC3E}">
        <p14:creationId xmlns:p14="http://schemas.microsoft.com/office/powerpoint/2010/main" val="1324445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1" descr="http://www.globalfeedintariffs.com/wp-content/uploads/2010/04/Clean-Technica-Solar-PV-roof-300x199.jpg"/>
          <p:cNvPicPr>
            <a:picLocks noChangeAspect="1" noChangeArrowheads="1"/>
          </p:cNvPicPr>
          <p:nvPr/>
        </p:nvPicPr>
        <p:blipFill>
          <a:blip r:embed="rId3" cstate="print"/>
          <a:srcRect b="33646"/>
          <a:stretch>
            <a:fillRect/>
          </a:stretch>
        </p:blipFill>
        <p:spPr bwMode="auto">
          <a:xfrm>
            <a:off x="268288" y="3617913"/>
            <a:ext cx="8662987" cy="2270125"/>
          </a:xfrm>
          <a:prstGeom prst="rect">
            <a:avLst/>
          </a:prstGeom>
          <a:noFill/>
          <a:ln w="9525">
            <a:noFill/>
            <a:miter lim="800000"/>
            <a:headEnd/>
            <a:tailEnd/>
          </a:ln>
        </p:spPr>
      </p:pic>
      <p:pic>
        <p:nvPicPr>
          <p:cNvPr id="15363" name="Picture 37" descr="http://www.solartubecompany.co.uk/images/Solar_water_heating_system.jpg"/>
          <p:cNvPicPr>
            <a:picLocks noChangeAspect="1" noChangeArrowheads="1"/>
          </p:cNvPicPr>
          <p:nvPr/>
        </p:nvPicPr>
        <p:blipFill>
          <a:blip r:embed="rId4" cstate="print">
            <a:lum bright="-20000"/>
          </a:blip>
          <a:srcRect t="9805" r="471" b="27979"/>
          <a:stretch>
            <a:fillRect/>
          </a:stretch>
        </p:blipFill>
        <p:spPr bwMode="auto">
          <a:xfrm>
            <a:off x="261938" y="1468438"/>
            <a:ext cx="8650287" cy="2306637"/>
          </a:xfrm>
          <a:prstGeom prst="rect">
            <a:avLst/>
          </a:prstGeom>
          <a:noFill/>
          <a:ln w="9525">
            <a:noFill/>
            <a:miter lim="800000"/>
            <a:headEnd/>
            <a:tailEnd/>
          </a:ln>
        </p:spPr>
      </p:pic>
      <p:graphicFrame>
        <p:nvGraphicFramePr>
          <p:cNvPr id="11" name="Table 10" title="solar water heating"/>
          <p:cNvGraphicFramePr>
            <a:graphicFrameLocks noGrp="1"/>
          </p:cNvGraphicFramePr>
          <p:nvPr>
            <p:extLst>
              <p:ext uri="{D42A27DB-BD31-4B8C-83A1-F6EECF244321}">
                <p14:modId xmlns:p14="http://schemas.microsoft.com/office/powerpoint/2010/main" val="645147246"/>
              </p:ext>
            </p:extLst>
          </p:nvPr>
        </p:nvGraphicFramePr>
        <p:xfrm>
          <a:off x="263525" y="1447800"/>
          <a:ext cx="8662988" cy="2205038"/>
        </p:xfrm>
        <a:graphic>
          <a:graphicData uri="http://schemas.openxmlformats.org/drawingml/2006/table">
            <a:tbl>
              <a:tblPr/>
              <a:tblGrid>
                <a:gridCol w="4318000"/>
                <a:gridCol w="4344988"/>
              </a:tblGrid>
              <a:tr h="48736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Solar Water Heating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r>
              <a:tr h="171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bg1"/>
                        </a:solidFill>
                        <a:effectLst>
                          <a:outerShdw blurRad="38100" dist="38100" dir="2700000" algn="tl">
                            <a:srgbClr val="C0C0C0"/>
                          </a:outerShdw>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outerShdw blurRad="38100" dist="38100" dir="2700000" algn="tl">
                              <a:srgbClr val="C0C0C0"/>
                            </a:outerShdw>
                          </a:effectLst>
                          <a:latin typeface="Arial" pitchFamily="34" charset="0"/>
                        </a:rPr>
                        <a:t>RESIDENTIAL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outerShdw blurRad="38100" dist="38100" dir="2700000" algn="tl">
                              <a:srgbClr val="C0C0C0"/>
                            </a:outerShdw>
                          </a:effectLst>
                          <a:latin typeface="Arial" pitchFamily="34" charset="0"/>
                        </a:rPr>
                        <a:t>REBATES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chemeClr val="bg1"/>
                        </a:solidFill>
                        <a:effectLst>
                          <a:outerShdw blurRad="38100" dist="38100" dir="2700000" algn="tl">
                            <a:srgbClr val="C0C0C0"/>
                          </a:outerShdw>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bg1"/>
                          </a:solidFill>
                          <a:effectLst>
                            <a:outerShdw blurRad="38100" dist="38100" dir="2700000" algn="tl">
                              <a:srgbClr val="C0C0C0"/>
                            </a:outerShdw>
                          </a:effectLst>
                          <a:latin typeface="Arial" pitchFamily="34" charset="0"/>
                        </a:rPr>
                        <a:t>BUSINESS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bg1"/>
                          </a:solidFill>
                          <a:effectLst>
                            <a:outerShdw blurRad="38100" dist="38100" dir="2700000" algn="tl">
                              <a:srgbClr val="C0C0C0"/>
                            </a:outerShdw>
                          </a:effectLst>
                          <a:latin typeface="Arial" pitchFamily="34" charset="0"/>
                        </a:rPr>
                        <a:t>REBATES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2" name="Table 11" title="solar photovoltaics"/>
          <p:cNvGraphicFramePr>
            <a:graphicFrameLocks noGrp="1"/>
          </p:cNvGraphicFramePr>
          <p:nvPr>
            <p:extLst>
              <p:ext uri="{D42A27DB-BD31-4B8C-83A1-F6EECF244321}">
                <p14:modId xmlns:p14="http://schemas.microsoft.com/office/powerpoint/2010/main" val="2432249606"/>
              </p:ext>
            </p:extLst>
          </p:nvPr>
        </p:nvGraphicFramePr>
        <p:xfrm>
          <a:off x="263525" y="3648075"/>
          <a:ext cx="8662988" cy="2239963"/>
        </p:xfrm>
        <a:graphic>
          <a:graphicData uri="http://schemas.openxmlformats.org/drawingml/2006/table">
            <a:tbl>
              <a:tblPr/>
              <a:tblGrid>
                <a:gridCol w="4330700"/>
                <a:gridCol w="4332288"/>
              </a:tblGrid>
              <a:tr h="5222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bg1"/>
                          </a:solidFill>
                          <a:effectLst/>
                          <a:latin typeface="Arial" pitchFamily="34" charset="0"/>
                        </a:rPr>
                        <a:t>Solar </a:t>
                      </a:r>
                      <a:r>
                        <a:rPr kumimoji="0" lang="en-US" sz="2400" b="1" i="0" u="none" strike="noStrike" cap="none" normalizeH="0" baseline="0" dirty="0" err="1" smtClean="0">
                          <a:ln>
                            <a:noFill/>
                          </a:ln>
                          <a:solidFill>
                            <a:schemeClr val="bg1"/>
                          </a:solidFill>
                          <a:effectLst/>
                          <a:latin typeface="Arial" pitchFamily="34" charset="0"/>
                        </a:rPr>
                        <a:t>Photovoltaics</a:t>
                      </a:r>
                      <a:endParaRPr kumimoji="0" lang="en-US" sz="2400" b="1" i="0" u="none" strike="noStrike" cap="none" normalizeH="0" baseline="0" dirty="0" smtClean="0">
                        <a:ln>
                          <a:noFill/>
                        </a:ln>
                        <a:solidFill>
                          <a:schemeClr val="bg1"/>
                        </a:solidFill>
                        <a:effectLst/>
                        <a:latin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r>
              <a:tr h="17176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dirty="0" smtClean="0">
                        <a:ln>
                          <a:noFill/>
                        </a:ln>
                        <a:solidFill>
                          <a:schemeClr val="bg1"/>
                        </a:solidFill>
                        <a:effectLst>
                          <a:outerShdw blurRad="38100" dist="38100" dir="2700000" algn="tl">
                            <a:srgbClr val="C0C0C0"/>
                          </a:outerShdw>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outerShdw blurRad="38100" dist="38100" dir="2700000" algn="tl">
                              <a:srgbClr val="C0C0C0"/>
                            </a:outerShdw>
                          </a:effectLst>
                          <a:latin typeface="Arial" pitchFamily="34" charset="0"/>
                        </a:rPr>
                        <a:t>RESIDENTIAL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chemeClr val="bg1"/>
                          </a:solidFill>
                          <a:effectLst>
                            <a:outerShdw blurRad="38100" dist="38100" dir="2700000" algn="tl">
                              <a:srgbClr val="C0C0C0"/>
                            </a:outerShdw>
                          </a:effectLst>
                          <a:latin typeface="Arial" pitchFamily="34" charset="0"/>
                        </a:rPr>
                        <a:t>REBATES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200" b="1" i="0" u="none" strike="noStrike" cap="none" normalizeH="0" baseline="0" smtClean="0">
                        <a:ln>
                          <a:noFill/>
                        </a:ln>
                        <a:solidFill>
                          <a:schemeClr val="bg1"/>
                        </a:solidFill>
                        <a:effectLst>
                          <a:outerShdw blurRad="38100" dist="38100" dir="2700000" algn="tl">
                            <a:srgbClr val="C0C0C0"/>
                          </a:outerShdw>
                        </a:effectLst>
                        <a:latin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bg1"/>
                          </a:solidFill>
                          <a:effectLst>
                            <a:outerShdw blurRad="38100" dist="38100" dir="2700000" algn="tl">
                              <a:srgbClr val="C0C0C0"/>
                            </a:outerShdw>
                          </a:effectLst>
                          <a:latin typeface="Arial" pitchFamily="34" charset="0"/>
                        </a:rPr>
                        <a:t>BUSINESS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chemeClr val="bg1"/>
                          </a:solidFill>
                          <a:effectLst>
                            <a:outerShdw blurRad="38100" dist="38100" dir="2700000" algn="tl">
                              <a:srgbClr val="C0C0C0"/>
                            </a:outerShdw>
                          </a:effectLst>
                          <a:latin typeface="Arial" pitchFamily="34" charset="0"/>
                        </a:rPr>
                        <a:t>REBATES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13" name="Table 12"/>
          <p:cNvGraphicFramePr>
            <a:graphicFrameLocks noGrp="1"/>
          </p:cNvGraphicFramePr>
          <p:nvPr/>
        </p:nvGraphicFramePr>
        <p:xfrm>
          <a:off x="263525" y="5837238"/>
          <a:ext cx="8652681" cy="335280"/>
        </p:xfrm>
        <a:graphic>
          <a:graphicData uri="http://schemas.openxmlformats.org/drawingml/2006/table">
            <a:tbl>
              <a:tblPr firstRow="1" bandRow="1">
                <a:tableStyleId>{5C22544A-7EE6-4342-B048-85BDC9FD1C3A}</a:tableStyleId>
              </a:tblPr>
              <a:tblGrid>
                <a:gridCol w="8652681"/>
              </a:tblGrid>
              <a:tr h="261756">
                <a:tc>
                  <a:txBody>
                    <a:bodyPr/>
                    <a:lstStyle/>
                    <a:p>
                      <a:pPr algn="ctr"/>
                      <a:endParaRPr lang="en-US" sz="16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r>
            </a:tbl>
          </a:graphicData>
        </a:graphic>
      </p:graphicFrame>
      <p:sp>
        <p:nvSpPr>
          <p:cNvPr id="15390" name="Rectangle 4"/>
          <p:cNvSpPr>
            <a:spLocks noChangeArrowheads="1"/>
          </p:cNvSpPr>
          <p:nvPr/>
        </p:nvSpPr>
        <p:spPr bwMode="auto">
          <a:xfrm>
            <a:off x="260350" y="217488"/>
            <a:ext cx="8613775" cy="363537"/>
          </a:xfrm>
          <a:prstGeom prst="rect">
            <a:avLst/>
          </a:prstGeom>
          <a:noFill/>
          <a:ln w="9525" algn="ctr">
            <a:noFill/>
            <a:miter lim="800000"/>
            <a:headEnd/>
            <a:tailEnd/>
          </a:ln>
        </p:spPr>
        <p:txBody>
          <a:bodyPr>
            <a:spAutoFit/>
          </a:bodyPr>
          <a:lstStyle/>
          <a:p>
            <a:pPr fontAlgn="base">
              <a:lnSpc>
                <a:spcPct val="80000"/>
              </a:lnSpc>
              <a:spcBef>
                <a:spcPct val="0"/>
              </a:spcBef>
              <a:spcAft>
                <a:spcPct val="0"/>
              </a:spcAft>
            </a:pPr>
            <a:r>
              <a:rPr lang="en-US" sz="2200" b="1">
                <a:solidFill>
                  <a:srgbClr val="800000"/>
                </a:solidFill>
              </a:rPr>
              <a:t>There are four rebate programs that are available to customers</a:t>
            </a:r>
          </a:p>
        </p:txBody>
      </p:sp>
      <p:sp>
        <p:nvSpPr>
          <p:cNvPr id="15391" name="Title 1"/>
          <p:cNvSpPr>
            <a:spLocks/>
          </p:cNvSpPr>
          <p:nvPr/>
        </p:nvSpPr>
        <p:spPr bwMode="auto">
          <a:xfrm>
            <a:off x="457200" y="736261"/>
            <a:ext cx="8228013" cy="487363"/>
          </a:xfrm>
          <a:prstGeom prst="rect">
            <a:avLst/>
          </a:prstGeom>
          <a:noFill/>
          <a:ln w="9525">
            <a:noFill/>
            <a:miter lim="800000"/>
            <a:headEnd/>
            <a:tailEnd/>
          </a:ln>
        </p:spPr>
        <p:txBody>
          <a:bodyPr anchor="b" anchorCtr="1"/>
          <a:lstStyle/>
          <a:p>
            <a:pPr algn="ctr" eaLnBrk="0" fontAlgn="base" hangingPunct="0">
              <a:spcBef>
                <a:spcPct val="0"/>
              </a:spcBef>
              <a:spcAft>
                <a:spcPct val="0"/>
              </a:spcAft>
            </a:pPr>
            <a:r>
              <a:rPr lang="en-US" sz="2400" b="1" u="sng" dirty="0">
                <a:solidFill>
                  <a:srgbClr val="0048B9"/>
                </a:solidFill>
              </a:rPr>
              <a:t>Solar Pilot Portfolio Overview </a:t>
            </a:r>
          </a:p>
        </p:txBody>
      </p:sp>
    </p:spTree>
    <p:extLst>
      <p:ext uri="{BB962C8B-B14F-4D97-AF65-F5344CB8AC3E}">
        <p14:creationId xmlns:p14="http://schemas.microsoft.com/office/powerpoint/2010/main" val="1957720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180975" y="1377950"/>
            <a:ext cx="4030663" cy="2060575"/>
          </a:xfrm>
          <a:prstGeom prst="rect">
            <a:avLst/>
          </a:prstGeom>
          <a:noFill/>
          <a:ln w="9525" algn="ctr">
            <a:noFill/>
            <a:round/>
            <a:headEnd/>
            <a:tailEnd/>
          </a:ln>
        </p:spPr>
        <p:txBody>
          <a:bodyPr/>
          <a:lstStyle/>
          <a:p>
            <a:pPr fontAlgn="base">
              <a:lnSpc>
                <a:spcPct val="80000"/>
              </a:lnSpc>
              <a:spcBef>
                <a:spcPct val="20000"/>
              </a:spcBef>
              <a:spcAft>
                <a:spcPct val="20000"/>
              </a:spcAft>
              <a:buFontTx/>
              <a:buChar char="•"/>
            </a:pPr>
            <a:endParaRPr lang="en-US">
              <a:solidFill>
                <a:srgbClr val="0048B9"/>
              </a:solidFill>
            </a:endParaRPr>
          </a:p>
        </p:txBody>
      </p:sp>
      <p:graphicFrame>
        <p:nvGraphicFramePr>
          <p:cNvPr id="16411" name="Group 27" title="solar water heating and PV"/>
          <p:cNvGraphicFramePr>
            <a:graphicFrameLocks noGrp="1"/>
          </p:cNvGraphicFramePr>
          <p:nvPr>
            <p:extLst>
              <p:ext uri="{D42A27DB-BD31-4B8C-83A1-F6EECF244321}">
                <p14:modId xmlns:p14="http://schemas.microsoft.com/office/powerpoint/2010/main" val="1935538402"/>
              </p:ext>
            </p:extLst>
          </p:nvPr>
        </p:nvGraphicFramePr>
        <p:xfrm>
          <a:off x="336550" y="1374775"/>
          <a:ext cx="8369300" cy="4343400"/>
        </p:xfrm>
        <a:graphic>
          <a:graphicData uri="http://schemas.openxmlformats.org/drawingml/2006/table">
            <a:tbl>
              <a:tblPr/>
              <a:tblGrid>
                <a:gridCol w="3644900"/>
                <a:gridCol w="4724400"/>
              </a:tblGrid>
              <a:tr h="1752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accent2"/>
                          </a:solidFill>
                          <a:effectLst/>
                          <a:latin typeface="Arial" pitchFamily="34" charset="0"/>
                        </a:rPr>
                        <a:t>Residential Solar Water Heating </a:t>
                      </a:r>
                      <a:endParaRPr kumimoji="0" lang="en-US" sz="1800" b="0" i="0" u="none" strike="noStrike" cap="none" normalizeH="0" baseline="0" dirty="0" smtClean="0">
                        <a:ln>
                          <a:noFill/>
                        </a:ln>
                        <a:solidFill>
                          <a:schemeClr val="accent2"/>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accent2"/>
                          </a:solidFill>
                          <a:effectLst/>
                          <a:latin typeface="Arial" pitchFamily="34" charset="0"/>
                        </a:rPr>
                        <a:t>$1000 per installed solar water heater. One rebate per premise* for the life of the program</a:t>
                      </a:r>
                    </a:p>
                  </a:txBody>
                  <a:tcPr horzOverflow="overflow">
                    <a:lnL w="1270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EDEA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2"/>
                          </a:solidFill>
                          <a:effectLst/>
                          <a:latin typeface="Arial" pitchFamily="34" charset="0"/>
                        </a:rPr>
                        <a:t>Business Solar Water Heating</a:t>
                      </a:r>
                      <a:endParaRPr kumimoji="0" lang="en-US" sz="1800" b="0" i="0" u="none" strike="noStrike" cap="none" normalizeH="0" baseline="0" smtClean="0">
                        <a:ln>
                          <a:noFill/>
                        </a:ln>
                        <a:solidFill>
                          <a:schemeClr val="accent2"/>
                        </a:solidFill>
                        <a:effectLst/>
                        <a:latin typeface="Arial" pitchFamily="34" charset="0"/>
                      </a:endParaRP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48B9"/>
                          </a:solidFill>
                          <a:effectLst/>
                          <a:latin typeface="Arial" pitchFamily="34" charset="0"/>
                        </a:rPr>
                        <a:t>$30 per 1,000 BTUh/day of the maximum rated output of the installed system</a:t>
                      </a:r>
                      <a:r>
                        <a:rPr kumimoji="0" lang="en-US" sz="1600" b="0" i="0" u="none" strike="noStrike" cap="none" normalizeH="0" baseline="0" smtClean="0">
                          <a:ln>
                            <a:noFill/>
                          </a:ln>
                          <a:solidFill>
                            <a:schemeClr val="accent2"/>
                          </a:solidFill>
                          <a:effectLst/>
                          <a:latin typeface="Arial" pitchFamily="34" charset="0"/>
                        </a:rPr>
                        <a:t>; $50,000 maximum rebate amount per premise* for the life of the program (</a:t>
                      </a:r>
                      <a:r>
                        <a:rPr kumimoji="0" lang="en-US" sz="1600" b="0" i="0" u="none" strike="noStrike" cap="none" normalizeH="0" baseline="0" smtClean="0">
                          <a:ln>
                            <a:noFill/>
                          </a:ln>
                          <a:solidFill>
                            <a:srgbClr val="0048B9"/>
                          </a:solidFill>
                          <a:effectLst/>
                          <a:latin typeface="Arial" pitchFamily="34" charset="0"/>
                        </a:rPr>
                        <a:t>Customers with multiple premises* can receive a maximum combined rebate for their premises* of up to $150,000 per funding year)</a:t>
                      </a:r>
                      <a:r>
                        <a:rPr kumimoji="0" lang="en-US" sz="1600" b="1" i="0" u="none" strike="noStrike" cap="none" normalizeH="0" baseline="0" smtClean="0">
                          <a:ln>
                            <a:noFill/>
                          </a:ln>
                          <a:solidFill>
                            <a:srgbClr val="0048B9"/>
                          </a:solidFill>
                          <a:effectLst/>
                          <a:latin typeface="Arial" pitchFamily="34" charset="0"/>
                        </a:rPr>
                        <a:t> </a:t>
                      </a:r>
                    </a:p>
                  </a:txBody>
                  <a:tcPr horzOverflow="overflow">
                    <a:lnL w="635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accent2"/>
                      </a:solidFill>
                      <a:prstDash val="solid"/>
                      <a:round/>
                      <a:headEnd type="none" w="med" len="med"/>
                      <a:tailEnd type="none" w="med" len="med"/>
                    </a:lnB>
                    <a:lnTlToBr>
                      <a:noFill/>
                    </a:lnTlToBr>
                    <a:lnBlToTr>
                      <a:noFill/>
                    </a:lnBlToTr>
                    <a:solidFill>
                      <a:srgbClr val="FEDEA1"/>
                    </a:solidFill>
                  </a:tcPr>
                </a:tc>
              </a:tr>
              <a:tr h="2514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2"/>
                          </a:solidFill>
                          <a:effectLst/>
                          <a:latin typeface="Arial" pitchFamily="34" charset="0"/>
                        </a:rPr>
                        <a:t>Residential PV</a:t>
                      </a:r>
                      <a:endParaRPr kumimoji="0" lang="en-US" sz="1800" b="0" i="0" u="none" strike="noStrike" cap="none" normalizeH="0" baseline="0" smtClean="0">
                        <a:ln>
                          <a:noFill/>
                        </a:ln>
                        <a:solidFill>
                          <a:schemeClr val="accent2"/>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48B9"/>
                          </a:solidFill>
                          <a:effectLst/>
                          <a:latin typeface="Arial" pitchFamily="34" charset="0"/>
                        </a:rPr>
                        <a:t>$2 per watt of the direct current (DC) rating of the solar panels of a PV system</a:t>
                      </a:r>
                      <a:r>
                        <a:rPr kumimoji="0" lang="en-US" sz="1600" b="1" i="0" u="none" strike="noStrike" cap="none" normalizeH="0" baseline="0" smtClean="0">
                          <a:ln>
                            <a:noFill/>
                          </a:ln>
                          <a:solidFill>
                            <a:srgbClr val="0048B9"/>
                          </a:solidFill>
                          <a:effectLst/>
                          <a:latin typeface="Arial" pitchFamily="34" charset="0"/>
                        </a:rPr>
                        <a:t> </a:t>
                      </a:r>
                      <a:r>
                        <a:rPr kumimoji="0" lang="en-US" sz="1600" b="0" i="0" u="none" strike="noStrike" cap="none" normalizeH="0" baseline="0" smtClean="0">
                          <a:ln>
                            <a:noFill/>
                          </a:ln>
                          <a:solidFill>
                            <a:schemeClr val="accent2"/>
                          </a:solidFill>
                          <a:effectLst/>
                          <a:latin typeface="Arial" pitchFamily="34" charset="0"/>
                        </a:rPr>
                        <a:t>, with maximum rebate of $20,000 per premise.* One rebate per premise* for the life of the program</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chemeClr val="accent2"/>
                        </a:solidFill>
                        <a:effectLst/>
                        <a:latin typeface="Arial" pitchFamily="34" charset="0"/>
                      </a:endParaRPr>
                    </a:p>
                  </a:txBody>
                  <a:tcPr horzOverflow="overflow">
                    <a:lnL w="12700" cap="flat" cmpd="sng" algn="ctr">
                      <a:solidFill>
                        <a:schemeClr val="bg1"/>
                      </a:solidFill>
                      <a:prstDash val="solid"/>
                      <a:round/>
                      <a:headEnd type="none" w="med" len="med"/>
                      <a:tailEnd type="none" w="med" len="med"/>
                    </a:lnL>
                    <a:lnR w="6350" cap="flat" cmpd="sng" algn="ctr">
                      <a:solidFill>
                        <a:schemeClr val="accent2"/>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B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chemeClr val="accent2"/>
                          </a:solidFill>
                          <a:effectLst/>
                          <a:latin typeface="Arial" pitchFamily="34" charset="0"/>
                        </a:rPr>
                        <a:t>Business PV</a:t>
                      </a:r>
                    </a:p>
                    <a:p>
                      <a:pPr marL="0" marR="0" lvl="1"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48B9"/>
                          </a:solidFill>
                          <a:effectLst/>
                          <a:latin typeface="Arial" pitchFamily="34" charset="0"/>
                        </a:rPr>
                        <a:t>Variable rebate depending on the direct current (DC) rating of the solar panels:</a:t>
                      </a:r>
                      <a:r>
                        <a:rPr kumimoji="0" lang="en-US" sz="1600" b="1" i="0" u="none" strike="noStrike" cap="none" normalizeH="0" baseline="0" smtClean="0">
                          <a:ln>
                            <a:noFill/>
                          </a:ln>
                          <a:solidFill>
                            <a:srgbClr val="0048B9"/>
                          </a:solidFill>
                          <a:effectLst/>
                          <a:latin typeface="Arial" pitchFamily="34" charset="0"/>
                        </a:rPr>
                        <a:t> </a:t>
                      </a:r>
                      <a:r>
                        <a:rPr kumimoji="0" lang="en-US" sz="1600" b="0" i="0" u="none" strike="noStrike" cap="none" normalizeH="0" baseline="0" smtClean="0">
                          <a:ln>
                            <a:noFill/>
                          </a:ln>
                          <a:solidFill>
                            <a:schemeClr val="accent2"/>
                          </a:solidFill>
                          <a:effectLst/>
                          <a:latin typeface="Arial" pitchFamily="34" charset="0"/>
                        </a:rPr>
                        <a:t>$2 per watt for the first 10 kilowatts, $1.50 per DC watt 10 kW up to 25 kW, and $1 per DC watt greater than 25 kW. Up to $50,000 per premise* for the life of the program (</a:t>
                      </a:r>
                      <a:r>
                        <a:rPr kumimoji="0" lang="en-US" sz="1600" b="0" i="0" u="none" strike="noStrike" cap="none" normalizeH="0" baseline="0" smtClean="0">
                          <a:ln>
                            <a:noFill/>
                          </a:ln>
                          <a:solidFill>
                            <a:srgbClr val="0048B9"/>
                          </a:solidFill>
                          <a:effectLst/>
                          <a:latin typeface="Arial" pitchFamily="34" charset="0"/>
                        </a:rPr>
                        <a:t>Customers with multiple premises* can receive a maximum combined rebate for their premises* of up to $150,000 per funding year)</a:t>
                      </a:r>
                      <a:r>
                        <a:rPr kumimoji="0" lang="en-US" sz="2000" b="1" i="0" u="none" strike="noStrike" cap="none" normalizeH="0" baseline="0" smtClean="0">
                          <a:ln>
                            <a:noFill/>
                          </a:ln>
                          <a:solidFill>
                            <a:srgbClr val="0048B9"/>
                          </a:solidFill>
                          <a:effectLst/>
                          <a:latin typeface="Arial" pitchFamily="34" charset="0"/>
                        </a:rPr>
                        <a:t> </a:t>
                      </a:r>
                    </a:p>
                  </a:txBody>
                  <a:tcPr horzOverflow="overflow">
                    <a:lnL w="6350" cap="flat" cmpd="sng" algn="ctr">
                      <a:solidFill>
                        <a:schemeClr val="accent2"/>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accent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6BE"/>
                    </a:solidFill>
                  </a:tcPr>
                </a:tc>
              </a:tr>
            </a:tbl>
          </a:graphicData>
        </a:graphic>
      </p:graphicFrame>
      <p:sp>
        <p:nvSpPr>
          <p:cNvPr id="16398" name="Rectangle 7"/>
          <p:cNvSpPr>
            <a:spLocks noChangeArrowheads="1"/>
          </p:cNvSpPr>
          <p:nvPr/>
        </p:nvSpPr>
        <p:spPr bwMode="auto">
          <a:xfrm>
            <a:off x="265113" y="230188"/>
            <a:ext cx="8582025" cy="896937"/>
          </a:xfrm>
          <a:prstGeom prst="rect">
            <a:avLst/>
          </a:prstGeom>
          <a:noFill/>
          <a:ln w="9525">
            <a:noFill/>
            <a:miter lim="800000"/>
            <a:headEnd/>
            <a:tailEnd/>
          </a:ln>
        </p:spPr>
        <p:txBody>
          <a:bodyPr>
            <a:spAutoFit/>
          </a:bodyPr>
          <a:lstStyle/>
          <a:p>
            <a:pPr fontAlgn="base">
              <a:lnSpc>
                <a:spcPct val="80000"/>
              </a:lnSpc>
              <a:spcBef>
                <a:spcPct val="50000"/>
              </a:spcBef>
              <a:spcAft>
                <a:spcPct val="0"/>
              </a:spcAft>
            </a:pPr>
            <a:r>
              <a:rPr lang="en-US" sz="2200" b="1">
                <a:solidFill>
                  <a:srgbClr val="800000"/>
                </a:solidFill>
              </a:rPr>
              <a:t>FPL is offering new rebate programs for customers who install solar photovoltaic and solar water heating systems in their homes and businesses </a:t>
            </a:r>
          </a:p>
        </p:txBody>
      </p:sp>
      <p:sp>
        <p:nvSpPr>
          <p:cNvPr id="16399" name="Text Box 16"/>
          <p:cNvSpPr txBox="1">
            <a:spLocks noChangeArrowheads="1"/>
          </p:cNvSpPr>
          <p:nvPr/>
        </p:nvSpPr>
        <p:spPr bwMode="auto">
          <a:xfrm>
            <a:off x="269875" y="5795963"/>
            <a:ext cx="8343900" cy="549275"/>
          </a:xfrm>
          <a:prstGeom prst="rect">
            <a:avLst/>
          </a:prstGeom>
          <a:noFill/>
          <a:ln w="9525">
            <a:noFill/>
            <a:miter lim="800000"/>
            <a:headEnd/>
            <a:tailEnd/>
          </a:ln>
        </p:spPr>
        <p:txBody>
          <a:bodyPr>
            <a:spAutoFit/>
          </a:bodyPr>
          <a:lstStyle/>
          <a:p>
            <a:pPr fontAlgn="base">
              <a:spcBef>
                <a:spcPct val="0"/>
              </a:spcBef>
              <a:spcAft>
                <a:spcPct val="0"/>
              </a:spcAft>
            </a:pPr>
            <a:r>
              <a:rPr lang="en-US" sz="1000">
                <a:solidFill>
                  <a:srgbClr val="0048B9"/>
                </a:solidFill>
              </a:rPr>
              <a:t>*A premise is defined as a dwelling or business under the control of a single customer where electric utility service terminates. Separate buildings and adjoining buildings in a group of buildings, which have separate FPL electric service, and contain separate dwellings or businesses, are separate premises.</a:t>
            </a:r>
          </a:p>
        </p:txBody>
      </p:sp>
    </p:spTree>
    <p:extLst>
      <p:ext uri="{BB962C8B-B14F-4D97-AF65-F5344CB8AC3E}">
        <p14:creationId xmlns:p14="http://schemas.microsoft.com/office/powerpoint/2010/main" val="20647156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r>
              <a:rPr lang="en-US" b="1" dirty="0" smtClean="0">
                <a:solidFill>
                  <a:srgbClr val="0070C0"/>
                </a:solidFill>
              </a:rPr>
              <a:t>Know Your Solar Rights</a:t>
            </a:r>
            <a:endParaRPr lang="en-US" b="1" dirty="0">
              <a:solidFill>
                <a:srgbClr val="0070C0"/>
              </a:solidFill>
            </a:endParaRPr>
          </a:p>
        </p:txBody>
      </p:sp>
      <p:sp>
        <p:nvSpPr>
          <p:cNvPr id="3" name="Content Placeholder 2"/>
          <p:cNvSpPr>
            <a:spLocks noGrp="1"/>
          </p:cNvSpPr>
          <p:nvPr>
            <p:ph idx="1"/>
          </p:nvPr>
        </p:nvSpPr>
        <p:spPr>
          <a:xfrm>
            <a:off x="457200" y="2057400"/>
            <a:ext cx="8229600" cy="2209800"/>
          </a:xfrm>
        </p:spPr>
        <p:txBody>
          <a:bodyPr/>
          <a:lstStyle/>
          <a:p>
            <a:pPr marL="0" indent="0" algn="ctr">
              <a:buNone/>
            </a:pPr>
            <a:r>
              <a:rPr lang="en-US" dirty="0" smtClean="0">
                <a:solidFill>
                  <a:srgbClr val="0070C0"/>
                </a:solidFill>
              </a:rPr>
              <a:t>Jason M. </a:t>
            </a:r>
            <a:r>
              <a:rPr lang="en-US" dirty="0">
                <a:solidFill>
                  <a:srgbClr val="0070C0"/>
                </a:solidFill>
              </a:rPr>
              <a:t>R</a:t>
            </a:r>
            <a:r>
              <a:rPr lang="en-US" dirty="0" smtClean="0">
                <a:solidFill>
                  <a:srgbClr val="0070C0"/>
                </a:solidFill>
              </a:rPr>
              <a:t>odgers-da Cruz, Esq.</a:t>
            </a:r>
          </a:p>
          <a:p>
            <a:pPr marL="0" indent="0" algn="ctr">
              <a:buNone/>
            </a:pPr>
            <a:r>
              <a:rPr lang="en-US" dirty="0" smtClean="0">
                <a:solidFill>
                  <a:srgbClr val="0070C0"/>
                </a:solidFill>
              </a:rPr>
              <a:t>Siegfried, Rivera, Lerner, De La Torre &amp; </a:t>
            </a:r>
            <a:r>
              <a:rPr lang="en-US" dirty="0" err="1" smtClean="0">
                <a:solidFill>
                  <a:srgbClr val="0070C0"/>
                </a:solidFill>
              </a:rPr>
              <a:t>Sobel</a:t>
            </a:r>
            <a:r>
              <a:rPr lang="en-US" dirty="0" smtClean="0">
                <a:solidFill>
                  <a:srgbClr val="0070C0"/>
                </a:solidFill>
              </a:rPr>
              <a:t>, P.A.</a:t>
            </a:r>
            <a:endParaRPr lang="en-US" dirty="0">
              <a:solidFill>
                <a:srgbClr val="0070C0"/>
              </a:solidFill>
            </a:endParaRPr>
          </a:p>
        </p:txBody>
      </p:sp>
    </p:spTree>
    <p:extLst>
      <p:ext uri="{BB962C8B-B14F-4D97-AF65-F5344CB8AC3E}">
        <p14:creationId xmlns:p14="http://schemas.microsoft.com/office/powerpoint/2010/main" val="2181049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2"/>
          <p:cNvSpPr>
            <a:spLocks noChangeArrowheads="1"/>
          </p:cNvSpPr>
          <p:nvPr/>
        </p:nvSpPr>
        <p:spPr bwMode="auto">
          <a:xfrm>
            <a:off x="385763" y="1574800"/>
            <a:ext cx="8453437" cy="3740150"/>
          </a:xfrm>
          <a:prstGeom prst="rect">
            <a:avLst/>
          </a:prstGeom>
          <a:noFill/>
          <a:ln w="9525">
            <a:noFill/>
            <a:miter lim="800000"/>
            <a:headEnd/>
            <a:tailEnd/>
          </a:ln>
        </p:spPr>
        <p:txBody>
          <a:bodyPr>
            <a:spAutoFit/>
          </a:bodyPr>
          <a:lstStyle/>
          <a:p>
            <a:pPr marL="342900" indent="-342900" fontAlgn="base">
              <a:spcBef>
                <a:spcPct val="50000"/>
              </a:spcBef>
              <a:spcAft>
                <a:spcPct val="0"/>
              </a:spcAft>
              <a:buFontTx/>
              <a:buChar char="•"/>
            </a:pPr>
            <a:r>
              <a:rPr lang="en-US" sz="2200" b="1" dirty="0">
                <a:solidFill>
                  <a:srgbClr val="0048B9"/>
                </a:solidFill>
              </a:rPr>
              <a:t>You will need to log-in to your account on </a:t>
            </a:r>
            <a:r>
              <a:rPr lang="en-US" sz="2200" b="1" dirty="0">
                <a:solidFill>
                  <a:srgbClr val="0048B9"/>
                </a:solidFill>
                <a:hlinkClick r:id="rId3"/>
              </a:rPr>
              <a:t>www.FPL.com</a:t>
            </a:r>
            <a:r>
              <a:rPr lang="en-US" sz="2200" b="1" dirty="0">
                <a:solidFill>
                  <a:srgbClr val="0048B9"/>
                </a:solidFill>
              </a:rPr>
              <a:t>  in order to apply for this program, </a:t>
            </a:r>
          </a:p>
          <a:p>
            <a:pPr marL="342900" indent="-342900" fontAlgn="base">
              <a:spcBef>
                <a:spcPct val="50000"/>
              </a:spcBef>
              <a:spcAft>
                <a:spcPct val="0"/>
              </a:spcAft>
              <a:buFontTx/>
              <a:buChar char="•"/>
            </a:pPr>
            <a:r>
              <a:rPr lang="en-US" sz="2200" b="1" dirty="0">
                <a:solidFill>
                  <a:srgbClr val="0048B9"/>
                </a:solidFill>
              </a:rPr>
              <a:t>If you are not registered with FPL you will need to register  for online access </a:t>
            </a:r>
          </a:p>
          <a:p>
            <a:pPr marL="342900" indent="-342900" fontAlgn="base">
              <a:spcBef>
                <a:spcPct val="50000"/>
              </a:spcBef>
              <a:spcAft>
                <a:spcPct val="0"/>
              </a:spcAft>
              <a:buFontTx/>
              <a:buChar char="•"/>
            </a:pPr>
            <a:r>
              <a:rPr lang="en-US" sz="2200" b="1" dirty="0">
                <a:solidFill>
                  <a:srgbClr val="0048B9"/>
                </a:solidFill>
              </a:rPr>
              <a:t>Mark your calendar to go to </a:t>
            </a:r>
            <a:r>
              <a:rPr lang="en-US" sz="2200" b="1" dirty="0">
                <a:solidFill>
                  <a:srgbClr val="0048B9"/>
                </a:solidFill>
                <a:hlinkClick r:id="rId4"/>
              </a:rPr>
              <a:t>www.FPL.com/solarrebates</a:t>
            </a:r>
            <a:endParaRPr lang="en-US" sz="2200" b="1" dirty="0">
              <a:solidFill>
                <a:srgbClr val="0048B9"/>
              </a:solidFill>
            </a:endParaRPr>
          </a:p>
          <a:p>
            <a:pPr marL="800100" lvl="2" indent="-342900" fontAlgn="base">
              <a:spcBef>
                <a:spcPct val="50000"/>
              </a:spcBef>
              <a:spcAft>
                <a:spcPct val="0"/>
              </a:spcAft>
              <a:buFontTx/>
              <a:buChar char="•"/>
            </a:pPr>
            <a:r>
              <a:rPr lang="en-US" sz="2000" dirty="0">
                <a:solidFill>
                  <a:srgbClr val="0048B9"/>
                </a:solidFill>
              </a:rPr>
              <a:t>You will be prompted to log-in using the username and password that you created for online access to your account</a:t>
            </a:r>
          </a:p>
          <a:p>
            <a:pPr marL="342900" indent="-342900" fontAlgn="base">
              <a:spcBef>
                <a:spcPct val="50000"/>
              </a:spcBef>
              <a:spcAft>
                <a:spcPct val="0"/>
              </a:spcAft>
              <a:buFontTx/>
              <a:buChar char="•"/>
            </a:pPr>
            <a:r>
              <a:rPr lang="en-US" sz="2200" b="1" dirty="0" smtClean="0">
                <a:solidFill>
                  <a:srgbClr val="0048B9"/>
                </a:solidFill>
              </a:rPr>
              <a:t>2014 </a:t>
            </a:r>
            <a:r>
              <a:rPr lang="en-US" sz="2200" b="1" dirty="0">
                <a:solidFill>
                  <a:srgbClr val="0048B9"/>
                </a:solidFill>
              </a:rPr>
              <a:t>funds will  be available in </a:t>
            </a:r>
            <a:r>
              <a:rPr lang="en-US" sz="2200" b="1" dirty="0" smtClean="0">
                <a:solidFill>
                  <a:srgbClr val="0048B9"/>
                </a:solidFill>
              </a:rPr>
              <a:t>October, 2013, </a:t>
            </a:r>
            <a:r>
              <a:rPr lang="en-US" sz="2200" b="1" dirty="0">
                <a:solidFill>
                  <a:srgbClr val="0048B9"/>
                </a:solidFill>
              </a:rPr>
              <a:t>date and time is TBD</a:t>
            </a:r>
          </a:p>
        </p:txBody>
      </p:sp>
      <p:sp>
        <p:nvSpPr>
          <p:cNvPr id="30723" name="Title 1"/>
          <p:cNvSpPr>
            <a:spLocks/>
          </p:cNvSpPr>
          <p:nvPr/>
        </p:nvSpPr>
        <p:spPr bwMode="auto">
          <a:xfrm>
            <a:off x="490538" y="500063"/>
            <a:ext cx="8059737" cy="719137"/>
          </a:xfrm>
          <a:prstGeom prst="rect">
            <a:avLst/>
          </a:prstGeom>
          <a:noFill/>
          <a:ln w="9525">
            <a:noFill/>
            <a:miter lim="800000"/>
            <a:headEnd/>
            <a:tailEnd/>
          </a:ln>
        </p:spPr>
        <p:txBody>
          <a:bodyPr anchor="b" anchorCtr="1"/>
          <a:lstStyle/>
          <a:p>
            <a:pPr algn="ctr" eaLnBrk="0" fontAlgn="base" hangingPunct="0">
              <a:spcBef>
                <a:spcPct val="0"/>
              </a:spcBef>
              <a:spcAft>
                <a:spcPct val="0"/>
              </a:spcAft>
              <a:defRPr/>
            </a:pPr>
            <a:r>
              <a:rPr lang="en-US" sz="3100" b="1" kern="0" dirty="0">
                <a:solidFill>
                  <a:srgbClr val="0048B9"/>
                </a:solidFill>
              </a:rPr>
              <a:t>Get ready</a:t>
            </a:r>
          </a:p>
        </p:txBody>
      </p:sp>
    </p:spTree>
    <p:extLst>
      <p:ext uri="{BB962C8B-B14F-4D97-AF65-F5344CB8AC3E}">
        <p14:creationId xmlns:p14="http://schemas.microsoft.com/office/powerpoint/2010/main" val="925159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4227" y="731520"/>
            <a:ext cx="8475740" cy="5048436"/>
          </a:xfrm>
        </p:spPr>
        <p:txBody>
          <a:bodyPr>
            <a:noAutofit/>
          </a:bodyPr>
          <a:lstStyle/>
          <a:p>
            <a:pPr>
              <a:lnSpc>
                <a:spcPct val="100000"/>
              </a:lnSpc>
            </a:pPr>
            <a:endParaRPr lang="en-US" sz="1600" dirty="0" smtClean="0"/>
          </a:p>
          <a:p>
            <a:pPr>
              <a:lnSpc>
                <a:spcPct val="100000"/>
              </a:lnSpc>
            </a:pPr>
            <a:r>
              <a:rPr lang="en-US" sz="1600" dirty="0" smtClean="0"/>
              <a:t>The </a:t>
            </a:r>
            <a:r>
              <a:rPr lang="en-US" sz="1600" dirty="0"/>
              <a:t>FPL Rebate Certificate </a:t>
            </a:r>
            <a:r>
              <a:rPr lang="en-US" sz="1600" dirty="0" smtClean="0"/>
              <a:t>with </a:t>
            </a:r>
            <a:r>
              <a:rPr lang="en-US" sz="1600" dirty="0"/>
              <a:t>the FPL customer’s </a:t>
            </a:r>
            <a:r>
              <a:rPr lang="en-US" sz="1600" dirty="0" smtClean="0"/>
              <a:t>signature.(can be downloaded at </a:t>
            </a:r>
            <a:r>
              <a:rPr lang="en-US" sz="1600" dirty="0" smtClean="0">
                <a:hlinkClick r:id="rId2"/>
              </a:rPr>
              <a:t>www.FPL.com/solarrebates</a:t>
            </a:r>
            <a:r>
              <a:rPr lang="en-US" sz="1600" dirty="0" smtClean="0"/>
              <a:t> ) </a:t>
            </a:r>
            <a:endParaRPr lang="en-US" sz="1600" dirty="0"/>
          </a:p>
          <a:p>
            <a:pPr>
              <a:lnSpc>
                <a:spcPct val="100000"/>
              </a:lnSpc>
            </a:pPr>
            <a:r>
              <a:rPr lang="en-US" sz="1600" dirty="0"/>
              <a:t>A signed purchase agreement contract for the purpose of the photovoltaic </a:t>
            </a:r>
            <a:r>
              <a:rPr lang="en-US" sz="1600" dirty="0" smtClean="0"/>
              <a:t>system </a:t>
            </a:r>
            <a:endParaRPr lang="en-US" sz="1600" dirty="0"/>
          </a:p>
          <a:p>
            <a:pPr>
              <a:lnSpc>
                <a:spcPct val="100000"/>
              </a:lnSpc>
            </a:pPr>
            <a:r>
              <a:rPr lang="en-US" sz="1600" dirty="0"/>
              <a:t>A document showing the anticipated annual electric production of the proposed system using the PVWatts-1 </a:t>
            </a:r>
            <a:r>
              <a:rPr lang="en-US" sz="1600" dirty="0" smtClean="0"/>
              <a:t>calculation</a:t>
            </a:r>
            <a:endParaRPr lang="en-US" sz="1600" dirty="0"/>
          </a:p>
          <a:p>
            <a:pPr>
              <a:lnSpc>
                <a:spcPct val="100000"/>
              </a:lnSpc>
            </a:pPr>
            <a:r>
              <a:rPr lang="en-US" sz="1600" dirty="0"/>
              <a:t>Digital photos of the installation </a:t>
            </a:r>
          </a:p>
          <a:p>
            <a:pPr>
              <a:lnSpc>
                <a:spcPct val="100000"/>
              </a:lnSpc>
            </a:pPr>
            <a:r>
              <a:rPr lang="en-US" sz="1600" dirty="0"/>
              <a:t>Digital photos panel nameplate(s) (sticker located behind the panel that specifies the wattage of the panel)</a:t>
            </a:r>
          </a:p>
          <a:p>
            <a:pPr>
              <a:lnSpc>
                <a:spcPct val="100000"/>
              </a:lnSpc>
            </a:pPr>
            <a:r>
              <a:rPr lang="en-US" sz="1600" dirty="0"/>
              <a:t>A copy of the </a:t>
            </a:r>
            <a:r>
              <a:rPr lang="en-US" sz="1600" dirty="0" smtClean="0"/>
              <a:t>contractor’s invoice</a:t>
            </a:r>
            <a:endParaRPr lang="en-US" sz="1600" dirty="0"/>
          </a:p>
          <a:p>
            <a:pPr>
              <a:lnSpc>
                <a:spcPct val="100000"/>
              </a:lnSpc>
            </a:pPr>
            <a:r>
              <a:rPr lang="en-US" sz="1600" dirty="0" smtClean="0"/>
              <a:t>Net-metering application</a:t>
            </a:r>
          </a:p>
          <a:p>
            <a:pPr>
              <a:lnSpc>
                <a:spcPct val="100000"/>
              </a:lnSpc>
            </a:pPr>
            <a:r>
              <a:rPr lang="en-US" sz="1600" smtClean="0"/>
              <a:t>A signed Net Metering Interconnection agreement </a:t>
            </a:r>
          </a:p>
          <a:p>
            <a:pPr>
              <a:lnSpc>
                <a:spcPct val="100000"/>
              </a:lnSpc>
            </a:pPr>
            <a:r>
              <a:rPr lang="en-US" sz="1600" smtClean="0"/>
              <a:t>A </a:t>
            </a:r>
            <a:r>
              <a:rPr lang="en-US" sz="1600" dirty="0"/>
              <a:t>copy of the final passed permit, indicating the date the permit was applied for and the date it passed inspection. Permit issued date must be after reservation approval </a:t>
            </a:r>
            <a:r>
              <a:rPr lang="en-US" sz="1600" dirty="0" smtClean="0"/>
              <a:t>date</a:t>
            </a:r>
            <a:r>
              <a:rPr lang="en-US" sz="1600" dirty="0"/>
              <a:t>  </a:t>
            </a:r>
          </a:p>
          <a:p>
            <a:pPr>
              <a:lnSpc>
                <a:spcPct val="100000"/>
              </a:lnSpc>
            </a:pPr>
            <a:r>
              <a:rPr lang="en-US" sz="1600" dirty="0"/>
              <a:t>If your PV system is Tier 2 or 3, proof of </a:t>
            </a:r>
            <a:r>
              <a:rPr lang="en-US" sz="1600" dirty="0" smtClean="0"/>
              <a:t>insurance </a:t>
            </a:r>
            <a:endParaRPr lang="en-US" sz="1600" dirty="0"/>
          </a:p>
        </p:txBody>
      </p:sp>
      <p:sp>
        <p:nvSpPr>
          <p:cNvPr id="5" name="Title 1"/>
          <p:cNvSpPr>
            <a:spLocks/>
          </p:cNvSpPr>
          <p:nvPr/>
        </p:nvSpPr>
        <p:spPr bwMode="auto">
          <a:xfrm>
            <a:off x="420624" y="182880"/>
            <a:ext cx="8123238" cy="487363"/>
          </a:xfrm>
          <a:prstGeom prst="rect">
            <a:avLst/>
          </a:prstGeom>
          <a:noFill/>
          <a:ln w="9525">
            <a:noFill/>
            <a:miter lim="800000"/>
            <a:headEnd/>
            <a:tailEnd/>
          </a:ln>
        </p:spPr>
        <p:txBody>
          <a:bodyPr anchor="b" anchorCtr="1"/>
          <a:lstStyle/>
          <a:p>
            <a:pPr algn="ctr" eaLnBrk="0" fontAlgn="base" hangingPunct="0">
              <a:spcBef>
                <a:spcPct val="0"/>
              </a:spcBef>
              <a:spcAft>
                <a:spcPct val="0"/>
              </a:spcAft>
              <a:defRPr/>
            </a:pPr>
            <a:r>
              <a:rPr lang="en-US" sz="3100" b="1" kern="0" dirty="0">
                <a:solidFill>
                  <a:srgbClr val="0048B9"/>
                </a:solidFill>
              </a:rPr>
              <a:t>PV Checklist</a:t>
            </a:r>
          </a:p>
        </p:txBody>
      </p:sp>
    </p:spTree>
    <p:extLst>
      <p:ext uri="{BB962C8B-B14F-4D97-AF65-F5344CB8AC3E}">
        <p14:creationId xmlns:p14="http://schemas.microsoft.com/office/powerpoint/2010/main" val="3903661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1"/>
          <p:cNvSpPr>
            <a:spLocks/>
          </p:cNvSpPr>
          <p:nvPr/>
        </p:nvSpPr>
        <p:spPr bwMode="auto">
          <a:xfrm>
            <a:off x="420624" y="182880"/>
            <a:ext cx="8123238" cy="487363"/>
          </a:xfrm>
          <a:prstGeom prst="rect">
            <a:avLst/>
          </a:prstGeom>
          <a:noFill/>
          <a:ln w="9525">
            <a:noFill/>
            <a:miter lim="800000"/>
            <a:headEnd/>
            <a:tailEnd/>
          </a:ln>
        </p:spPr>
        <p:txBody>
          <a:bodyPr anchor="b" anchorCtr="1"/>
          <a:lstStyle/>
          <a:p>
            <a:pPr algn="ctr" eaLnBrk="0" fontAlgn="base" hangingPunct="0">
              <a:spcBef>
                <a:spcPct val="0"/>
              </a:spcBef>
              <a:spcAft>
                <a:spcPct val="0"/>
              </a:spcAft>
              <a:defRPr/>
            </a:pPr>
            <a:r>
              <a:rPr lang="en-US" sz="3100" b="1" kern="0" dirty="0">
                <a:solidFill>
                  <a:srgbClr val="0048B9"/>
                </a:solidFill>
              </a:rPr>
              <a:t>PV Checklist</a:t>
            </a:r>
          </a:p>
        </p:txBody>
      </p:sp>
      <p:pic>
        <p:nvPicPr>
          <p:cNvPr id="21507" name="Picture 9" descr="20221_Solar_rebate_Worksheet_PV_V4" title="application checklist"/>
          <p:cNvPicPr>
            <a:picLocks noChangeAspect="1" noChangeArrowheads="1"/>
          </p:cNvPicPr>
          <p:nvPr/>
        </p:nvPicPr>
        <p:blipFill>
          <a:blip r:embed="rId3" cstate="print"/>
          <a:srcRect l="-2974" t="-2159" r="-5501" b="-4504"/>
          <a:stretch>
            <a:fillRect/>
          </a:stretch>
        </p:blipFill>
        <p:spPr bwMode="auto">
          <a:xfrm>
            <a:off x="2166938" y="874713"/>
            <a:ext cx="4365625" cy="5508625"/>
          </a:xfrm>
          <a:prstGeom prst="rect">
            <a:avLst/>
          </a:prstGeom>
          <a:noFill/>
          <a:ln w="9525">
            <a:solidFill>
              <a:srgbClr val="BABABA"/>
            </a:solidFill>
            <a:miter lim="800000"/>
            <a:headEnd/>
            <a:tailEnd/>
          </a:ln>
        </p:spPr>
      </p:pic>
    </p:spTree>
    <p:extLst>
      <p:ext uri="{BB962C8B-B14F-4D97-AF65-F5344CB8AC3E}">
        <p14:creationId xmlns:p14="http://schemas.microsoft.com/office/powerpoint/2010/main" val="10678181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fontScale="90000"/>
          </a:bodyPr>
          <a:lstStyle/>
          <a:p>
            <a:r>
              <a:rPr lang="en-US" b="1" dirty="0" smtClean="0">
                <a:solidFill>
                  <a:srgbClr val="0070C0"/>
                </a:solidFill>
              </a:rPr>
              <a:t>Go Solar Online</a:t>
            </a:r>
            <a:br>
              <a:rPr lang="en-US" b="1" dirty="0" smtClean="0">
                <a:solidFill>
                  <a:srgbClr val="0070C0"/>
                </a:solidFill>
              </a:rPr>
            </a:br>
            <a:r>
              <a:rPr lang="en-US" b="1" dirty="0" smtClean="0">
                <a:solidFill>
                  <a:srgbClr val="0070C0"/>
                </a:solidFill>
              </a:rPr>
              <a:t>Permitting System Designs</a:t>
            </a:r>
            <a:endParaRPr lang="en-US" b="1" dirty="0">
              <a:solidFill>
                <a:srgbClr val="0070C0"/>
              </a:solidFill>
            </a:endParaRPr>
          </a:p>
        </p:txBody>
      </p:sp>
      <p:sp>
        <p:nvSpPr>
          <p:cNvPr id="3" name="Content Placeholder 2"/>
          <p:cNvSpPr>
            <a:spLocks noGrp="1"/>
          </p:cNvSpPr>
          <p:nvPr>
            <p:ph idx="1"/>
          </p:nvPr>
        </p:nvSpPr>
        <p:spPr>
          <a:xfrm>
            <a:off x="457200" y="2027237"/>
            <a:ext cx="8229600" cy="4525963"/>
          </a:xfrm>
        </p:spPr>
        <p:txBody>
          <a:bodyPr/>
          <a:lstStyle/>
          <a:p>
            <a:pPr marL="0" indent="0" algn="ctr">
              <a:buNone/>
            </a:pPr>
            <a:r>
              <a:rPr lang="en-US" dirty="0" smtClean="0">
                <a:solidFill>
                  <a:srgbClr val="0070C0"/>
                </a:solidFill>
              </a:rPr>
              <a:t>Gino A. </a:t>
            </a:r>
            <a:r>
              <a:rPr lang="en-US" dirty="0" err="1" smtClean="0">
                <a:solidFill>
                  <a:srgbClr val="0070C0"/>
                </a:solidFill>
              </a:rPr>
              <a:t>Valderrama</a:t>
            </a:r>
            <a:r>
              <a:rPr lang="en-US" dirty="0" smtClean="0">
                <a:solidFill>
                  <a:srgbClr val="0070C0"/>
                </a:solidFill>
              </a:rPr>
              <a:t>, PE</a:t>
            </a:r>
          </a:p>
          <a:p>
            <a:pPr marL="0" indent="0" algn="ctr">
              <a:buNone/>
            </a:pPr>
            <a:r>
              <a:rPr lang="en-US" dirty="0" smtClean="0">
                <a:solidFill>
                  <a:srgbClr val="0070C0"/>
                </a:solidFill>
              </a:rPr>
              <a:t>Vice President/CLA Operations Manager</a:t>
            </a:r>
          </a:p>
          <a:p>
            <a:pPr marL="0" indent="0" algn="ctr">
              <a:buNone/>
            </a:pPr>
            <a:r>
              <a:rPr lang="en-US" dirty="0" smtClean="0">
                <a:solidFill>
                  <a:srgbClr val="0070C0"/>
                </a:solidFill>
              </a:rPr>
              <a:t>TY Lin International</a:t>
            </a:r>
            <a:endParaRPr lang="en-US" dirty="0">
              <a:solidFill>
                <a:srgbClr val="0070C0"/>
              </a:solidFill>
            </a:endParaRPr>
          </a:p>
        </p:txBody>
      </p:sp>
    </p:spTree>
    <p:extLst>
      <p:ext uri="{BB962C8B-B14F-4D97-AF65-F5344CB8AC3E}">
        <p14:creationId xmlns:p14="http://schemas.microsoft.com/office/powerpoint/2010/main" val="34600431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0"/>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5F5DF9D-99FE-494C-A9AE-DB724ACDDE42}" type="slidenum">
              <a:rPr lang="en-US" smtClean="0">
                <a:solidFill>
                  <a:srgbClr val="EAEAEA"/>
                </a:solidFill>
              </a:rPr>
              <a:pPr eaLnBrk="1" hangingPunct="1"/>
              <a:t>24</a:t>
            </a:fld>
            <a:endParaRPr lang="en-US" smtClean="0">
              <a:solidFill>
                <a:srgbClr val="EAEAEA"/>
              </a:solidFill>
            </a:endParaRPr>
          </a:p>
        </p:txBody>
      </p:sp>
    </p:spTree>
    <p:extLst>
      <p:ext uri="{BB962C8B-B14F-4D97-AF65-F5344CB8AC3E}">
        <p14:creationId xmlns:p14="http://schemas.microsoft.com/office/powerpoint/2010/main" val="812335914"/>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E8B49D-3CA8-405D-9B0E-D896C6C34A36}" type="slidenum">
              <a:rPr lang="en-US" smtClean="0">
                <a:solidFill>
                  <a:srgbClr val="EAEAEA"/>
                </a:solidFill>
              </a:rPr>
              <a:pPr eaLnBrk="1" hangingPunct="1"/>
              <a:t>25</a:t>
            </a:fld>
            <a:endParaRPr lang="en-US" smtClean="0">
              <a:solidFill>
                <a:srgbClr val="EAEAEA"/>
              </a:solidFill>
            </a:endParaRPr>
          </a:p>
        </p:txBody>
      </p:sp>
      <p:sp>
        <p:nvSpPr>
          <p:cNvPr id="7171" name="Rectangle 2"/>
          <p:cNvSpPr>
            <a:spLocks noGrp="1" noChangeArrowheads="1"/>
          </p:cNvSpPr>
          <p:nvPr>
            <p:ph type="title"/>
          </p:nvPr>
        </p:nvSpPr>
        <p:spPr/>
        <p:txBody>
          <a:bodyPr/>
          <a:lstStyle/>
          <a:p>
            <a:pPr eaLnBrk="1" hangingPunct="1"/>
            <a:r>
              <a:rPr lang="en-US" smtClean="0"/>
              <a:t>Challenges</a:t>
            </a:r>
          </a:p>
        </p:txBody>
      </p:sp>
      <p:sp>
        <p:nvSpPr>
          <p:cNvPr id="825347" name="Rectangle 3"/>
          <p:cNvSpPr>
            <a:spLocks noGrp="1" noChangeArrowheads="1"/>
          </p:cNvSpPr>
          <p:nvPr>
            <p:ph type="body" idx="1"/>
          </p:nvPr>
        </p:nvSpPr>
        <p:spPr>
          <a:xfrm>
            <a:off x="457200" y="801688"/>
            <a:ext cx="8229600" cy="5135562"/>
          </a:xfrm>
        </p:spPr>
        <p:txBody>
          <a:bodyPr/>
          <a:lstStyle/>
          <a:p>
            <a:pPr eaLnBrk="1" hangingPunct="1">
              <a:lnSpc>
                <a:spcPct val="140000"/>
              </a:lnSpc>
              <a:spcBef>
                <a:spcPct val="50000"/>
              </a:spcBef>
              <a:defRPr/>
            </a:pPr>
            <a:r>
              <a:rPr lang="en-US" sz="1700" dirty="0" smtClean="0"/>
              <a:t>Develop a prototype roof mounting system for residential and small commercial Photovoltaic Panels using available industry systems</a:t>
            </a:r>
          </a:p>
          <a:p>
            <a:pPr eaLnBrk="1" hangingPunct="1">
              <a:lnSpc>
                <a:spcPct val="140000"/>
              </a:lnSpc>
              <a:spcBef>
                <a:spcPct val="50000"/>
              </a:spcBef>
              <a:defRPr/>
            </a:pPr>
            <a:r>
              <a:rPr lang="en-US" sz="1700" dirty="0" smtClean="0"/>
              <a:t>Comply with Florida Building Code 2010 for Overturn, Uplift, Exposure, etc.</a:t>
            </a:r>
          </a:p>
          <a:p>
            <a:pPr eaLnBrk="1" hangingPunct="1">
              <a:lnSpc>
                <a:spcPct val="140000"/>
              </a:lnSpc>
              <a:spcBef>
                <a:spcPct val="50000"/>
              </a:spcBef>
              <a:defRPr/>
            </a:pPr>
            <a:r>
              <a:rPr lang="en-US" sz="1700" dirty="0" smtClean="0"/>
              <a:t>Make the system web based and user friendly</a:t>
            </a:r>
          </a:p>
          <a:p>
            <a:pPr eaLnBrk="1" hangingPunct="1">
              <a:lnSpc>
                <a:spcPct val="140000"/>
              </a:lnSpc>
              <a:spcBef>
                <a:spcPct val="50000"/>
              </a:spcBef>
              <a:defRPr/>
            </a:pPr>
            <a:r>
              <a:rPr lang="en-US" sz="1700" dirty="0" smtClean="0"/>
              <a:t>Incorporate industry construction practices</a:t>
            </a:r>
          </a:p>
          <a:p>
            <a:pPr eaLnBrk="1" hangingPunct="1">
              <a:lnSpc>
                <a:spcPct val="140000"/>
              </a:lnSpc>
              <a:spcBef>
                <a:spcPct val="50000"/>
              </a:spcBef>
              <a:defRPr/>
            </a:pPr>
            <a:endParaRPr lang="en-US" sz="1400" dirty="0" smtClean="0"/>
          </a:p>
          <a:p>
            <a:pPr eaLnBrk="1" hangingPunct="1">
              <a:lnSpc>
                <a:spcPct val="140000"/>
              </a:lnSpc>
              <a:spcBef>
                <a:spcPct val="50000"/>
              </a:spcBef>
              <a:defRPr/>
            </a:pPr>
            <a:endParaRPr lang="en-US" sz="1400" dirty="0" smtClean="0"/>
          </a:p>
          <a:p>
            <a:pPr eaLnBrk="1" hangingPunct="1">
              <a:lnSpc>
                <a:spcPct val="140000"/>
              </a:lnSpc>
              <a:spcBef>
                <a:spcPct val="50000"/>
              </a:spcBef>
              <a:defRPr/>
            </a:pPr>
            <a:endParaRPr lang="en-US" sz="1400" dirty="0" smtClean="0"/>
          </a:p>
          <a:p>
            <a:pPr eaLnBrk="1" hangingPunct="1">
              <a:lnSpc>
                <a:spcPct val="140000"/>
              </a:lnSpc>
              <a:spcBef>
                <a:spcPct val="50000"/>
              </a:spcBef>
              <a:defRPr/>
            </a:pPr>
            <a:endParaRPr lang="en-US" sz="1400" dirty="0" smtClean="0"/>
          </a:p>
        </p:txBody>
      </p:sp>
      <p:pic>
        <p:nvPicPr>
          <p:cNvPr id="7173" name="Picture 2" title="roof mounted s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275" y="3240088"/>
            <a:ext cx="4752975" cy="2922587"/>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2603067"/>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smtClean="0"/>
              <a:t>Roof Layout</a:t>
            </a:r>
          </a:p>
        </p:txBody>
      </p:sp>
      <p:pic>
        <p:nvPicPr>
          <p:cNvPr id="8195" name="Content Placeholder 5" descr="roof layout" title="sketch"/>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31863"/>
            <a:ext cx="7770813" cy="5183187"/>
          </a:xfr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819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884082C-8D24-449A-BDA2-0862BDA1443C}" type="slidenum">
              <a:rPr lang="en-US" smtClean="0">
                <a:solidFill>
                  <a:srgbClr val="EAEAEA"/>
                </a:solidFill>
              </a:rPr>
              <a:pPr eaLnBrk="1" hangingPunct="1"/>
              <a:t>26</a:t>
            </a:fld>
            <a:endParaRPr lang="en-US" smtClean="0">
              <a:solidFill>
                <a:srgbClr val="EAEAEA"/>
              </a:solidFill>
            </a:endParaRPr>
          </a:p>
        </p:txBody>
      </p:sp>
    </p:spTree>
    <p:extLst>
      <p:ext uri="{BB962C8B-B14F-4D97-AF65-F5344CB8AC3E}">
        <p14:creationId xmlns:p14="http://schemas.microsoft.com/office/powerpoint/2010/main" val="300622963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Up-lift Calculations</a:t>
            </a:r>
          </a:p>
        </p:txBody>
      </p:sp>
      <p:pic>
        <p:nvPicPr>
          <p:cNvPr id="9219" name="Content Placeholder 6" title="calculation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54088"/>
            <a:ext cx="7772400" cy="5181600"/>
          </a:xfr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9220"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0D7647B6-7555-4462-9A8C-39ECB8C87A17}" type="slidenum">
              <a:rPr lang="en-US" smtClean="0">
                <a:solidFill>
                  <a:srgbClr val="EAEAEA"/>
                </a:solidFill>
              </a:rPr>
              <a:pPr eaLnBrk="1" hangingPunct="1"/>
              <a:t>27</a:t>
            </a:fld>
            <a:endParaRPr lang="en-US" smtClean="0">
              <a:solidFill>
                <a:srgbClr val="EAEAEA"/>
              </a:solidFill>
            </a:endParaRPr>
          </a:p>
        </p:txBody>
      </p:sp>
    </p:spTree>
    <p:extLst>
      <p:ext uri="{BB962C8B-B14F-4D97-AF65-F5344CB8AC3E}">
        <p14:creationId xmlns:p14="http://schemas.microsoft.com/office/powerpoint/2010/main" val="3960178661"/>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smtClean="0"/>
              <a:t>Mounting Details – Various Roof Types</a:t>
            </a:r>
          </a:p>
        </p:txBody>
      </p:sp>
      <p:pic>
        <p:nvPicPr>
          <p:cNvPr id="10243" name="Content Placeholder 6" descr="roof solar types" title="sketches"/>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23925"/>
            <a:ext cx="7772400" cy="5181600"/>
          </a:xfrm>
          <a:noFill/>
          <a:ln w="25400">
            <a:solidFill>
              <a:schemeClr val="tx1"/>
            </a:solidFill>
          </a:ln>
          <a:extLst>
            <a:ext uri="{909E8E84-426E-40DD-AFC4-6F175D3DCCD1}">
              <a14:hiddenFill xmlns:a14="http://schemas.microsoft.com/office/drawing/2010/main">
                <a:solidFill>
                  <a:srgbClr val="FFFFFF"/>
                </a:solidFill>
              </a14:hiddenFill>
            </a:ext>
          </a:extLst>
        </p:spPr>
      </p:pic>
      <p:sp>
        <p:nvSpPr>
          <p:cNvPr id="10244"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C0EDD1C-8A58-4866-914F-305366DDDFED}" type="slidenum">
              <a:rPr lang="en-US" smtClean="0">
                <a:solidFill>
                  <a:srgbClr val="EAEAEA"/>
                </a:solidFill>
              </a:rPr>
              <a:pPr eaLnBrk="1" hangingPunct="1"/>
              <a:t>28</a:t>
            </a:fld>
            <a:endParaRPr lang="en-US" smtClean="0">
              <a:solidFill>
                <a:srgbClr val="EAEAEA"/>
              </a:solidFill>
            </a:endParaRPr>
          </a:p>
        </p:txBody>
      </p:sp>
    </p:spTree>
    <p:extLst>
      <p:ext uri="{BB962C8B-B14F-4D97-AF65-F5344CB8AC3E}">
        <p14:creationId xmlns:p14="http://schemas.microsoft.com/office/powerpoint/2010/main" val="13946454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Flat Roofs</a:t>
            </a:r>
          </a:p>
        </p:txBody>
      </p:sp>
      <p:sp>
        <p:nvSpPr>
          <p:cNvPr id="11267"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D0315B6-56AD-4EDE-B5F5-9665BA4AE324}" type="slidenum">
              <a:rPr lang="en-US" smtClean="0">
                <a:solidFill>
                  <a:srgbClr val="EAEAEA"/>
                </a:solidFill>
              </a:rPr>
              <a:pPr eaLnBrk="1" hangingPunct="1"/>
              <a:t>29</a:t>
            </a:fld>
            <a:endParaRPr lang="en-US" smtClean="0">
              <a:solidFill>
                <a:srgbClr val="EAEAEA"/>
              </a:solidFill>
            </a:endParaRPr>
          </a:p>
        </p:txBody>
      </p:sp>
      <p:pic>
        <p:nvPicPr>
          <p:cNvPr id="11268" name="Content Placeholder 5" descr="flat roof" title="sketch"/>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990600"/>
            <a:ext cx="7772400" cy="5029200"/>
          </a:xfr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89442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60488" y="2743200"/>
            <a:ext cx="6400800" cy="1752600"/>
          </a:xfrm>
        </p:spPr>
        <p:txBody>
          <a:bodyPr/>
          <a:lstStyle/>
          <a:p>
            <a:pPr eaLnBrk="1" hangingPunct="1">
              <a:defRPr/>
            </a:pPr>
            <a:r>
              <a:rPr lang="en-US" sz="7200" b="1" dirty="0" smtClean="0">
                <a:solidFill>
                  <a:schemeClr val="accent6"/>
                </a:solidFill>
                <a:latin typeface="Kozuka Gothic Pro H" pitchFamily="34" charset="-128"/>
                <a:ea typeface="Kozuka Gothic Pro H" pitchFamily="34" charset="-128"/>
              </a:rPr>
              <a:t>Know Your Solar Rights</a:t>
            </a:r>
          </a:p>
        </p:txBody>
      </p:sp>
      <p:pic>
        <p:nvPicPr>
          <p:cNvPr id="2" name="Picture 4" title="logo for speak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575" y="157163"/>
            <a:ext cx="8556625" cy="230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609600" y="5181600"/>
            <a:ext cx="10115161" cy="523220"/>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en-US" sz="2800" b="1" spc="50" dirty="0">
                <a:ln w="11430"/>
                <a:gradFill>
                  <a:gsLst>
                    <a:gs pos="25000">
                      <a:srgbClr val="333399">
                        <a:satMod val="155000"/>
                      </a:srgbClr>
                    </a:gs>
                    <a:gs pos="100000">
                      <a:srgbClr val="333399">
                        <a:shade val="45000"/>
                        <a:satMod val="165000"/>
                      </a:srgbClr>
                    </a:gs>
                  </a:gsLst>
                  <a:lin ang="5400000"/>
                </a:gradFill>
                <a:effectLst>
                  <a:outerShdw blurRad="76200" dist="50800" dir="5400000" algn="tl" rotWithShape="0">
                    <a:srgbClr val="000000">
                      <a:alpha val="65000"/>
                    </a:srgbClr>
                  </a:outerShdw>
                </a:effectLst>
              </a:rPr>
              <a:t>Presented by: Jason Rodgers-da Cruz</a:t>
            </a:r>
          </a:p>
        </p:txBody>
      </p:sp>
    </p:spTree>
    <p:extLst>
      <p:ext uri="{BB962C8B-B14F-4D97-AF65-F5344CB8AC3E}">
        <p14:creationId xmlns:p14="http://schemas.microsoft.com/office/powerpoint/2010/main" val="1472073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smtClean="0"/>
              <a:t>Flat Roof Details</a:t>
            </a:r>
          </a:p>
        </p:txBody>
      </p:sp>
      <p:sp>
        <p:nvSpPr>
          <p:cNvPr id="12291"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336AB7D-E85B-490E-98A4-40E34AC77E17}" type="slidenum">
              <a:rPr lang="en-US" smtClean="0">
                <a:solidFill>
                  <a:srgbClr val="EAEAEA"/>
                </a:solidFill>
              </a:rPr>
              <a:pPr eaLnBrk="1" hangingPunct="1"/>
              <a:t>30</a:t>
            </a:fld>
            <a:endParaRPr lang="en-US" smtClean="0">
              <a:solidFill>
                <a:srgbClr val="EAEAEA"/>
              </a:solidFill>
            </a:endParaRPr>
          </a:p>
        </p:txBody>
      </p:sp>
      <p:pic>
        <p:nvPicPr>
          <p:cNvPr id="12292" name="Content Placeholder 6" descr="flat roof" title="sketch"/>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017588"/>
            <a:ext cx="7772400" cy="5029200"/>
          </a:xfrm>
          <a:noFill/>
          <a:ln w="254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285548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endParaRPr lang="en-US" smtClean="0"/>
          </a:p>
        </p:txBody>
      </p:sp>
      <p:sp>
        <p:nvSpPr>
          <p:cNvPr id="3" name="Content Placeholder 2" title="thank you"/>
          <p:cNvSpPr>
            <a:spLocks noGrp="1"/>
          </p:cNvSpPr>
          <p:nvPr>
            <p:ph idx="1"/>
          </p:nvPr>
        </p:nvSpPr>
        <p:spPr/>
        <p:txBody>
          <a:bodyPr/>
          <a:lstStyle/>
          <a:p>
            <a:pPr algn="ctr">
              <a:buFont typeface="Wingdings" pitchFamily="2" charset="2"/>
              <a:buNone/>
              <a:defRPr/>
            </a:pPr>
            <a:endParaRPr lang="en-US" dirty="0" smtClean="0"/>
          </a:p>
          <a:p>
            <a:pPr algn="ctr">
              <a:buFont typeface="Wingdings" pitchFamily="2" charset="2"/>
              <a:buNone/>
              <a:defRPr/>
            </a:pPr>
            <a:endParaRPr lang="en-US" dirty="0" smtClean="0"/>
          </a:p>
          <a:p>
            <a:pPr algn="ctr">
              <a:buFont typeface="Wingdings" pitchFamily="2" charset="2"/>
              <a:buNone/>
              <a:defRPr/>
            </a:pPr>
            <a:r>
              <a:rPr lang="en-US" sz="5400" dirty="0" smtClean="0"/>
              <a:t>Thank You!</a:t>
            </a:r>
            <a:endParaRPr lang="en-US" sz="5400" dirty="0"/>
          </a:p>
        </p:txBody>
      </p:sp>
      <p:sp>
        <p:nvSpPr>
          <p:cNvPr id="13316"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F120120-E38F-431D-A7DD-058B4017E72D}" type="slidenum">
              <a:rPr lang="en-US" smtClean="0">
                <a:solidFill>
                  <a:srgbClr val="EAEAEA"/>
                </a:solidFill>
              </a:rPr>
              <a:pPr eaLnBrk="1" hangingPunct="1"/>
              <a:t>31</a:t>
            </a:fld>
            <a:endParaRPr lang="en-US" smtClean="0">
              <a:solidFill>
                <a:srgbClr val="EAEAEA"/>
              </a:solidFill>
            </a:endParaRPr>
          </a:p>
        </p:txBody>
      </p:sp>
    </p:spTree>
    <p:extLst>
      <p:ext uri="{BB962C8B-B14F-4D97-AF65-F5344CB8AC3E}">
        <p14:creationId xmlns:p14="http://schemas.microsoft.com/office/powerpoint/2010/main" val="168261769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524000" y="152400"/>
            <a:ext cx="7315200" cy="1219200"/>
          </a:xfrm>
          <a:solidFill>
            <a:srgbClr val="808080"/>
          </a:solidFill>
        </p:spPr>
        <p:txBody>
          <a:bodyPr/>
          <a:lstStyle/>
          <a:p>
            <a:r>
              <a:rPr lang="en-US" sz="2400" b="1" smtClean="0">
                <a:solidFill>
                  <a:schemeClr val="bg1"/>
                </a:solidFill>
              </a:rPr>
              <a:t>Section 163.04, Florida Statutes, entitled “Energy devices based on renewable resources.”</a:t>
            </a:r>
          </a:p>
        </p:txBody>
      </p:sp>
      <p:sp>
        <p:nvSpPr>
          <p:cNvPr id="4099" name="Rectangle 3"/>
          <p:cNvSpPr>
            <a:spLocks noGrp="1" noChangeArrowheads="1"/>
          </p:cNvSpPr>
          <p:nvPr>
            <p:ph type="body" idx="1"/>
          </p:nvPr>
        </p:nvSpPr>
        <p:spPr>
          <a:xfrm>
            <a:off x="304800" y="1524000"/>
            <a:ext cx="8534400" cy="5105400"/>
          </a:xfrm>
          <a:ln w="73025" cap="flat">
            <a:solidFill>
              <a:srgbClr val="F96F07"/>
            </a:solidFill>
            <a:miter lim="800000"/>
            <a:headEnd/>
            <a:tailEnd/>
          </a:ln>
        </p:spPr>
        <p:txBody>
          <a:bodyPr/>
          <a:lstStyle/>
          <a:p>
            <a:pPr marL="0" indent="0">
              <a:buFontTx/>
              <a:buNone/>
              <a:defRPr/>
            </a:pPr>
            <a:r>
              <a:rPr lang="en-US" sz="1800" dirty="0"/>
              <a:t> </a:t>
            </a:r>
          </a:p>
          <a:p>
            <a:pPr>
              <a:defRPr/>
            </a:pPr>
            <a:r>
              <a:rPr lang="en-US" sz="1600" dirty="0" smtClean="0"/>
              <a:t>(</a:t>
            </a:r>
            <a:r>
              <a:rPr lang="en-US" sz="1600" dirty="0"/>
              <a:t>1) Notwithstanding any provision of this chapter or other provision of general or special law, the adoption of an ordinance by a governing body, as those terms are defined in this chapter, which prohibits or has the effect of prohibiting the installation of solar collectors, clotheslines, or other energy devices based on renewable resources is expressly prohibited.</a:t>
            </a:r>
          </a:p>
          <a:p>
            <a:pPr marL="0" indent="0">
              <a:buFontTx/>
              <a:buNone/>
              <a:defRPr/>
            </a:pPr>
            <a:endParaRPr lang="en-US" sz="1600" dirty="0"/>
          </a:p>
          <a:p>
            <a:pPr>
              <a:defRPr/>
            </a:pPr>
            <a:r>
              <a:rPr lang="en-US" sz="1600" dirty="0"/>
              <a:t>(2) A deed restriction, covenant, declaration, or similar binding agreement may not prohibit or have the effect of prohibiting solar collectors, clotheslines, or other energy devices based on renewable resources from being installed on buildings erected on the lots or parcels covered by the deed restriction, covenant, declaration, or binding agreement. A property owner may not be denied permission to install solar collectors or other energy devices by any entity granted the power or right in any deed restriction, covenant, declaration, or similar binding agreement to approve, forbid, control, or direct alteration of property with respect to residential dwellings and within the boundaries of a condominium unit. Such entity may determine the specific location where solar collectors may be installed on the roof within an orientation to the south or within 45° east or west of due south if such determination does not impair the effective operation of the solar collectors.</a:t>
            </a:r>
          </a:p>
          <a:p>
            <a:pPr algn="just" eaLnBrk="1" hangingPunct="1">
              <a:buClr>
                <a:srgbClr val="FF9900"/>
              </a:buClr>
              <a:defRPr/>
            </a:pPr>
            <a:endParaRPr lang="en-US" sz="1600" b="1" dirty="0" smtClean="0"/>
          </a:p>
        </p:txBody>
      </p:sp>
      <p:pic>
        <p:nvPicPr>
          <p:cNvPr id="3076" name="Picture 5" descr="Siegfried, Rivera, Lerner, De La Torre &amp; Sobel,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p:cNvSpPr txBox="1">
            <a:spLocks noChangeArrowheads="1"/>
          </p:cNvSpPr>
          <p:nvPr/>
        </p:nvSpPr>
        <p:spPr bwMode="auto">
          <a:xfrm>
            <a:off x="685800" y="2971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srgbClr val="000000"/>
              </a:solidFill>
            </a:endParaRPr>
          </a:p>
        </p:txBody>
      </p:sp>
    </p:spTree>
    <p:extLst>
      <p:ext uri="{BB962C8B-B14F-4D97-AF65-F5344CB8AC3E}">
        <p14:creationId xmlns:p14="http://schemas.microsoft.com/office/powerpoint/2010/main" val="26516160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152400"/>
            <a:ext cx="7315200" cy="1219200"/>
          </a:xfrm>
          <a:solidFill>
            <a:srgbClr val="808080"/>
          </a:solidFill>
        </p:spPr>
        <p:txBody>
          <a:bodyPr/>
          <a:lstStyle/>
          <a:p>
            <a:r>
              <a:rPr lang="en-US" sz="2400" b="1" smtClean="0">
                <a:solidFill>
                  <a:schemeClr val="bg1"/>
                </a:solidFill>
              </a:rPr>
              <a:t>Section 163.04, Florida Statutes, entitled “Energy devices based on renewable resources.”</a:t>
            </a:r>
          </a:p>
        </p:txBody>
      </p:sp>
      <p:sp>
        <p:nvSpPr>
          <p:cNvPr id="4099" name="Rectangle 3"/>
          <p:cNvSpPr>
            <a:spLocks noGrp="1" noChangeArrowheads="1"/>
          </p:cNvSpPr>
          <p:nvPr>
            <p:ph type="body" idx="1"/>
          </p:nvPr>
        </p:nvSpPr>
        <p:spPr>
          <a:xfrm>
            <a:off x="304800" y="1524000"/>
            <a:ext cx="8534400" cy="5105400"/>
          </a:xfrm>
          <a:ln w="73025" cap="flat">
            <a:solidFill>
              <a:srgbClr val="F96F07"/>
            </a:solidFill>
            <a:miter lim="800000"/>
            <a:headEnd/>
            <a:tailEnd/>
          </a:ln>
        </p:spPr>
        <p:txBody>
          <a:bodyPr/>
          <a:lstStyle/>
          <a:p>
            <a:pPr marL="0" indent="0">
              <a:buFontTx/>
              <a:buNone/>
              <a:defRPr/>
            </a:pPr>
            <a:r>
              <a:rPr lang="en-US" sz="1800" dirty="0"/>
              <a:t> </a:t>
            </a:r>
          </a:p>
          <a:p>
            <a:pPr>
              <a:defRPr/>
            </a:pPr>
            <a:r>
              <a:rPr lang="en-US" sz="1800" dirty="0"/>
              <a:t>(3) In any litigation arising under the provisions of this section, the prevailing party shall be entitled to costs and reasonable attorney’s fees.</a:t>
            </a:r>
          </a:p>
          <a:p>
            <a:pPr marL="0" indent="0">
              <a:buFontTx/>
              <a:buNone/>
              <a:defRPr/>
            </a:pPr>
            <a:endParaRPr lang="en-US" sz="1800" dirty="0"/>
          </a:p>
          <a:p>
            <a:pPr marL="0" indent="0">
              <a:buFontTx/>
              <a:buNone/>
              <a:defRPr/>
            </a:pPr>
            <a:endParaRPr lang="en-US" sz="1800" dirty="0"/>
          </a:p>
          <a:p>
            <a:pPr>
              <a:defRPr/>
            </a:pPr>
            <a:r>
              <a:rPr lang="en-US" sz="1800" dirty="0"/>
              <a:t>(4) The legislative intent in enacting these provisions is to protect the public health, safety, and welfare by encouraging the development and use of renewable resources in order to conserve and protect the value of land, buildings, and resources by preventing the adoption of measures which will have the ultimate effect, however unintended, of driving the costs of owning and operating commercial or residential property beyond the capacity of private owners to maintain. This section shall not apply to patio railings in condominiums, cooperatives, or apartments.</a:t>
            </a:r>
          </a:p>
          <a:p>
            <a:pPr>
              <a:defRPr/>
            </a:pPr>
            <a:endParaRPr lang="en-US" sz="1600" b="1" dirty="0" smtClean="0"/>
          </a:p>
        </p:txBody>
      </p:sp>
      <p:pic>
        <p:nvPicPr>
          <p:cNvPr id="4100" name="Picture 5" descr="Siegfried, Rivera, Lerner, De La Torre &amp; Sobel,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6"/>
          <p:cNvSpPr txBox="1">
            <a:spLocks noChangeArrowheads="1"/>
          </p:cNvSpPr>
          <p:nvPr/>
        </p:nvSpPr>
        <p:spPr bwMode="auto">
          <a:xfrm>
            <a:off x="685800" y="2971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srgbClr val="000000"/>
              </a:solidFill>
            </a:endParaRPr>
          </a:p>
        </p:txBody>
      </p:sp>
    </p:spTree>
    <p:extLst>
      <p:ext uri="{BB962C8B-B14F-4D97-AF65-F5344CB8AC3E}">
        <p14:creationId xmlns:p14="http://schemas.microsoft.com/office/powerpoint/2010/main" val="3257869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152400"/>
            <a:ext cx="7315200" cy="1219200"/>
          </a:xfrm>
          <a:solidFill>
            <a:srgbClr val="808080"/>
          </a:solidFill>
        </p:spPr>
        <p:txBody>
          <a:bodyPr/>
          <a:lstStyle/>
          <a:p>
            <a:r>
              <a:rPr lang="en-US" sz="3600" b="1" smtClean="0">
                <a:solidFill>
                  <a:schemeClr val="bg1"/>
                </a:solidFill>
              </a:rPr>
              <a:t>Condominium Unit Owner Considerations</a:t>
            </a:r>
          </a:p>
        </p:txBody>
      </p:sp>
      <p:sp>
        <p:nvSpPr>
          <p:cNvPr id="5123" name="Rectangle 3"/>
          <p:cNvSpPr>
            <a:spLocks noGrp="1" noChangeArrowheads="1"/>
          </p:cNvSpPr>
          <p:nvPr>
            <p:ph type="body" idx="1"/>
          </p:nvPr>
        </p:nvSpPr>
        <p:spPr>
          <a:xfrm>
            <a:off x="304800" y="1524000"/>
            <a:ext cx="8534400" cy="5105400"/>
          </a:xfrm>
          <a:ln w="73025" cap="flat">
            <a:solidFill>
              <a:srgbClr val="F96F07"/>
            </a:solidFill>
            <a:miter lim="800000"/>
            <a:headEnd/>
            <a:tailEnd/>
          </a:ln>
        </p:spPr>
        <p:txBody>
          <a:bodyPr/>
          <a:lstStyle/>
          <a:p>
            <a:pPr marL="0" indent="0">
              <a:buFontTx/>
              <a:buNone/>
              <a:defRPr/>
            </a:pPr>
            <a:endParaRPr lang="en-US" sz="1800" b="1" dirty="0" smtClean="0"/>
          </a:p>
          <a:p>
            <a:pPr marL="0" indent="0">
              <a:buFontTx/>
              <a:buNone/>
              <a:defRPr/>
            </a:pPr>
            <a:endParaRPr lang="en-US" sz="1800" b="1" dirty="0"/>
          </a:p>
          <a:p>
            <a:pPr>
              <a:defRPr/>
            </a:pPr>
            <a:r>
              <a:rPr lang="en-US" b="1" dirty="0" smtClean="0"/>
              <a:t>Governing Documents</a:t>
            </a:r>
          </a:p>
          <a:p>
            <a:pPr marL="0" indent="0">
              <a:buFontTx/>
              <a:buNone/>
              <a:defRPr/>
            </a:pPr>
            <a:endParaRPr lang="en-US" dirty="0"/>
          </a:p>
          <a:p>
            <a:pPr>
              <a:defRPr/>
            </a:pPr>
            <a:r>
              <a:rPr lang="en-US" b="1" dirty="0"/>
              <a:t>Common </a:t>
            </a:r>
            <a:r>
              <a:rPr lang="en-US" b="1" dirty="0" smtClean="0"/>
              <a:t>Elements</a:t>
            </a:r>
          </a:p>
          <a:p>
            <a:pPr marL="0" indent="0">
              <a:buFontTx/>
              <a:buNone/>
              <a:defRPr/>
            </a:pPr>
            <a:endParaRPr lang="en-US" dirty="0"/>
          </a:p>
          <a:p>
            <a:pPr>
              <a:defRPr/>
            </a:pPr>
            <a:r>
              <a:rPr lang="en-US" b="1" dirty="0"/>
              <a:t>Potential damage to Common Elements</a:t>
            </a:r>
            <a:endParaRPr lang="en-US" dirty="0"/>
          </a:p>
        </p:txBody>
      </p:sp>
      <p:pic>
        <p:nvPicPr>
          <p:cNvPr id="5124" name="Picture 5" descr="Siegfried, Rivera, Lerner, De La Torre &amp; Sobel, P.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
            <a:ext cx="10668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 Box 6"/>
          <p:cNvSpPr txBox="1">
            <a:spLocks noChangeArrowheads="1"/>
          </p:cNvSpPr>
          <p:nvPr/>
        </p:nvSpPr>
        <p:spPr bwMode="auto">
          <a:xfrm>
            <a:off x="685800" y="2971800"/>
            <a:ext cx="800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50000"/>
              </a:spcBef>
              <a:spcAft>
                <a:spcPct val="0"/>
              </a:spcAft>
            </a:pPr>
            <a:endParaRPr lang="en-US" smtClean="0">
              <a:solidFill>
                <a:srgbClr val="000000"/>
              </a:solidFill>
            </a:endParaRPr>
          </a:p>
        </p:txBody>
      </p:sp>
    </p:spTree>
    <p:extLst>
      <p:ext uri="{BB962C8B-B14F-4D97-AF65-F5344CB8AC3E}">
        <p14:creationId xmlns:p14="http://schemas.microsoft.com/office/powerpoint/2010/main" val="5764911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fontScale="90000"/>
          </a:bodyPr>
          <a:lstStyle/>
          <a:p>
            <a:r>
              <a:rPr lang="en-US" b="1" dirty="0" smtClean="0">
                <a:solidFill>
                  <a:srgbClr val="0070C0"/>
                </a:solidFill>
              </a:rPr>
              <a:t>Net Metering, Interconnection and Solar Rebates</a:t>
            </a:r>
            <a:endParaRPr lang="en-US" b="1" dirty="0">
              <a:solidFill>
                <a:srgbClr val="0070C0"/>
              </a:solidFill>
            </a:endParaRPr>
          </a:p>
        </p:txBody>
      </p:sp>
      <p:sp>
        <p:nvSpPr>
          <p:cNvPr id="3" name="Content Placeholder 2"/>
          <p:cNvSpPr>
            <a:spLocks noGrp="1"/>
          </p:cNvSpPr>
          <p:nvPr>
            <p:ph idx="1"/>
          </p:nvPr>
        </p:nvSpPr>
        <p:spPr>
          <a:xfrm>
            <a:off x="457200" y="2179637"/>
            <a:ext cx="8229600" cy="1782763"/>
          </a:xfrm>
        </p:spPr>
        <p:txBody>
          <a:bodyPr/>
          <a:lstStyle/>
          <a:p>
            <a:pPr marL="0" indent="0" algn="ctr">
              <a:buNone/>
            </a:pPr>
            <a:r>
              <a:rPr lang="en-US" dirty="0" smtClean="0">
                <a:solidFill>
                  <a:srgbClr val="0070C0"/>
                </a:solidFill>
              </a:rPr>
              <a:t>John </a:t>
            </a:r>
            <a:r>
              <a:rPr lang="en-US" dirty="0" err="1" smtClean="0">
                <a:solidFill>
                  <a:srgbClr val="0070C0"/>
                </a:solidFill>
              </a:rPr>
              <a:t>McComb</a:t>
            </a:r>
            <a:endParaRPr lang="en-US" dirty="0" smtClean="0">
              <a:solidFill>
                <a:srgbClr val="0070C0"/>
              </a:solidFill>
            </a:endParaRPr>
          </a:p>
          <a:p>
            <a:pPr marL="0" indent="0" algn="ctr">
              <a:buNone/>
            </a:pPr>
            <a:r>
              <a:rPr lang="en-US" dirty="0" smtClean="0">
                <a:solidFill>
                  <a:srgbClr val="0070C0"/>
                </a:solidFill>
              </a:rPr>
              <a:t>Florida Power &amp; Light</a:t>
            </a:r>
            <a:endParaRPr lang="en-US" dirty="0">
              <a:solidFill>
                <a:srgbClr val="0070C0"/>
              </a:solidFill>
            </a:endParaRPr>
          </a:p>
        </p:txBody>
      </p:sp>
    </p:spTree>
    <p:extLst>
      <p:ext uri="{BB962C8B-B14F-4D97-AF65-F5344CB8AC3E}">
        <p14:creationId xmlns:p14="http://schemas.microsoft.com/office/powerpoint/2010/main" val="4133210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1"/>
          </p:nvPr>
        </p:nvSpPr>
        <p:spPr/>
        <p:txBody>
          <a:bodyPr/>
          <a:lstStyle/>
          <a:p>
            <a:pPr eaLnBrk="1" hangingPunct="1"/>
            <a:r>
              <a:rPr lang="en-US" smtClean="0"/>
              <a:t>FPL Customer Service</a:t>
            </a:r>
          </a:p>
          <a:p>
            <a:pPr eaLnBrk="1" hangingPunct="1"/>
            <a:r>
              <a:rPr lang="en-US" smtClean="0"/>
              <a:t>Customer Technology Support</a:t>
            </a:r>
          </a:p>
          <a:p>
            <a:pPr eaLnBrk="1" hangingPunct="1"/>
            <a:r>
              <a:rPr lang="en-US" smtClean="0"/>
              <a:t>John McComb, P.E., E.C.</a:t>
            </a:r>
          </a:p>
          <a:p>
            <a:pPr eaLnBrk="1" hangingPunct="1"/>
            <a:r>
              <a:rPr lang="en-US" smtClean="0"/>
              <a:t>Jan. 26,2013</a:t>
            </a:r>
          </a:p>
        </p:txBody>
      </p:sp>
      <p:sp>
        <p:nvSpPr>
          <p:cNvPr id="3075" name="Rectangle 2"/>
          <p:cNvSpPr>
            <a:spLocks noGrp="1" noChangeArrowheads="1"/>
          </p:cNvSpPr>
          <p:nvPr>
            <p:ph type="ctrTitle"/>
          </p:nvPr>
        </p:nvSpPr>
        <p:spPr/>
        <p:txBody>
          <a:bodyPr/>
          <a:lstStyle/>
          <a:p>
            <a:pPr eaLnBrk="1" hangingPunct="1"/>
            <a:r>
              <a:rPr lang="en-US" smtClean="0"/>
              <a:t>GO SOLAR Fest</a:t>
            </a:r>
          </a:p>
        </p:txBody>
      </p:sp>
    </p:spTree>
    <p:extLst>
      <p:ext uri="{BB962C8B-B14F-4D97-AF65-F5344CB8AC3E}">
        <p14:creationId xmlns:p14="http://schemas.microsoft.com/office/powerpoint/2010/main" val="284493592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ontent Placeholder 2"/>
          <p:cNvSpPr>
            <a:spLocks noGrp="1"/>
          </p:cNvSpPr>
          <p:nvPr>
            <p:ph idx="4294967295"/>
          </p:nvPr>
        </p:nvSpPr>
        <p:spPr>
          <a:xfrm>
            <a:off x="384175" y="1878013"/>
            <a:ext cx="8231188" cy="4713287"/>
          </a:xfrm>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eaLnBrk="1" hangingPunct="1"/>
            <a:r>
              <a:rPr lang="en-US" smtClean="0"/>
              <a:t>The FPSC Net Metering rule</a:t>
            </a:r>
          </a:p>
          <a:p>
            <a:pPr eaLnBrk="1" hangingPunct="1"/>
            <a:r>
              <a:rPr lang="en-US" smtClean="0"/>
              <a:t>Net Metering Example</a:t>
            </a:r>
          </a:p>
          <a:p>
            <a:pPr eaLnBrk="1" hangingPunct="1"/>
            <a:r>
              <a:rPr lang="en-US" smtClean="0"/>
              <a:t>Net Metering Interconnection Requirements</a:t>
            </a:r>
          </a:p>
          <a:p>
            <a:pPr eaLnBrk="1" hangingPunct="1"/>
            <a:r>
              <a:rPr lang="en-US" smtClean="0"/>
              <a:t>Net Metering Customers</a:t>
            </a:r>
          </a:p>
          <a:p>
            <a:pPr eaLnBrk="1" hangingPunct="1"/>
            <a:r>
              <a:rPr lang="en-US" smtClean="0"/>
              <a:t>FPL Contact Information</a:t>
            </a:r>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p:txBody>
      </p:sp>
      <p:sp>
        <p:nvSpPr>
          <p:cNvPr id="4099" name="Rectangle 6"/>
          <p:cNvSpPr>
            <a:spLocks noChangeArrowheads="1"/>
          </p:cNvSpPr>
          <p:nvPr/>
        </p:nvSpPr>
        <p:spPr bwMode="auto">
          <a:xfrm>
            <a:off x="457200" y="892175"/>
            <a:ext cx="8228013" cy="814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nchorCtr="1"/>
          <a:lstStyle/>
          <a:p>
            <a:pPr algn="ctr" eaLnBrk="0" fontAlgn="base" hangingPunct="0">
              <a:spcBef>
                <a:spcPct val="0"/>
              </a:spcBef>
              <a:spcAft>
                <a:spcPct val="0"/>
              </a:spcAft>
            </a:pPr>
            <a:r>
              <a:rPr lang="en-US" sz="2400" b="1" u="sng" smtClean="0">
                <a:solidFill>
                  <a:srgbClr val="0048B9"/>
                </a:solidFill>
              </a:rPr>
              <a:t>Agenda</a:t>
            </a:r>
          </a:p>
        </p:txBody>
      </p:sp>
    </p:spTree>
    <p:extLst>
      <p:ext uri="{BB962C8B-B14F-4D97-AF65-F5344CB8AC3E}">
        <p14:creationId xmlns:p14="http://schemas.microsoft.com/office/powerpoint/2010/main" val="76714513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FPL.Group.FINAL-AVH">
  <a:themeElements>
    <a:clrScheme name="1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1_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lnDef>
  </a:objectDefaults>
  <a:extraClrSchemeLst>
    <a:extraClrScheme>
      <a:clrScheme name="1_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1_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1_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1_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1_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1_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1_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1_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1_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1_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1_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Priviledged and Confidential Draft DSM Porfolio">
  <a:themeElements>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fontScheme name="FPL.Group.FINAL-AV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80000"/>
          </a:lnSpc>
          <a:spcBef>
            <a:spcPct val="20000"/>
          </a:spcBef>
          <a:spcAft>
            <a:spcPct val="20000"/>
          </a:spcAft>
          <a:buClrTx/>
          <a:buSzTx/>
          <a:buFontTx/>
          <a:buChar char="•"/>
          <a:tabLst/>
          <a:defRPr kumimoji="0" lang="en-US" sz="1800" b="0" i="0" u="none" strike="noStrike" cap="none" normalizeH="0" baseline="0" smtClean="0">
            <a:ln>
              <a:noFill/>
            </a:ln>
            <a:solidFill>
              <a:srgbClr val="0048B9"/>
            </a:solidFill>
            <a:effectLst/>
            <a:latin typeface="Arial" charset="0"/>
          </a:defRPr>
        </a:defPPr>
      </a:lstStyle>
    </a:lnDef>
  </a:objectDefaults>
  <a:extraClrSchemeLst>
    <a:extraClrScheme>
      <a:clrScheme name="FPL.Group.FINAL-AVH 1">
        <a:dk1>
          <a:srgbClr val="00AF52"/>
        </a:dk1>
        <a:lt1>
          <a:srgbClr val="FFFFFF"/>
        </a:lt1>
        <a:dk2>
          <a:srgbClr val="340C74"/>
        </a:dk2>
        <a:lt2>
          <a:srgbClr val="907DCF"/>
        </a:lt2>
        <a:accent1>
          <a:srgbClr val="002E63"/>
        </a:accent1>
        <a:accent2>
          <a:srgbClr val="BB112B"/>
        </a:accent2>
        <a:accent3>
          <a:srgbClr val="FFFFFF"/>
        </a:accent3>
        <a:accent4>
          <a:srgbClr val="009545"/>
        </a:accent4>
        <a:accent5>
          <a:srgbClr val="AAADB7"/>
        </a:accent5>
        <a:accent6>
          <a:srgbClr val="A90E26"/>
        </a:accent6>
        <a:hlink>
          <a:srgbClr val="DD8802"/>
        </a:hlink>
        <a:folHlink>
          <a:srgbClr val="FDCA16"/>
        </a:folHlink>
      </a:clrScheme>
      <a:clrMap bg1="lt1" tx1="dk1" bg2="lt2" tx2="dk2" accent1="accent1" accent2="accent2" accent3="accent3" accent4="accent4" accent5="accent5" accent6="accent6" hlink="hlink" folHlink="folHlink"/>
    </a:extraClrScheme>
    <a:extraClrScheme>
      <a:clrScheme name="FPL.Group.FINAL-AVH 2">
        <a:dk1>
          <a:srgbClr val="A0DB87"/>
        </a:dk1>
        <a:lt1>
          <a:srgbClr val="FFFFFF"/>
        </a:lt1>
        <a:dk2>
          <a:srgbClr val="9B8FCA"/>
        </a:dk2>
        <a:lt2>
          <a:srgbClr val="CCCBE2"/>
        </a:lt2>
        <a:accent1>
          <a:srgbClr val="79B2E1"/>
        </a:accent1>
        <a:accent2>
          <a:srgbClr val="6A1B3F"/>
        </a:accent2>
        <a:accent3>
          <a:srgbClr val="FFFFFF"/>
        </a:accent3>
        <a:accent4>
          <a:srgbClr val="88BB72"/>
        </a:accent4>
        <a:accent5>
          <a:srgbClr val="BED5EE"/>
        </a:accent5>
        <a:accent6>
          <a:srgbClr val="5F1738"/>
        </a:accent6>
        <a:hlink>
          <a:srgbClr val="B76904"/>
        </a:hlink>
        <a:folHlink>
          <a:srgbClr val="B38B0B"/>
        </a:folHlink>
      </a:clrScheme>
      <a:clrMap bg1="lt1" tx1="dk1" bg2="lt2" tx2="dk2" accent1="accent1" accent2="accent2" accent3="accent3" accent4="accent4" accent5="accent5" accent6="accent6" hlink="hlink" folHlink="folHlink"/>
    </a:extraClrScheme>
    <a:extraClrScheme>
      <a:clrScheme name="FPL.Group.FINAL-AVH 3">
        <a:dk1>
          <a:srgbClr val="99FF99"/>
        </a:dk1>
        <a:lt1>
          <a:srgbClr val="FFFFFF"/>
        </a:lt1>
        <a:dk2>
          <a:srgbClr val="ADADCF"/>
        </a:dk2>
        <a:lt2>
          <a:srgbClr val="BDF7FF"/>
        </a:lt2>
        <a:accent1>
          <a:srgbClr val="19BDFF"/>
        </a:accent1>
        <a:accent2>
          <a:srgbClr val="8D0041"/>
        </a:accent2>
        <a:accent3>
          <a:srgbClr val="FFFFFF"/>
        </a:accent3>
        <a:accent4>
          <a:srgbClr val="82DA82"/>
        </a:accent4>
        <a:accent5>
          <a:srgbClr val="ABDBFF"/>
        </a:accent5>
        <a:accent6>
          <a:srgbClr val="7F003A"/>
        </a:accent6>
        <a:hlink>
          <a:srgbClr val="BA6620"/>
        </a:hlink>
        <a:folHlink>
          <a:srgbClr val="B99C30"/>
        </a:folHlink>
      </a:clrScheme>
      <a:clrMap bg1="lt1" tx1="dk1" bg2="lt2" tx2="dk2" accent1="accent1" accent2="accent2" accent3="accent3" accent4="accent4" accent5="accent5" accent6="accent6" hlink="hlink" folHlink="folHlink"/>
    </a:extraClrScheme>
    <a:extraClrScheme>
      <a:clrScheme name="FPL.Group.FINAL-AVH 4">
        <a:dk1>
          <a:srgbClr val="9090F3"/>
        </a:dk1>
        <a:lt1>
          <a:srgbClr val="FFFFFF"/>
        </a:lt1>
        <a:dk2>
          <a:srgbClr val="000066"/>
        </a:dk2>
        <a:lt2>
          <a:srgbClr val="333399"/>
        </a:lt2>
        <a:accent1>
          <a:srgbClr val="FEB705"/>
        </a:accent1>
        <a:accent2>
          <a:srgbClr val="0048B9"/>
        </a:accent2>
        <a:accent3>
          <a:srgbClr val="AAAAB8"/>
        </a:accent3>
        <a:accent4>
          <a:srgbClr val="DADADA"/>
        </a:accent4>
        <a:accent5>
          <a:srgbClr val="FED8AA"/>
        </a:accent5>
        <a:accent6>
          <a:srgbClr val="0040A7"/>
        </a:accent6>
        <a:hlink>
          <a:srgbClr val="3FBD3F"/>
        </a:hlink>
        <a:folHlink>
          <a:srgbClr val="F87C00"/>
        </a:folHlink>
      </a:clrScheme>
      <a:clrMap bg1="dk2" tx1="lt1" bg2="dk1" tx2="lt2" accent1="accent1" accent2="accent2" accent3="accent3" accent4="accent4" accent5="accent5" accent6="accent6" hlink="hlink" folHlink="folHlink"/>
    </a:extraClrScheme>
    <a:extraClrScheme>
      <a:clrScheme name="FPL.Group.FINAL-AVH 5">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F87C00"/>
        </a:folHlink>
      </a:clrScheme>
      <a:clrMap bg1="lt1" tx1="dk1" bg2="lt2" tx2="dk2" accent1="accent1" accent2="accent2" accent3="accent3" accent4="accent4" accent5="accent5" accent6="accent6" hlink="hlink" folHlink="folHlink"/>
    </a:extraClrScheme>
    <a:extraClrScheme>
      <a:clrScheme name="FPL.Group.FINAL-AVH 6">
        <a:dk1>
          <a:srgbClr val="000066"/>
        </a:dk1>
        <a:lt1>
          <a:srgbClr val="FFFFFF"/>
        </a:lt1>
        <a:dk2>
          <a:srgbClr val="333399"/>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7">
        <a:dk1>
          <a:srgbClr val="000066"/>
        </a:dk1>
        <a:lt1>
          <a:srgbClr val="FFFFFF"/>
        </a:lt1>
        <a:dk2>
          <a:srgbClr val="333399"/>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8">
        <a:dk1>
          <a:srgbClr val="000066"/>
        </a:dk1>
        <a:lt1>
          <a:srgbClr val="FFFFFF"/>
        </a:lt1>
        <a:dk2>
          <a:srgbClr val="6666FF"/>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9">
        <a:dk1>
          <a:srgbClr val="000066"/>
        </a:dk1>
        <a:lt1>
          <a:srgbClr val="FFFFFF"/>
        </a:lt1>
        <a:dk2>
          <a:srgbClr val="CC00CC"/>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0">
        <a:dk1>
          <a:srgbClr val="000066"/>
        </a:dk1>
        <a:lt1>
          <a:srgbClr val="FFFFFF"/>
        </a:lt1>
        <a:dk2>
          <a:srgbClr val="B99C30"/>
        </a:dk2>
        <a:lt2>
          <a:srgbClr val="333399"/>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
      <a:clrScheme name="FPL.Group.FINAL-AVH 11">
        <a:dk1>
          <a:srgbClr val="000066"/>
        </a:dk1>
        <a:lt1>
          <a:srgbClr val="FFFFFF"/>
        </a:lt1>
        <a:dk2>
          <a:srgbClr val="B99C30"/>
        </a:dk2>
        <a:lt2>
          <a:srgbClr val="9090F3"/>
        </a:lt2>
        <a:accent1>
          <a:srgbClr val="FEB705"/>
        </a:accent1>
        <a:accent2>
          <a:srgbClr val="0048B9"/>
        </a:accent2>
        <a:accent3>
          <a:srgbClr val="FFFFFF"/>
        </a:accent3>
        <a:accent4>
          <a:srgbClr val="000056"/>
        </a:accent4>
        <a:accent5>
          <a:srgbClr val="FED8AA"/>
        </a:accent5>
        <a:accent6>
          <a:srgbClr val="0040A7"/>
        </a:accent6>
        <a:hlink>
          <a:srgbClr val="3FBD3F"/>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resentation_template_0907">
  <a:themeElements>
    <a:clrScheme name="Presentation_template_0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_template_0907">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2225"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22225" cap="flat" cmpd="sng" algn="ctr">
          <a:solidFill>
            <a:srgbClr val="FF66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resentation_template_09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_template_09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_template_09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_template_09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_template_09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_template_09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_template_09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_template_09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_template_09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_template_09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_template_09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_template_09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CFC34D11962124BB605263B14901E48" ma:contentTypeVersion="1" ma:contentTypeDescription="Create a new document." ma:contentTypeScope="" ma:versionID="0f277a4b08256304fef49638dad19bc5">
  <xsd:schema xmlns:xsd="http://www.w3.org/2001/XMLSchema" xmlns:xs="http://www.w3.org/2001/XMLSchema" xmlns:p="http://schemas.microsoft.com/office/2006/metadata/properties" xmlns:ns1="http://schemas.microsoft.com/sharepoint/v3" targetNamespace="http://schemas.microsoft.com/office/2006/metadata/properties" ma:root="true" ma:fieldsID="8d109c30406401b702de0f04961781b5"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A14A71-7AB7-48E8-BFD6-F4A765DE3F0C}"/>
</file>

<file path=customXml/itemProps2.xml><?xml version="1.0" encoding="utf-8"?>
<ds:datastoreItem xmlns:ds="http://schemas.openxmlformats.org/officeDocument/2006/customXml" ds:itemID="{35DA53FF-6DF2-427A-8DF6-9FF7BEA0DD5E}"/>
</file>

<file path=customXml/itemProps3.xml><?xml version="1.0" encoding="utf-8"?>
<ds:datastoreItem xmlns:ds="http://schemas.openxmlformats.org/officeDocument/2006/customXml" ds:itemID="{DF20A573-9A1A-408D-82DF-55393DF36FFD}"/>
</file>

<file path=docProps/app.xml><?xml version="1.0" encoding="utf-8"?>
<Properties xmlns="http://schemas.openxmlformats.org/officeDocument/2006/extended-properties" xmlns:vt="http://schemas.openxmlformats.org/officeDocument/2006/docPropsVTypes">
  <TotalTime>216</TotalTime>
  <Words>1477</Words>
  <Application>Microsoft Office PowerPoint</Application>
  <PresentationFormat>On-screen Show (4:3)</PresentationFormat>
  <Paragraphs>201</Paragraphs>
  <Slides>31</Slides>
  <Notes>11</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Office Theme</vt:lpstr>
      <vt:lpstr>Default Design</vt:lpstr>
      <vt:lpstr>1_FPL.Group.FINAL-AVH</vt:lpstr>
      <vt:lpstr>Priviledged and Confidential Draft DSM Porfolio</vt:lpstr>
      <vt:lpstr>Presentation_template_0907</vt:lpstr>
      <vt:lpstr>Solar 201 for Residents, Small Businesses and Interested Stakeholders</vt:lpstr>
      <vt:lpstr>Know Your Solar Rights</vt:lpstr>
      <vt:lpstr>PowerPoint Presentation</vt:lpstr>
      <vt:lpstr>Section 163.04, Florida Statutes, entitled “Energy devices based on renewable resources.”</vt:lpstr>
      <vt:lpstr>Section 163.04, Florida Statutes, entitled “Energy devices based on renewable resources.”</vt:lpstr>
      <vt:lpstr>Condominium Unit Owner Considerations</vt:lpstr>
      <vt:lpstr>Net Metering, Interconnection and Solar Rebates</vt:lpstr>
      <vt:lpstr>GO SOLAR Fest</vt:lpstr>
      <vt:lpstr>PowerPoint Presentation</vt:lpstr>
      <vt:lpstr>FPSC Rule 25-6.065: Interconnection and Net Metering of Customer-Owned Renewable Generation</vt:lpstr>
      <vt:lpstr>PowerPoint Presentation</vt:lpstr>
      <vt:lpstr>Net Metering Interconnection Agreement</vt:lpstr>
      <vt:lpstr>Interconnection Agreement – Tier 1 Requirements</vt:lpstr>
      <vt:lpstr>PowerPoint Presentation</vt:lpstr>
      <vt:lpstr>PowerPoint Presentation</vt:lpstr>
      <vt:lpstr>FPL’s Solar Rebate Program</vt:lpstr>
      <vt:lpstr>PowerPoint Presentation</vt:lpstr>
      <vt:lpstr>PowerPoint Presentation</vt:lpstr>
      <vt:lpstr>PowerPoint Presentation</vt:lpstr>
      <vt:lpstr>PowerPoint Presentation</vt:lpstr>
      <vt:lpstr>PowerPoint Presentation</vt:lpstr>
      <vt:lpstr>PowerPoint Presentation</vt:lpstr>
      <vt:lpstr>Go Solar Online Permitting System Designs</vt:lpstr>
      <vt:lpstr>PowerPoint Presentation</vt:lpstr>
      <vt:lpstr>Challenges</vt:lpstr>
      <vt:lpstr>Roof Layout</vt:lpstr>
      <vt:lpstr>Up-lift Calculations</vt:lpstr>
      <vt:lpstr>Mounting Details – Various Roof Types</vt:lpstr>
      <vt:lpstr>Flat Roofs</vt:lpstr>
      <vt:lpstr>Flat Roof Details</vt:lpstr>
      <vt:lpstr>PowerPoint Presentation</vt:lpstr>
    </vt:vector>
  </TitlesOfParts>
  <Company>Broward County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Solar Fest</dc:title>
  <dc:creator>sstrauss</dc:creator>
  <cp:lastModifiedBy>sstrauss</cp:lastModifiedBy>
  <cp:revision>24</cp:revision>
  <dcterms:created xsi:type="dcterms:W3CDTF">2013-01-22T19:39:48Z</dcterms:created>
  <dcterms:modified xsi:type="dcterms:W3CDTF">2013-02-01T19:58:59Z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y fmtid="{D5CDD505-2E9C-101B-9397-08002B2CF9AE}" pid="3" name="ContentTypeId">
    <vt:lpwstr>0x0101009CFC34D11962124BB605263B14901E48</vt:lpwstr>
  </property>
</Properties>
</file>