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4.xml" ContentType="application/vnd.openxmlformats-officedocument.them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4" r:id="rId2"/>
  </p:sldMasterIdLst>
  <p:notesMasterIdLst>
    <p:notesMasterId r:id="rId35"/>
  </p:notesMasterIdLst>
  <p:handoutMasterIdLst>
    <p:handoutMasterId r:id="rId36"/>
  </p:handoutMasterIdLst>
  <p:sldIdLst>
    <p:sldId id="256" r:id="rId3"/>
    <p:sldId id="642" r:id="rId4"/>
    <p:sldId id="641" r:id="rId5"/>
    <p:sldId id="646" r:id="rId6"/>
    <p:sldId id="647" r:id="rId7"/>
    <p:sldId id="648" r:id="rId8"/>
    <p:sldId id="649" r:id="rId9"/>
    <p:sldId id="652" r:id="rId10"/>
    <p:sldId id="650" r:id="rId11"/>
    <p:sldId id="651" r:id="rId12"/>
    <p:sldId id="664" r:id="rId13"/>
    <p:sldId id="621" r:id="rId14"/>
    <p:sldId id="626" r:id="rId15"/>
    <p:sldId id="668" r:id="rId16"/>
    <p:sldId id="661" r:id="rId17"/>
    <p:sldId id="625" r:id="rId18"/>
    <p:sldId id="629" r:id="rId19"/>
    <p:sldId id="665" r:id="rId20"/>
    <p:sldId id="617" r:id="rId21"/>
    <p:sldId id="627" r:id="rId22"/>
    <p:sldId id="669" r:id="rId23"/>
    <p:sldId id="670" r:id="rId24"/>
    <p:sldId id="671" r:id="rId25"/>
    <p:sldId id="631" r:id="rId26"/>
    <p:sldId id="667" r:id="rId27"/>
    <p:sldId id="658" r:id="rId28"/>
    <p:sldId id="660" r:id="rId29"/>
    <p:sldId id="663" r:id="rId30"/>
    <p:sldId id="659" r:id="rId31"/>
    <p:sldId id="666" r:id="rId32"/>
    <p:sldId id="599" r:id="rId33"/>
    <p:sldId id="544"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AA6"/>
    <a:srgbClr val="333399"/>
    <a:srgbClr val="0066CC"/>
    <a:srgbClr val="000000"/>
    <a:srgbClr val="808080"/>
    <a:srgbClr val="009999"/>
    <a:srgbClr val="99CC00"/>
    <a:srgbClr val="BBE0E3"/>
    <a:srgbClr val="2E73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9" autoAdjust="0"/>
    <p:restoredTop sz="97312" autoAdjust="0"/>
  </p:normalViewPr>
  <p:slideViewPr>
    <p:cSldViewPr>
      <p:cViewPr>
        <p:scale>
          <a:sx n="65" d="100"/>
          <a:sy n="65" d="100"/>
        </p:scale>
        <p:origin x="-3054" y="-11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32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tima.toor\Documents\SupplyTracker\Q4%202013\Lux%20Research%20--%20Q4%202013%20Supply%20Tracker%20--%20Client%20Confidential.xlsm"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fatima.toor\Documents\SMRs\2012_Q3_ProductionEquipment\_Briefcase\Turning%20Lemons%20into%20Lemonade%20Opportunities%20in%20the%20Turbulent%20Photovoltaic%20Equipment%20Market.xlsm"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38672468573009"/>
          <c:y val="4.7670206494266676E-2"/>
          <c:w val="0.7728333793802088"/>
          <c:h val="0.75362593786221865"/>
        </c:manualLayout>
      </c:layout>
      <c:areaChart>
        <c:grouping val="stacked"/>
        <c:varyColors val="0"/>
        <c:ser>
          <c:idx val="1"/>
          <c:order val="1"/>
          <c:tx>
            <c:strRef>
              <c:f>'Supply vs. Demand'!$D$50</c:f>
              <c:strCache>
                <c:ptCount val="1"/>
                <c:pt idx="0">
                  <c:v>Supply - Tier 1</c:v>
                </c:pt>
              </c:strCache>
            </c:strRef>
          </c:tx>
          <c:spPr>
            <a:solidFill>
              <a:srgbClr val="0000FF"/>
            </a:solidFill>
            <a:ln w="12700">
              <a:noFill/>
              <a:prstDash val="solid"/>
            </a:ln>
          </c:spPr>
          <c:cat>
            <c:numRef>
              <c:f>'Supply vs. Demand'!$E$48:$O$48</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'Supply vs. Demand'!$E$50:$O$50</c:f>
              <c:numCache>
                <c:formatCode>#,##0.0</c:formatCode>
                <c:ptCount val="11"/>
                <c:pt idx="0">
                  <c:v>5520.2000000000007</c:v>
                </c:pt>
                <c:pt idx="1">
                  <c:v>7877.2250000000004</c:v>
                </c:pt>
                <c:pt idx="2">
                  <c:v>12608.427500000007</c:v>
                </c:pt>
                <c:pt idx="3">
                  <c:v>21360.38</c:v>
                </c:pt>
                <c:pt idx="4">
                  <c:v>27648.413187499998</c:v>
                </c:pt>
                <c:pt idx="5">
                  <c:v>28788.590453449997</c:v>
                </c:pt>
                <c:pt idx="6">
                  <c:v>28492.978413200082</c:v>
                </c:pt>
                <c:pt idx="7">
                  <c:v>31841.807143500009</c:v>
                </c:pt>
                <c:pt idx="8">
                  <c:v>35538.096635453432</c:v>
                </c:pt>
                <c:pt idx="9">
                  <c:v>39869.456502508612</c:v>
                </c:pt>
                <c:pt idx="10">
                  <c:v>43841.128220235085</c:v>
                </c:pt>
              </c:numCache>
            </c:numRef>
          </c:val>
        </c:ser>
        <c:ser>
          <c:idx val="2"/>
          <c:order val="2"/>
          <c:tx>
            <c:strRef>
              <c:f>'Supply vs. Demand'!$D$51</c:f>
              <c:strCache>
                <c:ptCount val="1"/>
                <c:pt idx="0">
                  <c:v>Supply - Tier 2</c:v>
                </c:pt>
              </c:strCache>
            </c:strRef>
          </c:tx>
          <c:spPr>
            <a:solidFill>
              <a:srgbClr val="085AA6"/>
            </a:solidFill>
            <a:ln w="12700">
              <a:noFill/>
              <a:prstDash val="solid"/>
            </a:ln>
          </c:spPr>
          <c:cat>
            <c:numRef>
              <c:f>'Supply vs. Demand'!$E$48:$O$48</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'Supply vs. Demand'!$E$51:$O$51</c:f>
              <c:numCache>
                <c:formatCode>#,##0.0</c:formatCode>
                <c:ptCount val="11"/>
                <c:pt idx="0">
                  <c:v>2611.8006250000003</c:v>
                </c:pt>
                <c:pt idx="1">
                  <c:v>4165.2691250000034</c:v>
                </c:pt>
                <c:pt idx="2">
                  <c:v>7162.6840750000001</c:v>
                </c:pt>
                <c:pt idx="3">
                  <c:v>11211.323447500035</c:v>
                </c:pt>
                <c:pt idx="4">
                  <c:v>14249.483655179996</c:v>
                </c:pt>
                <c:pt idx="5">
                  <c:v>14841.087112916002</c:v>
                </c:pt>
                <c:pt idx="6">
                  <c:v>15117.557722013295</c:v>
                </c:pt>
                <c:pt idx="7">
                  <c:v>15407.115012042035</c:v>
                </c:pt>
                <c:pt idx="8">
                  <c:v>16177.630615659667</c:v>
                </c:pt>
                <c:pt idx="9">
                  <c:v>15968.703640245652</c:v>
                </c:pt>
                <c:pt idx="10">
                  <c:v>16331.221002584252</c:v>
                </c:pt>
              </c:numCache>
            </c:numRef>
          </c:val>
        </c:ser>
        <c:ser>
          <c:idx val="3"/>
          <c:order val="3"/>
          <c:tx>
            <c:strRef>
              <c:f>'Supply vs. Demand'!$D$52</c:f>
              <c:strCache>
                <c:ptCount val="1"/>
                <c:pt idx="0">
                  <c:v>Supply - Tier 3</c:v>
                </c:pt>
              </c:strCache>
            </c:strRef>
          </c:tx>
          <c:spPr>
            <a:solidFill>
              <a:srgbClr val="00CCFF"/>
            </a:solidFill>
            <a:ln w="12700">
              <a:noFill/>
              <a:prstDash val="solid"/>
            </a:ln>
          </c:spPr>
          <c:cat>
            <c:numRef>
              <c:f>'Supply vs. Demand'!$E$48:$O$48</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'Supply vs. Demand'!$E$52:$O$52</c:f>
              <c:numCache>
                <c:formatCode>#,##0.0</c:formatCode>
                <c:ptCount val="11"/>
                <c:pt idx="0">
                  <c:v>4609.5097499999993</c:v>
                </c:pt>
                <c:pt idx="1">
                  <c:v>7457.2374999999984</c:v>
                </c:pt>
                <c:pt idx="2">
                  <c:v>12081.283124999993</c:v>
                </c:pt>
                <c:pt idx="3">
                  <c:v>18177.257675000001</c:v>
                </c:pt>
                <c:pt idx="4">
                  <c:v>20314.601120750001</c:v>
                </c:pt>
                <c:pt idx="5">
                  <c:v>18385.5772215</c:v>
                </c:pt>
                <c:pt idx="6">
                  <c:v>17533.685265587497</c:v>
                </c:pt>
                <c:pt idx="7">
                  <c:v>7071.7050356270238</c:v>
                </c:pt>
                <c:pt idx="8">
                  <c:v>5296.7166444055929</c:v>
                </c:pt>
                <c:pt idx="9">
                  <c:v>5861.9957736271081</c:v>
                </c:pt>
                <c:pt idx="10">
                  <c:v>6549.9913234876913</c:v>
                </c:pt>
              </c:numCache>
            </c:numRef>
          </c:val>
        </c:ser>
        <c:dLbls>
          <c:showLegendKey val="0"/>
          <c:showVal val="0"/>
          <c:showCatName val="0"/>
          <c:showSerName val="0"/>
          <c:showPercent val="0"/>
          <c:showBubbleSize val="0"/>
        </c:dLbls>
        <c:axId val="25332352"/>
        <c:axId val="25342720"/>
      </c:areaChart>
      <c:lineChart>
        <c:grouping val="standard"/>
        <c:varyColors val="0"/>
        <c:ser>
          <c:idx val="0"/>
          <c:order val="0"/>
          <c:tx>
            <c:strRef>
              <c:f>'Supply vs. Demand'!$D$49</c:f>
              <c:strCache>
                <c:ptCount val="1"/>
                <c:pt idx="0">
                  <c:v>Demand</c:v>
                </c:pt>
              </c:strCache>
            </c:strRef>
          </c:tx>
          <c:spPr>
            <a:ln w="28575">
              <a:pattFill prst="pct75">
                <a:fgClr>
                  <a:srgbClr val="FFFF00"/>
                </a:fgClr>
                <a:bgClr>
                  <a:srgbClr val="FFFFFF"/>
                </a:bgClr>
              </a:pattFill>
              <a:prstDash val="solid"/>
            </a:ln>
          </c:spPr>
          <c:marker>
            <c:symbol val="x"/>
            <c:size val="9"/>
            <c:spPr>
              <a:solidFill>
                <a:srgbClr val="FFFF00"/>
              </a:solidFill>
              <a:ln>
                <a:solidFill>
                  <a:srgbClr val="FFFF00"/>
                </a:solidFill>
                <a:prstDash val="solid"/>
              </a:ln>
            </c:spPr>
          </c:marker>
          <c:cat>
            <c:numRef>
              <c:f>'Supply vs. Demand'!$E$48:$O$48</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'Supply vs. Demand'!$E$49:$O$49</c:f>
              <c:numCache>
                <c:formatCode>#,##0</c:formatCode>
                <c:ptCount val="11"/>
                <c:pt idx="0">
                  <c:v>5662</c:v>
                </c:pt>
                <c:pt idx="1">
                  <c:v>7340</c:v>
                </c:pt>
                <c:pt idx="2">
                  <c:v>15792</c:v>
                </c:pt>
                <c:pt idx="3">
                  <c:v>27158.92668358716</c:v>
                </c:pt>
                <c:pt idx="4">
                  <c:v>30745.984229543701</c:v>
                </c:pt>
                <c:pt idx="5">
                  <c:v>33960.550611981991</c:v>
                </c:pt>
                <c:pt idx="6">
                  <c:v>39842.343439861274</c:v>
                </c:pt>
                <c:pt idx="7">
                  <c:v>46967.677632155581</c:v>
                </c:pt>
                <c:pt idx="8">
                  <c:v>51557.833430829356</c:v>
                </c:pt>
                <c:pt idx="9">
                  <c:v>53658.944564063284</c:v>
                </c:pt>
                <c:pt idx="10">
                  <c:v>56638.799526140108</c:v>
                </c:pt>
              </c:numCache>
            </c:numRef>
          </c:val>
          <c:smooth val="0"/>
        </c:ser>
        <c:dLbls>
          <c:showLegendKey val="0"/>
          <c:showVal val="0"/>
          <c:showCatName val="0"/>
          <c:showSerName val="0"/>
          <c:showPercent val="0"/>
          <c:showBubbleSize val="0"/>
        </c:dLbls>
        <c:marker val="1"/>
        <c:smooth val="0"/>
        <c:axId val="25332352"/>
        <c:axId val="25342720"/>
      </c:lineChart>
      <c:catAx>
        <c:axId val="2533235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5342720"/>
        <c:crosses val="autoZero"/>
        <c:auto val="1"/>
        <c:lblAlgn val="ctr"/>
        <c:lblOffset val="100"/>
        <c:tickLblSkip val="1"/>
        <c:tickMarkSkip val="1"/>
        <c:noMultiLvlLbl val="0"/>
      </c:catAx>
      <c:valAx>
        <c:axId val="25342720"/>
        <c:scaling>
          <c:orientation val="minMax"/>
        </c:scaling>
        <c:delete val="0"/>
        <c:axPos val="l"/>
        <c:title>
          <c:tx>
            <c:rich>
              <a:bodyPr rot="0" vert="horz"/>
              <a:lstStyle/>
              <a:p>
                <a:pPr>
                  <a:defRPr/>
                </a:pPr>
                <a:r>
                  <a:rPr lang="en-US" dirty="0" smtClean="0"/>
                  <a:t>Module</a:t>
                </a:r>
              </a:p>
              <a:p>
                <a:pPr>
                  <a:defRPr/>
                </a:pPr>
                <a:r>
                  <a:rPr lang="en-US" dirty="0" smtClean="0"/>
                  <a:t>Supply/ </a:t>
                </a:r>
              </a:p>
              <a:p>
                <a:pPr>
                  <a:defRPr/>
                </a:pPr>
                <a:r>
                  <a:rPr lang="en-US" dirty="0" smtClean="0"/>
                  <a:t>Demand </a:t>
                </a:r>
              </a:p>
              <a:p>
                <a:pPr>
                  <a:defRPr/>
                </a:pPr>
                <a:r>
                  <a:rPr lang="en-US" dirty="0" smtClean="0"/>
                  <a:t>(MW)</a:t>
                </a:r>
                <a:endParaRPr lang="en-US" dirty="0"/>
              </a:p>
            </c:rich>
          </c:tx>
          <c:layout>
            <c:manualLayout>
              <c:xMode val="edge"/>
              <c:yMode val="edge"/>
              <c:x val="7.4427867569185503E-3"/>
              <c:y val="0.2889455876386549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5332352"/>
        <c:crosses val="autoZero"/>
        <c:crossBetween val="midCat"/>
      </c:valAx>
      <c:spPr>
        <a:noFill/>
        <a:ln w="25400">
          <a:noFill/>
        </a:ln>
      </c:spPr>
    </c:plotArea>
    <c:legend>
      <c:legendPos val="b"/>
      <c:layout>
        <c:manualLayout>
          <c:xMode val="edge"/>
          <c:yMode val="edge"/>
          <c:x val="0.17450430538288031"/>
          <c:y val="0.89493251009609098"/>
          <c:w val="0.71844181977252863"/>
          <c:h val="6.7671834404129286E-2"/>
        </c:manualLayout>
      </c:layout>
      <c:overlay val="0"/>
      <c:spPr>
        <a:noFill/>
        <a:ln w="3175">
          <a:noFill/>
          <a:prstDash val="solid"/>
        </a:ln>
      </c:spPr>
    </c:legend>
    <c:plotVisOnly val="1"/>
    <c:dispBlanksAs val="zero"/>
    <c:showDLblsOverMax val="0"/>
  </c:chart>
  <c:spPr>
    <a:solidFill>
      <a:srgbClr val="FFFFFF"/>
    </a:solidFill>
    <a:ln w="3175">
      <a:noFill/>
      <a:prstDash val="solid"/>
    </a:ln>
  </c:spPr>
  <c:txPr>
    <a:bodyPr/>
    <a:lstStyle/>
    <a:p>
      <a:pPr>
        <a:defRPr sz="1600" b="0" i="0" u="none" strike="noStrike" baseline="0">
          <a:solidFill>
            <a:srgbClr val="000000"/>
          </a:solidFill>
          <a:latin typeface="Corbel" pitchFamily="34" charset="0"/>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24912028741594"/>
          <c:y val="3.1458230852631441E-2"/>
          <c:w val="0.81922558091452891"/>
          <c:h val="0.64172173683769262"/>
        </c:manualLayout>
      </c:layout>
      <c:lineChart>
        <c:grouping val="standard"/>
        <c:varyColors val="0"/>
        <c:ser>
          <c:idx val="0"/>
          <c:order val="0"/>
          <c:tx>
            <c:strRef>
              <c:f>'Fig. 32 (2)'!$B$7</c:f>
              <c:strCache>
                <c:ptCount val="1"/>
                <c:pt idx="0">
                  <c:v>Coevap, Glass, Monolithic</c:v>
                </c:pt>
              </c:strCache>
            </c:strRef>
          </c:tx>
          <c:spPr>
            <a:ln>
              <a:solidFill>
                <a:srgbClr val="030365"/>
              </a:solidFill>
            </a:ln>
          </c:spPr>
          <c:marker>
            <c:spPr>
              <a:solidFill>
                <a:srgbClr val="030365"/>
              </a:solidFill>
              <a:ln w="12700">
                <a:solidFill>
                  <a:srgbClr val="030365"/>
                </a:solidFill>
              </a:ln>
            </c:spPr>
          </c:marker>
          <c:dLbls>
            <c:delete val="1"/>
          </c:dLbls>
          <c:cat>
            <c:numRef>
              <c:f>'Fig. 32 (2)'!$A$8:$A$13</c:f>
              <c:numCache>
                <c:formatCode>General</c:formatCode>
                <c:ptCount val="6"/>
                <c:pt idx="0">
                  <c:v>2012</c:v>
                </c:pt>
                <c:pt idx="1">
                  <c:v>2013</c:v>
                </c:pt>
                <c:pt idx="2">
                  <c:v>2014</c:v>
                </c:pt>
                <c:pt idx="3">
                  <c:v>2015</c:v>
                </c:pt>
                <c:pt idx="4">
                  <c:v>2016</c:v>
                </c:pt>
                <c:pt idx="5">
                  <c:v>2017</c:v>
                </c:pt>
              </c:numCache>
            </c:numRef>
          </c:cat>
          <c:val>
            <c:numRef>
              <c:f>'Fig. 32 (2)'!$B$8:$B$13</c:f>
              <c:numCache>
                <c:formatCode>"$"#,##0.00</c:formatCode>
                <c:ptCount val="6"/>
                <c:pt idx="0">
                  <c:v>0.94615321910945382</c:v>
                </c:pt>
                <c:pt idx="1">
                  <c:v>0.86162153679743225</c:v>
                </c:pt>
                <c:pt idx="2">
                  <c:v>0.79726567987104857</c:v>
                </c:pt>
                <c:pt idx="3">
                  <c:v>0.73173408726199862</c:v>
                </c:pt>
                <c:pt idx="4">
                  <c:v>0.70544035586105658</c:v>
                </c:pt>
                <c:pt idx="5">
                  <c:v>0.66659942893985635</c:v>
                </c:pt>
              </c:numCache>
            </c:numRef>
          </c:val>
          <c:smooth val="0"/>
        </c:ser>
        <c:ser>
          <c:idx val="1"/>
          <c:order val="1"/>
          <c:tx>
            <c:strRef>
              <c:f>'Fig. 32 (2)'!$C$7</c:f>
              <c:strCache>
                <c:ptCount val="1"/>
                <c:pt idx="0">
                  <c:v>Sputtering, Glass, Monolithic</c:v>
                </c:pt>
              </c:strCache>
            </c:strRef>
          </c:tx>
          <c:spPr>
            <a:ln>
              <a:solidFill>
                <a:srgbClr val="0078C0"/>
              </a:solidFill>
            </a:ln>
          </c:spPr>
          <c:marker>
            <c:spPr>
              <a:solidFill>
                <a:srgbClr val="0078C0"/>
              </a:solidFill>
              <a:ln>
                <a:noFill/>
              </a:ln>
            </c:spPr>
          </c:marker>
          <c:dLbls>
            <c:delete val="1"/>
          </c:dLbls>
          <c:cat>
            <c:numRef>
              <c:f>'Fig. 32 (2)'!$A$8:$A$13</c:f>
              <c:numCache>
                <c:formatCode>General</c:formatCode>
                <c:ptCount val="6"/>
                <c:pt idx="0">
                  <c:v>2012</c:v>
                </c:pt>
                <c:pt idx="1">
                  <c:v>2013</c:v>
                </c:pt>
                <c:pt idx="2">
                  <c:v>2014</c:v>
                </c:pt>
                <c:pt idx="3">
                  <c:v>2015</c:v>
                </c:pt>
                <c:pt idx="4">
                  <c:v>2016</c:v>
                </c:pt>
                <c:pt idx="5">
                  <c:v>2017</c:v>
                </c:pt>
              </c:numCache>
            </c:numRef>
          </c:cat>
          <c:val>
            <c:numRef>
              <c:f>'Fig. 32 (2)'!$C$8:$C$13</c:f>
              <c:numCache>
                <c:formatCode>"$"#,##0.00</c:formatCode>
                <c:ptCount val="6"/>
                <c:pt idx="0">
                  <c:v>0.97495595366676846</c:v>
                </c:pt>
                <c:pt idx="1">
                  <c:v>0.84502439901931292</c:v>
                </c:pt>
                <c:pt idx="2">
                  <c:v>0.772525771172766</c:v>
                </c:pt>
                <c:pt idx="3">
                  <c:v>0.70669052562205215</c:v>
                </c:pt>
                <c:pt idx="4">
                  <c:v>0.68249652105272485</c:v>
                </c:pt>
                <c:pt idx="5">
                  <c:v>0.64381088743547765</c:v>
                </c:pt>
              </c:numCache>
            </c:numRef>
          </c:val>
          <c:smooth val="0"/>
        </c:ser>
        <c:ser>
          <c:idx val="3"/>
          <c:order val="2"/>
          <c:tx>
            <c:strRef>
              <c:f>'Fig. 32 (2)'!$D$7</c:f>
              <c:strCache>
                <c:ptCount val="1"/>
                <c:pt idx="0">
                  <c:v>Ultrasonic Spray, Glass, Monolithic</c:v>
                </c:pt>
              </c:strCache>
            </c:strRef>
          </c:tx>
          <c:spPr>
            <a:ln>
              <a:solidFill>
                <a:srgbClr val="0A05A3"/>
              </a:solidFill>
            </a:ln>
          </c:spPr>
          <c:marker>
            <c:symbol val="x"/>
            <c:size val="5"/>
            <c:spPr>
              <a:noFill/>
              <a:ln>
                <a:solidFill>
                  <a:srgbClr val="0A05A3"/>
                </a:solidFill>
              </a:ln>
            </c:spPr>
          </c:marker>
          <c:dLbls>
            <c:delete val="1"/>
          </c:dLbls>
          <c:cat>
            <c:numRef>
              <c:f>'Fig. 32 (2)'!$A$8:$A$13</c:f>
              <c:numCache>
                <c:formatCode>General</c:formatCode>
                <c:ptCount val="6"/>
                <c:pt idx="0">
                  <c:v>2012</c:v>
                </c:pt>
                <c:pt idx="1">
                  <c:v>2013</c:v>
                </c:pt>
                <c:pt idx="2">
                  <c:v>2014</c:v>
                </c:pt>
                <c:pt idx="3">
                  <c:v>2015</c:v>
                </c:pt>
                <c:pt idx="4">
                  <c:v>2016</c:v>
                </c:pt>
                <c:pt idx="5">
                  <c:v>2017</c:v>
                </c:pt>
              </c:numCache>
            </c:numRef>
          </c:cat>
          <c:val>
            <c:numRef>
              <c:f>'Fig. 32 (2)'!$D$8:$D$13</c:f>
              <c:numCache>
                <c:formatCode>"$"#,##0.00</c:formatCode>
                <c:ptCount val="6"/>
                <c:pt idx="0">
                  <c:v>0.99387999271525229</c:v>
                </c:pt>
                <c:pt idx="1">
                  <c:v>0.90278415127030698</c:v>
                </c:pt>
                <c:pt idx="2">
                  <c:v>0.82728600625474535</c:v>
                </c:pt>
                <c:pt idx="3">
                  <c:v>0.75304692610316926</c:v>
                </c:pt>
                <c:pt idx="4">
                  <c:v>0.71780810975692144</c:v>
                </c:pt>
                <c:pt idx="5">
                  <c:v>0.6674214927824732</c:v>
                </c:pt>
              </c:numCache>
            </c:numRef>
          </c:val>
          <c:smooth val="0"/>
        </c:ser>
        <c:ser>
          <c:idx val="4"/>
          <c:order val="3"/>
          <c:tx>
            <c:strRef>
              <c:f>'Fig. 32 (2)'!$E$7</c:f>
              <c:strCache>
                <c:ptCount val="1"/>
                <c:pt idx="0">
                  <c:v>Sputtering, Glass, Discrete</c:v>
                </c:pt>
              </c:strCache>
            </c:strRef>
          </c:tx>
          <c:spPr>
            <a:ln>
              <a:solidFill>
                <a:srgbClr val="6EBBFF"/>
              </a:solidFill>
            </a:ln>
          </c:spPr>
          <c:marker>
            <c:spPr>
              <a:solidFill>
                <a:srgbClr val="6EBBFF"/>
              </a:solidFill>
              <a:ln>
                <a:solidFill>
                  <a:srgbClr val="6EBBFF"/>
                </a:solidFill>
              </a:ln>
            </c:spPr>
          </c:marker>
          <c:dLbls>
            <c:delete val="1"/>
          </c:dLbls>
          <c:cat>
            <c:numRef>
              <c:f>'Fig. 32 (2)'!$A$8:$A$13</c:f>
              <c:numCache>
                <c:formatCode>General</c:formatCode>
                <c:ptCount val="6"/>
                <c:pt idx="0">
                  <c:v>2012</c:v>
                </c:pt>
                <c:pt idx="1">
                  <c:v>2013</c:v>
                </c:pt>
                <c:pt idx="2">
                  <c:v>2014</c:v>
                </c:pt>
                <c:pt idx="3">
                  <c:v>2015</c:v>
                </c:pt>
                <c:pt idx="4">
                  <c:v>2016</c:v>
                </c:pt>
                <c:pt idx="5">
                  <c:v>2017</c:v>
                </c:pt>
              </c:numCache>
            </c:numRef>
          </c:cat>
          <c:val>
            <c:numRef>
              <c:f>'Fig. 32 (2)'!$E$8:$E$13</c:f>
              <c:numCache>
                <c:formatCode>"$"#,##0.00</c:formatCode>
                <c:ptCount val="6"/>
                <c:pt idx="0">
                  <c:v>0.99554190105214457</c:v>
                </c:pt>
                <c:pt idx="1">
                  <c:v>0.8986581672127939</c:v>
                </c:pt>
                <c:pt idx="2">
                  <c:v>0.82388764843851381</c:v>
                </c:pt>
                <c:pt idx="3">
                  <c:v>0.75599930631058521</c:v>
                </c:pt>
                <c:pt idx="4">
                  <c:v>0.72720430707329564</c:v>
                </c:pt>
                <c:pt idx="5">
                  <c:v>0.68619149029261373</c:v>
                </c:pt>
              </c:numCache>
            </c:numRef>
          </c:val>
          <c:smooth val="0"/>
        </c:ser>
        <c:ser>
          <c:idx val="2"/>
          <c:order val="4"/>
          <c:tx>
            <c:strRef>
              <c:f>'Fig. 32 (2)'!$F$7</c:f>
              <c:strCache>
                <c:ptCount val="1"/>
                <c:pt idx="0">
                  <c:v>Nanoparticle, Glass, Monolithic</c:v>
                </c:pt>
              </c:strCache>
            </c:strRef>
          </c:tx>
          <c:spPr>
            <a:ln>
              <a:solidFill>
                <a:srgbClr val="D0CD4F"/>
              </a:solidFill>
            </a:ln>
          </c:spPr>
          <c:marker>
            <c:spPr>
              <a:solidFill>
                <a:srgbClr val="D0CD4F"/>
              </a:solidFill>
              <a:ln>
                <a:noFill/>
              </a:ln>
            </c:spPr>
          </c:marker>
          <c:dLbls>
            <c:delete val="1"/>
          </c:dLbls>
          <c:cat>
            <c:numRef>
              <c:f>'Fig. 32 (2)'!$A$8:$A$13</c:f>
              <c:numCache>
                <c:formatCode>General</c:formatCode>
                <c:ptCount val="6"/>
                <c:pt idx="0">
                  <c:v>2012</c:v>
                </c:pt>
                <c:pt idx="1">
                  <c:v>2013</c:v>
                </c:pt>
                <c:pt idx="2">
                  <c:v>2014</c:v>
                </c:pt>
                <c:pt idx="3">
                  <c:v>2015</c:v>
                </c:pt>
                <c:pt idx="4">
                  <c:v>2016</c:v>
                </c:pt>
                <c:pt idx="5">
                  <c:v>2017</c:v>
                </c:pt>
              </c:numCache>
            </c:numRef>
          </c:cat>
          <c:val>
            <c:numRef>
              <c:f>'Fig. 32 (2)'!$F$8:$F$13</c:f>
              <c:numCache>
                <c:formatCode>"$"#,##0.00</c:formatCode>
                <c:ptCount val="6"/>
                <c:pt idx="0">
                  <c:v>1.2460914461849548</c:v>
                </c:pt>
                <c:pt idx="1">
                  <c:v>1.1078788336571059</c:v>
                </c:pt>
                <c:pt idx="2">
                  <c:v>1.0007399342560057</c:v>
                </c:pt>
                <c:pt idx="3">
                  <c:v>0.90135269630696657</c:v>
                </c:pt>
                <c:pt idx="4">
                  <c:v>0.86672099491884003</c:v>
                </c:pt>
                <c:pt idx="5">
                  <c:v>0.80550687153492428</c:v>
                </c:pt>
              </c:numCache>
            </c:numRef>
          </c:val>
          <c:smooth val="0"/>
        </c:ser>
        <c:ser>
          <c:idx val="5"/>
          <c:order val="5"/>
          <c:tx>
            <c:strRef>
              <c:f>'Fig. 32 (2)'!$G$7</c:f>
              <c:strCache>
                <c:ptCount val="1"/>
                <c:pt idx="0">
                  <c:v>Coevap, Flexible, Discrete</c:v>
                </c:pt>
              </c:strCache>
            </c:strRef>
          </c:tx>
          <c:spPr>
            <a:ln>
              <a:solidFill>
                <a:srgbClr val="F9F29C"/>
              </a:solidFill>
            </a:ln>
          </c:spPr>
          <c:marker>
            <c:spPr>
              <a:solidFill>
                <a:srgbClr val="F9F29C"/>
              </a:solidFill>
              <a:ln>
                <a:noFill/>
              </a:ln>
            </c:spPr>
          </c:marker>
          <c:dLbls>
            <c:delete val="1"/>
          </c:dLbls>
          <c:cat>
            <c:numRef>
              <c:f>'Fig. 32 (2)'!$A$8:$A$13</c:f>
              <c:numCache>
                <c:formatCode>General</c:formatCode>
                <c:ptCount val="6"/>
                <c:pt idx="0">
                  <c:v>2012</c:v>
                </c:pt>
                <c:pt idx="1">
                  <c:v>2013</c:v>
                </c:pt>
                <c:pt idx="2">
                  <c:v>2014</c:v>
                </c:pt>
                <c:pt idx="3">
                  <c:v>2015</c:v>
                </c:pt>
                <c:pt idx="4">
                  <c:v>2016</c:v>
                </c:pt>
                <c:pt idx="5">
                  <c:v>2017</c:v>
                </c:pt>
              </c:numCache>
            </c:numRef>
          </c:cat>
          <c:val>
            <c:numRef>
              <c:f>'Fig. 32 (2)'!$G$8:$G$13</c:f>
              <c:numCache>
                <c:formatCode>"$"#,##0.00</c:formatCode>
                <c:ptCount val="6"/>
                <c:pt idx="0">
                  <c:v>1.53416517065263</c:v>
                </c:pt>
                <c:pt idx="1">
                  <c:v>1.326868178357254</c:v>
                </c:pt>
                <c:pt idx="2">
                  <c:v>1.1653026329376133</c:v>
                </c:pt>
                <c:pt idx="3">
                  <c:v>1.02513953897582</c:v>
                </c:pt>
                <c:pt idx="4">
                  <c:v>0.93755556882272217</c:v>
                </c:pt>
                <c:pt idx="5">
                  <c:v>0.85940228993418344</c:v>
                </c:pt>
              </c:numCache>
            </c:numRef>
          </c:val>
          <c:smooth val="0"/>
        </c:ser>
        <c:ser>
          <c:idx val="6"/>
          <c:order val="6"/>
          <c:tx>
            <c:strRef>
              <c:f>'Fig. 32 (2)'!$H$7</c:f>
              <c:strCache>
                <c:ptCount val="1"/>
                <c:pt idx="0">
                  <c:v>Electrodep, Flexible, Discrete</c:v>
                </c:pt>
              </c:strCache>
            </c:strRef>
          </c:tx>
          <c:spPr>
            <a:ln>
              <a:solidFill>
                <a:srgbClr val="D1DD93"/>
              </a:solidFill>
            </a:ln>
          </c:spPr>
          <c:marker>
            <c:spPr>
              <a:ln>
                <a:solidFill>
                  <a:srgbClr val="D1DD93"/>
                </a:solidFill>
              </a:ln>
            </c:spPr>
          </c:marker>
          <c:dLbls>
            <c:delete val="1"/>
          </c:dLbls>
          <c:cat>
            <c:numRef>
              <c:f>'Fig. 32 (2)'!$A$8:$A$13</c:f>
              <c:numCache>
                <c:formatCode>General</c:formatCode>
                <c:ptCount val="6"/>
                <c:pt idx="0">
                  <c:v>2012</c:v>
                </c:pt>
                <c:pt idx="1">
                  <c:v>2013</c:v>
                </c:pt>
                <c:pt idx="2">
                  <c:v>2014</c:v>
                </c:pt>
                <c:pt idx="3">
                  <c:v>2015</c:v>
                </c:pt>
                <c:pt idx="4">
                  <c:v>2016</c:v>
                </c:pt>
                <c:pt idx="5">
                  <c:v>2017</c:v>
                </c:pt>
              </c:numCache>
            </c:numRef>
          </c:cat>
          <c:val>
            <c:numRef>
              <c:f>'Fig. 32 (2)'!$H$8:$H$13</c:f>
              <c:numCache>
                <c:formatCode>"$"#,##0.00</c:formatCode>
                <c:ptCount val="6"/>
                <c:pt idx="0">
                  <c:v>1.56659697350976</c:v>
                </c:pt>
                <c:pt idx="1">
                  <c:v>1.3553030704612763</c:v>
                </c:pt>
                <c:pt idx="2">
                  <c:v>1.1906436606714841</c:v>
                </c:pt>
                <c:pt idx="3">
                  <c:v>1.0467842443139592</c:v>
                </c:pt>
                <c:pt idx="4">
                  <c:v>0.9577292426345686</c:v>
                </c:pt>
                <c:pt idx="5">
                  <c:v>0.87690564347235622</c:v>
                </c:pt>
              </c:numCache>
            </c:numRef>
          </c:val>
          <c:smooth val="0"/>
        </c:ser>
        <c:ser>
          <c:idx val="7"/>
          <c:order val="7"/>
          <c:tx>
            <c:v>mc-Si</c:v>
          </c:tx>
          <c:spPr>
            <a:ln>
              <a:solidFill>
                <a:srgbClr val="FF0000"/>
              </a:solidFill>
            </a:ln>
          </c:spPr>
          <c:marker>
            <c:symbol val="square"/>
            <c:size val="7"/>
            <c:spPr>
              <a:solidFill>
                <a:srgbClr val="FF0000"/>
              </a:solidFill>
              <a:ln>
                <a:solidFill>
                  <a:srgbClr val="FF0000"/>
                </a:solidFill>
              </a:ln>
            </c:spPr>
          </c:marker>
          <c:dLbls>
            <c:delete val="1"/>
          </c:dLbls>
          <c:cat>
            <c:numRef>
              <c:f>'Fig. 32 (2)'!$A$8:$A$13</c:f>
              <c:numCache>
                <c:formatCode>General</c:formatCode>
                <c:ptCount val="6"/>
                <c:pt idx="0">
                  <c:v>2012</c:v>
                </c:pt>
                <c:pt idx="1">
                  <c:v>2013</c:v>
                </c:pt>
                <c:pt idx="2">
                  <c:v>2014</c:v>
                </c:pt>
                <c:pt idx="3">
                  <c:v>2015</c:v>
                </c:pt>
                <c:pt idx="4">
                  <c:v>2016</c:v>
                </c:pt>
                <c:pt idx="5">
                  <c:v>2017</c:v>
                </c:pt>
              </c:numCache>
            </c:numRef>
          </c:cat>
          <c:val>
            <c:numRef>
              <c:f>'Fig. 32 (2)'!$I$8:$I$13</c:f>
              <c:numCache>
                <c:formatCode>General</c:formatCode>
                <c:ptCount val="6"/>
                <c:pt idx="0">
                  <c:v>0.84475886614988926</c:v>
                </c:pt>
                <c:pt idx="1">
                  <c:v>0.76899334442833156</c:v>
                </c:pt>
                <c:pt idx="2">
                  <c:v>0.74425612836157462</c:v>
                </c:pt>
                <c:pt idx="3">
                  <c:v>0.7233696372541718</c:v>
                </c:pt>
                <c:pt idx="4">
                  <c:v>0.69564576940940703</c:v>
                </c:pt>
                <c:pt idx="5">
                  <c:v>0.6621414316351546</c:v>
                </c:pt>
              </c:numCache>
            </c:numRef>
          </c:val>
          <c:smooth val="0"/>
        </c:ser>
        <c:dLbls>
          <c:showLegendKey val="0"/>
          <c:showVal val="1"/>
          <c:showCatName val="0"/>
          <c:showSerName val="0"/>
          <c:showPercent val="0"/>
          <c:showBubbleSize val="0"/>
        </c:dLbls>
        <c:marker val="1"/>
        <c:smooth val="0"/>
        <c:axId val="25757568"/>
        <c:axId val="25763840"/>
      </c:lineChart>
      <c:catAx>
        <c:axId val="25757568"/>
        <c:scaling>
          <c:orientation val="minMax"/>
        </c:scaling>
        <c:delete val="0"/>
        <c:axPos val="b"/>
        <c:numFmt formatCode="General" sourceLinked="1"/>
        <c:majorTickMark val="out"/>
        <c:minorTickMark val="none"/>
        <c:tickLblPos val="nextTo"/>
        <c:crossAx val="25763840"/>
        <c:crosses val="autoZero"/>
        <c:auto val="1"/>
        <c:lblAlgn val="ctr"/>
        <c:lblOffset val="100"/>
        <c:noMultiLvlLbl val="0"/>
      </c:catAx>
      <c:valAx>
        <c:axId val="25763840"/>
        <c:scaling>
          <c:orientation val="minMax"/>
          <c:min val="0.25"/>
        </c:scaling>
        <c:delete val="0"/>
        <c:axPos val="l"/>
        <c:title>
          <c:tx>
            <c:rich>
              <a:bodyPr rot="-5400000" vert="horz"/>
              <a:lstStyle/>
              <a:p>
                <a:pPr>
                  <a:defRPr/>
                </a:pPr>
                <a:r>
                  <a:rPr lang="en-US"/>
                  <a:t>Manufacturing Costs  ($/W)</a:t>
                </a:r>
              </a:p>
            </c:rich>
          </c:tx>
          <c:layout>
            <c:manualLayout>
              <c:xMode val="edge"/>
              <c:yMode val="edge"/>
              <c:x val="1.5681820052710654E-2"/>
              <c:y val="7.470014757221087E-2"/>
            </c:manualLayout>
          </c:layout>
          <c:overlay val="0"/>
        </c:title>
        <c:numFmt formatCode="&quot;$&quot;#,##0.00" sourceLinked="1"/>
        <c:majorTickMark val="out"/>
        <c:minorTickMark val="none"/>
        <c:tickLblPos val="nextTo"/>
        <c:crossAx val="25757568"/>
        <c:crosses val="autoZero"/>
        <c:crossBetween val="between"/>
      </c:valAx>
    </c:plotArea>
    <c:legend>
      <c:legendPos val="b"/>
      <c:layout>
        <c:manualLayout>
          <c:xMode val="edge"/>
          <c:yMode val="edge"/>
          <c:x val="7.2867746131140401E-2"/>
          <c:y val="0.7712012368316985"/>
          <c:w val="0.82426380678676259"/>
          <c:h val="0.21562147197353757"/>
        </c:manualLayout>
      </c:layout>
      <c:overlay val="0"/>
    </c:legend>
    <c:plotVisOnly val="1"/>
    <c:dispBlanksAs val="gap"/>
    <c:showDLblsOverMax val="0"/>
  </c:chart>
  <c:spPr>
    <a:ln>
      <a:noFill/>
    </a:ln>
  </c:spPr>
  <c:txPr>
    <a:bodyPr/>
    <a:lstStyle/>
    <a:p>
      <a:pPr>
        <a:defRPr sz="1400">
          <a:latin typeface="Corbe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459864391951006"/>
          <c:y val="3.2032298982559451E-2"/>
          <c:w val="0.79292466706981113"/>
          <c:h val="0.59113187624379615"/>
        </c:manualLayout>
      </c:layout>
      <c:barChart>
        <c:barDir val="col"/>
        <c:grouping val="clustered"/>
        <c:varyColors val="0"/>
        <c:ser>
          <c:idx val="0"/>
          <c:order val="0"/>
          <c:tx>
            <c:strRef>
              <c:f>Sheet1!$B$1</c:f>
              <c:strCache>
                <c:ptCount val="1"/>
                <c:pt idx="0">
                  <c:v>0 hrs TES</c:v>
                </c:pt>
              </c:strCache>
            </c:strRef>
          </c:tx>
          <c:spPr>
            <a:solidFill>
              <a:srgbClr val="030365"/>
            </a:solidFill>
          </c:spPr>
          <c:invertIfNegative val="0"/>
          <c:cat>
            <c:strRef>
              <c:f>Sheet1!$A$2:$A$11</c:f>
              <c:strCache>
                <c:ptCount val="10"/>
                <c:pt idx="0">
                  <c:v>Standard</c:v>
                </c:pt>
                <c:pt idx="1">
                  <c:v>Molten salt HTF</c:v>
                </c:pt>
                <c:pt idx="2">
                  <c:v>Standard</c:v>
                </c:pt>
                <c:pt idx="3">
                  <c:v>Supercritical steam </c:v>
                </c:pt>
                <c:pt idx="4">
                  <c:v>Air Brayton </c:v>
                </c:pt>
                <c:pt idx="5">
                  <c:v>Supercritical CO2 </c:v>
                </c:pt>
                <c:pt idx="6">
                  <c:v>Standard</c:v>
                </c:pt>
                <c:pt idx="7">
                  <c:v>Molten salt HTF</c:v>
                </c:pt>
                <c:pt idx="8">
                  <c:v>Standard</c:v>
                </c:pt>
                <c:pt idx="9">
                  <c:v>Air Brayton </c:v>
                </c:pt>
              </c:strCache>
            </c:strRef>
          </c:cat>
          <c:val>
            <c:numRef>
              <c:f>Sheet1!$B$2:$B$11</c:f>
              <c:numCache>
                <c:formatCode>General</c:formatCode>
                <c:ptCount val="10"/>
                <c:pt idx="0">
                  <c:v>0.17003445844723614</c:v>
                </c:pt>
                <c:pt idx="1">
                  <c:v>0.14718914610638206</c:v>
                </c:pt>
                <c:pt idx="2">
                  <c:v>0.15824844291034862</c:v>
                </c:pt>
                <c:pt idx="3">
                  <c:v>0.13118379546449221</c:v>
                </c:pt>
                <c:pt idx="4">
                  <c:v>0.10711732185122062</c:v>
                </c:pt>
                <c:pt idx="5">
                  <c:v>0.10131380951887588</c:v>
                </c:pt>
                <c:pt idx="6">
                  <c:v>0.15338022504733961</c:v>
                </c:pt>
                <c:pt idx="7">
                  <c:v>0.1243764542692823</c:v>
                </c:pt>
                <c:pt idx="8">
                  <c:v>0.15501821415146777</c:v>
                </c:pt>
                <c:pt idx="9">
                  <c:v>0.17851446566379356</c:v>
                </c:pt>
              </c:numCache>
            </c:numRef>
          </c:val>
        </c:ser>
        <c:ser>
          <c:idx val="1"/>
          <c:order val="1"/>
          <c:tx>
            <c:strRef>
              <c:f>Sheet1!$C$1</c:f>
              <c:strCache>
                <c:ptCount val="1"/>
                <c:pt idx="0">
                  <c:v>14 hrs TES</c:v>
                </c:pt>
              </c:strCache>
            </c:strRef>
          </c:tx>
          <c:spPr>
            <a:solidFill>
              <a:srgbClr val="0078C0"/>
            </a:solidFill>
          </c:spPr>
          <c:invertIfNegative val="0"/>
          <c:cat>
            <c:strRef>
              <c:f>Sheet1!$A$2:$A$11</c:f>
              <c:strCache>
                <c:ptCount val="10"/>
                <c:pt idx="0">
                  <c:v>Standard</c:v>
                </c:pt>
                <c:pt idx="1">
                  <c:v>Molten salt HTF</c:v>
                </c:pt>
                <c:pt idx="2">
                  <c:v>Standard</c:v>
                </c:pt>
                <c:pt idx="3">
                  <c:v>Supercritical steam </c:v>
                </c:pt>
                <c:pt idx="4">
                  <c:v>Air Brayton </c:v>
                </c:pt>
                <c:pt idx="5">
                  <c:v>Supercritical CO2 </c:v>
                </c:pt>
                <c:pt idx="6">
                  <c:v>Standard</c:v>
                </c:pt>
                <c:pt idx="7">
                  <c:v>Molten salt HTF</c:v>
                </c:pt>
                <c:pt idx="8">
                  <c:v>Standard</c:v>
                </c:pt>
                <c:pt idx="9">
                  <c:v>Air Brayton </c:v>
                </c:pt>
              </c:strCache>
            </c:strRef>
          </c:cat>
          <c:val>
            <c:numRef>
              <c:f>Sheet1!$C$2:$C$11</c:f>
              <c:numCache>
                <c:formatCode>General</c:formatCode>
                <c:ptCount val="10"/>
                <c:pt idx="0">
                  <c:v>0.11403527359118613</c:v>
                </c:pt>
                <c:pt idx="1">
                  <c:v>9.2116623835657496E-2</c:v>
                </c:pt>
                <c:pt idx="2">
                  <c:v>9.4825969493797027E-2</c:v>
                </c:pt>
                <c:pt idx="3">
                  <c:v>6.9998709687920199E-2</c:v>
                </c:pt>
                <c:pt idx="4">
                  <c:v>5.0905026512707577E-2</c:v>
                </c:pt>
                <c:pt idx="5">
                  <c:v>5.0567692668902722E-2</c:v>
                </c:pt>
                <c:pt idx="6">
                  <c:v>0.10461018350379912</c:v>
                </c:pt>
                <c:pt idx="7">
                  <c:v>7.8141806133671401E-2</c:v>
                </c:pt>
                <c:pt idx="8">
                  <c:v>0.16681764653679307</c:v>
                </c:pt>
                <c:pt idx="9">
                  <c:v>9.8045451332147246E-2</c:v>
                </c:pt>
              </c:numCache>
            </c:numRef>
          </c:val>
        </c:ser>
        <c:ser>
          <c:idx val="4"/>
          <c:order val="4"/>
          <c:tx>
            <c:strRef>
              <c:f>Sheet1!$H$1</c:f>
              <c:strCache>
                <c:ptCount val="1"/>
              </c:strCache>
            </c:strRef>
          </c:tx>
          <c:spPr>
            <a:solidFill>
              <a:srgbClr val="D0CD4F"/>
            </a:solidFill>
          </c:spPr>
          <c:invertIfNegative val="0"/>
          <c:cat>
            <c:strRef>
              <c:f>Sheet1!$A$2:$A$11</c:f>
              <c:strCache>
                <c:ptCount val="10"/>
                <c:pt idx="0">
                  <c:v>Standard</c:v>
                </c:pt>
                <c:pt idx="1">
                  <c:v>Molten salt HTF</c:v>
                </c:pt>
                <c:pt idx="2">
                  <c:v>Standard</c:v>
                </c:pt>
                <c:pt idx="3">
                  <c:v>Supercritical steam </c:v>
                </c:pt>
                <c:pt idx="4">
                  <c:v>Air Brayton </c:v>
                </c:pt>
                <c:pt idx="5">
                  <c:v>Supercritical CO2 </c:v>
                </c:pt>
                <c:pt idx="6">
                  <c:v>Standard</c:v>
                </c:pt>
                <c:pt idx="7">
                  <c:v>Molten salt HTF</c:v>
                </c:pt>
                <c:pt idx="8">
                  <c:v>Standard</c:v>
                </c:pt>
                <c:pt idx="9">
                  <c:v>Air Brayton </c:v>
                </c:pt>
              </c:strCache>
            </c:strRef>
          </c:cat>
          <c:val>
            <c:numRef>
              <c:f>Sheet1!$H$2:$H$7</c:f>
              <c:numCache>
                <c:formatCode>General</c:formatCode>
                <c:ptCount val="6"/>
              </c:numCache>
            </c:numRef>
          </c:val>
        </c:ser>
        <c:dLbls>
          <c:showLegendKey val="0"/>
          <c:showVal val="0"/>
          <c:showCatName val="0"/>
          <c:showSerName val="0"/>
          <c:showPercent val="0"/>
          <c:showBubbleSize val="0"/>
        </c:dLbls>
        <c:gapWidth val="150"/>
        <c:axId val="25655552"/>
        <c:axId val="25657344"/>
      </c:barChart>
      <c:lineChart>
        <c:grouping val="standard"/>
        <c:varyColors val="0"/>
        <c:ser>
          <c:idx val="2"/>
          <c:order val="2"/>
          <c:tx>
            <c:strRef>
              <c:f>Sheet1!$D$1</c:f>
              <c:strCache>
                <c:ptCount val="1"/>
                <c:pt idx="0">
                  <c:v>Mc-Si single-axis tracked (without storage)</c:v>
                </c:pt>
              </c:strCache>
            </c:strRef>
          </c:tx>
          <c:spPr>
            <a:ln>
              <a:solidFill>
                <a:srgbClr val="D0CD4F"/>
              </a:solidFill>
              <a:prstDash val="dash"/>
            </a:ln>
          </c:spPr>
          <c:marker>
            <c:symbol val="none"/>
          </c:marker>
          <c:cat>
            <c:strRef>
              <c:f>Sheet1!$A$2:$A$11</c:f>
              <c:strCache>
                <c:ptCount val="10"/>
                <c:pt idx="0">
                  <c:v>Standard</c:v>
                </c:pt>
                <c:pt idx="1">
                  <c:v>Molten salt HTF</c:v>
                </c:pt>
                <c:pt idx="2">
                  <c:v>Standard</c:v>
                </c:pt>
                <c:pt idx="3">
                  <c:v>Supercritical steam </c:v>
                </c:pt>
                <c:pt idx="4">
                  <c:v>Air Brayton </c:v>
                </c:pt>
                <c:pt idx="5">
                  <c:v>Supercritical CO2 </c:v>
                </c:pt>
                <c:pt idx="6">
                  <c:v>Standard</c:v>
                </c:pt>
                <c:pt idx="7">
                  <c:v>Molten salt HTF</c:v>
                </c:pt>
                <c:pt idx="8">
                  <c:v>Standard</c:v>
                </c:pt>
                <c:pt idx="9">
                  <c:v>Air Brayton </c:v>
                </c:pt>
              </c:strCache>
            </c:strRef>
          </c:cat>
          <c:val>
            <c:numRef>
              <c:f>Sheet1!$D$2:$D$11</c:f>
              <c:numCache>
                <c:formatCode>General</c:formatCode>
                <c:ptCount val="10"/>
                <c:pt idx="0">
                  <c:v>8.9660737317326752E-2</c:v>
                </c:pt>
                <c:pt idx="1">
                  <c:v>8.9660737317326752E-2</c:v>
                </c:pt>
                <c:pt idx="2">
                  <c:v>8.9660737317326752E-2</c:v>
                </c:pt>
                <c:pt idx="3">
                  <c:v>8.9660737317326752E-2</c:v>
                </c:pt>
                <c:pt idx="4">
                  <c:v>8.9660737317326752E-2</c:v>
                </c:pt>
                <c:pt idx="5">
                  <c:v>8.9660737317326752E-2</c:v>
                </c:pt>
                <c:pt idx="6">
                  <c:v>8.9660737317326752E-2</c:v>
                </c:pt>
                <c:pt idx="7">
                  <c:v>8.9660737317326752E-2</c:v>
                </c:pt>
                <c:pt idx="8">
                  <c:v>8.9660737317326752E-2</c:v>
                </c:pt>
                <c:pt idx="9">
                  <c:v>8.9660737317326752E-2</c:v>
                </c:pt>
              </c:numCache>
            </c:numRef>
          </c:val>
          <c:smooth val="0"/>
        </c:ser>
        <c:ser>
          <c:idx val="3"/>
          <c:order val="3"/>
          <c:tx>
            <c:strRef>
              <c:f>Sheet1!$E$1</c:f>
              <c:strCache>
                <c:ptCount val="1"/>
                <c:pt idx="0">
                  <c:v>Mc-Si fixed (without storage)</c:v>
                </c:pt>
              </c:strCache>
            </c:strRef>
          </c:tx>
          <c:spPr>
            <a:ln>
              <a:solidFill>
                <a:srgbClr val="F9F29C"/>
              </a:solidFill>
              <a:prstDash val="dash"/>
            </a:ln>
          </c:spPr>
          <c:marker>
            <c:symbol val="none"/>
          </c:marker>
          <c:cat>
            <c:strRef>
              <c:f>Sheet1!$A$2:$A$11</c:f>
              <c:strCache>
                <c:ptCount val="10"/>
                <c:pt idx="0">
                  <c:v>Standard</c:v>
                </c:pt>
                <c:pt idx="1">
                  <c:v>Molten salt HTF</c:v>
                </c:pt>
                <c:pt idx="2">
                  <c:v>Standard</c:v>
                </c:pt>
                <c:pt idx="3">
                  <c:v>Supercritical steam </c:v>
                </c:pt>
                <c:pt idx="4">
                  <c:v>Air Brayton </c:v>
                </c:pt>
                <c:pt idx="5">
                  <c:v>Supercritical CO2 </c:v>
                </c:pt>
                <c:pt idx="6">
                  <c:v>Standard</c:v>
                </c:pt>
                <c:pt idx="7">
                  <c:v>Molten salt HTF</c:v>
                </c:pt>
                <c:pt idx="8">
                  <c:v>Standard</c:v>
                </c:pt>
                <c:pt idx="9">
                  <c:v>Air Brayton </c:v>
                </c:pt>
              </c:strCache>
            </c:strRef>
          </c:cat>
          <c:val>
            <c:numRef>
              <c:f>Sheet1!$E$2:$E$11</c:f>
              <c:numCache>
                <c:formatCode>General</c:formatCode>
                <c:ptCount val="10"/>
                <c:pt idx="0">
                  <c:v>0.10266720851595409</c:v>
                </c:pt>
                <c:pt idx="1">
                  <c:v>0.10266720851595409</c:v>
                </c:pt>
                <c:pt idx="2">
                  <c:v>0.10266720851595409</c:v>
                </c:pt>
                <c:pt idx="3">
                  <c:v>0.10266720851595409</c:v>
                </c:pt>
                <c:pt idx="4">
                  <c:v>0.10266720851595409</c:v>
                </c:pt>
                <c:pt idx="5">
                  <c:v>0.10266720851595409</c:v>
                </c:pt>
                <c:pt idx="6">
                  <c:v>0.10266720851595409</c:v>
                </c:pt>
                <c:pt idx="7">
                  <c:v>0.10266720851595409</c:v>
                </c:pt>
                <c:pt idx="8">
                  <c:v>0.10266720851595409</c:v>
                </c:pt>
                <c:pt idx="9">
                  <c:v>0.10266720851595409</c:v>
                </c:pt>
              </c:numCache>
            </c:numRef>
          </c:val>
          <c:smooth val="0"/>
        </c:ser>
        <c:dLbls>
          <c:showLegendKey val="0"/>
          <c:showVal val="0"/>
          <c:showCatName val="0"/>
          <c:showSerName val="0"/>
          <c:showPercent val="0"/>
          <c:showBubbleSize val="0"/>
        </c:dLbls>
        <c:marker val="1"/>
        <c:smooth val="0"/>
        <c:axId val="25655552"/>
        <c:axId val="25657344"/>
      </c:lineChart>
      <c:catAx>
        <c:axId val="25655552"/>
        <c:scaling>
          <c:orientation val="minMax"/>
        </c:scaling>
        <c:delete val="0"/>
        <c:axPos val="b"/>
        <c:numFmt formatCode="General" sourceLinked="1"/>
        <c:majorTickMark val="out"/>
        <c:minorTickMark val="none"/>
        <c:tickLblPos val="low"/>
        <c:crossAx val="25657344"/>
        <c:crosses val="autoZero"/>
        <c:auto val="1"/>
        <c:lblAlgn val="ctr"/>
        <c:lblOffset val="100"/>
        <c:noMultiLvlLbl val="0"/>
      </c:catAx>
      <c:valAx>
        <c:axId val="25657344"/>
        <c:scaling>
          <c:orientation val="minMax"/>
          <c:max val="0.2"/>
        </c:scaling>
        <c:delete val="0"/>
        <c:axPos val="l"/>
        <c:title>
          <c:tx>
            <c:rich>
              <a:bodyPr rot="0" vert="horz"/>
              <a:lstStyle/>
              <a:p>
                <a:pPr>
                  <a:defRPr/>
                </a:pPr>
                <a:r>
                  <a:rPr lang="en-US"/>
                  <a:t>Potential </a:t>
                </a:r>
              </a:p>
              <a:p>
                <a:pPr>
                  <a:defRPr/>
                </a:pPr>
                <a:r>
                  <a:rPr lang="en-US"/>
                  <a:t>LCOE</a:t>
                </a:r>
              </a:p>
              <a:p>
                <a:pPr>
                  <a:defRPr/>
                </a:pPr>
                <a:r>
                  <a:rPr lang="en-US"/>
                  <a:t> in 2020</a:t>
                </a:r>
                <a:br>
                  <a:rPr lang="en-US"/>
                </a:br>
                <a:r>
                  <a:rPr lang="en-US"/>
                  <a:t>($/kWh)</a:t>
                </a:r>
              </a:p>
            </c:rich>
          </c:tx>
          <c:layout>
            <c:manualLayout>
              <c:xMode val="edge"/>
              <c:yMode val="edge"/>
              <c:x val="2.2880820452998948E-4"/>
              <c:y val="0.30196512874718595"/>
            </c:manualLayout>
          </c:layout>
          <c:overlay val="0"/>
        </c:title>
        <c:numFmt formatCode="&quot;$&quot;#,##0.00" sourceLinked="0"/>
        <c:majorTickMark val="out"/>
        <c:minorTickMark val="none"/>
        <c:tickLblPos val="nextTo"/>
        <c:crossAx val="25655552"/>
        <c:crosses val="autoZero"/>
        <c:crossBetween val="between"/>
        <c:majorUnit val="2.0000000000000011E-2"/>
      </c:valAx>
    </c:plotArea>
    <c:legend>
      <c:legendPos val="b"/>
      <c:legendEntry>
        <c:idx val="2"/>
        <c:delete val="1"/>
      </c:legendEntry>
      <c:layout>
        <c:manualLayout>
          <c:xMode val="edge"/>
          <c:yMode val="edge"/>
          <c:x val="0"/>
          <c:y val="0.89100883060687874"/>
          <c:w val="0.99689168293928065"/>
          <c:h val="9.1680378297392201E-2"/>
        </c:manualLayout>
      </c:layout>
      <c:overlay val="0"/>
    </c:legend>
    <c:plotVisOnly val="1"/>
    <c:dispBlanksAs val="gap"/>
    <c:showDLblsOverMax val="0"/>
  </c:chart>
  <c:spPr>
    <a:solidFill>
      <a:schemeClr val="lt1"/>
    </a:solidFill>
    <a:ln w="25400" cap="flat" cmpd="sng" algn="ctr">
      <a:noFill/>
      <a:prstDash val="solid"/>
    </a:ln>
    <a:effectLst/>
  </c:spPr>
  <c:txPr>
    <a:bodyPr/>
    <a:lstStyle/>
    <a:p>
      <a:pPr>
        <a:defRPr sz="1400">
          <a:solidFill>
            <a:schemeClr val="dk1"/>
          </a:solidFill>
          <a:latin typeface="Corbel" pitchFamily="34" charset="0"/>
          <a:ea typeface="+mn-ea"/>
          <a:cs typeface="+mn-cs"/>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0.34259</cdr:x>
      <cdr:y>0.01684</cdr:y>
    </cdr:from>
    <cdr:to>
      <cdr:x>0.34259</cdr:x>
      <cdr:y>0.65661</cdr:y>
    </cdr:to>
    <cdr:sp macro="" textlink="">
      <cdr:nvSpPr>
        <cdr:cNvPr id="2" name="Straight Connector 1"/>
        <cdr:cNvSpPr/>
      </cdr:nvSpPr>
      <cdr:spPr>
        <a:xfrm xmlns:a="http://schemas.openxmlformats.org/drawingml/2006/main" flipH="1" flipV="1">
          <a:off x="2819378" y="76216"/>
          <a:ext cx="21" cy="2895583"/>
        </a:xfrm>
        <a:prstGeom xmlns:a="http://schemas.openxmlformats.org/drawingml/2006/main" prst="line">
          <a:avLst/>
        </a:prstGeom>
        <a:noFill xmlns:a="http://schemas.openxmlformats.org/drawingml/2006/main"/>
        <a:ln xmlns:a="http://schemas.openxmlformats.org/drawingml/2006/main" w="25400" cap="flat" cmpd="sng" algn="ctr">
          <a:solidFill>
            <a:srgbClr val="4F81BD">
              <a:alpha val="33000"/>
            </a:srgb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0.81481</cdr:x>
      <cdr:y>0.01684</cdr:y>
    </cdr:from>
    <cdr:to>
      <cdr:x>0.81481</cdr:x>
      <cdr:y>0.65661</cdr:y>
    </cdr:to>
    <cdr:sp macro="" textlink="">
      <cdr:nvSpPr>
        <cdr:cNvPr id="3" name="Straight Connector 2"/>
        <cdr:cNvSpPr/>
      </cdr:nvSpPr>
      <cdr:spPr>
        <a:xfrm xmlns:a="http://schemas.openxmlformats.org/drawingml/2006/main" flipH="1" flipV="1">
          <a:off x="6705560" y="76217"/>
          <a:ext cx="0" cy="2895576"/>
        </a:xfrm>
        <a:prstGeom xmlns:a="http://schemas.openxmlformats.org/drawingml/2006/main" prst="line">
          <a:avLst/>
        </a:prstGeom>
        <a:noFill xmlns:a="http://schemas.openxmlformats.org/drawingml/2006/main"/>
        <a:ln xmlns:a="http://schemas.openxmlformats.org/drawingml/2006/main" w="25400" cap="flat" cmpd="sng" algn="ctr">
          <a:solidFill>
            <a:srgbClr val="4F81BD">
              <a:alpha val="33000"/>
            </a:srgb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0.65741</cdr:x>
      <cdr:y>0.01684</cdr:y>
    </cdr:from>
    <cdr:to>
      <cdr:x>0.65741</cdr:x>
      <cdr:y>0.65661</cdr:y>
    </cdr:to>
    <cdr:sp macro="" textlink="">
      <cdr:nvSpPr>
        <cdr:cNvPr id="4" name="Straight Connector 3"/>
        <cdr:cNvSpPr/>
      </cdr:nvSpPr>
      <cdr:spPr>
        <a:xfrm xmlns:a="http://schemas.openxmlformats.org/drawingml/2006/main" flipV="1">
          <a:off x="5410200" y="76200"/>
          <a:ext cx="0" cy="2895576"/>
        </a:xfrm>
        <a:prstGeom xmlns:a="http://schemas.openxmlformats.org/drawingml/2006/main" prst="line">
          <a:avLst/>
        </a:prstGeom>
        <a:noFill xmlns:a="http://schemas.openxmlformats.org/drawingml/2006/main"/>
        <a:ln xmlns:a="http://schemas.openxmlformats.org/drawingml/2006/main" w="25400" cap="flat" cmpd="sng" algn="ctr">
          <a:solidFill>
            <a:srgbClr val="4F81BD">
              <a:alpha val="33000"/>
            </a:srgb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0.18635</cdr:x>
      <cdr:y>0.03113</cdr:y>
    </cdr:from>
    <cdr:to>
      <cdr:x>0.31695</cdr:x>
      <cdr:y>0.14898</cdr:y>
    </cdr:to>
    <cdr:sp macro="" textlink="">
      <cdr:nvSpPr>
        <cdr:cNvPr id="5" name="TextBox 4"/>
        <cdr:cNvSpPr txBox="1"/>
      </cdr:nvSpPr>
      <cdr:spPr>
        <a:xfrm xmlns:a="http://schemas.openxmlformats.org/drawingml/2006/main">
          <a:off x="1533581" y="140910"/>
          <a:ext cx="1074786" cy="5333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smtClean="0">
              <a:latin typeface="Corbel" pitchFamily="34" charset="0"/>
            </a:rPr>
            <a:t>Parabolic trough</a:t>
          </a:r>
          <a:endParaRPr lang="en-US" sz="1400" dirty="0">
            <a:latin typeface="Corbel" pitchFamily="34" charset="0"/>
          </a:endParaRPr>
        </a:p>
      </cdr:txBody>
    </cdr:sp>
  </cdr:relSizeAnchor>
  <cdr:relSizeAnchor xmlns:cdr="http://schemas.openxmlformats.org/drawingml/2006/chartDrawing">
    <cdr:from>
      <cdr:x>0.39209</cdr:x>
      <cdr:y>0.03367</cdr:y>
    </cdr:from>
    <cdr:to>
      <cdr:x>0.59423</cdr:x>
      <cdr:y>0.15152</cdr:y>
    </cdr:to>
    <cdr:sp macro="" textlink="">
      <cdr:nvSpPr>
        <cdr:cNvPr id="6" name="TextBox 1"/>
        <cdr:cNvSpPr txBox="1"/>
      </cdr:nvSpPr>
      <cdr:spPr>
        <a:xfrm xmlns:a="http://schemas.openxmlformats.org/drawingml/2006/main">
          <a:off x="3226739" y="152406"/>
          <a:ext cx="1663531" cy="5333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smtClean="0">
              <a:latin typeface="Corbel" pitchFamily="34" charset="0"/>
            </a:rPr>
            <a:t>Power tower</a:t>
          </a:r>
          <a:endParaRPr lang="en-US" sz="1400" dirty="0">
            <a:latin typeface="Corbel" pitchFamily="34" charset="0"/>
          </a:endParaRPr>
        </a:p>
      </cdr:txBody>
    </cdr:sp>
  </cdr:relSizeAnchor>
  <cdr:relSizeAnchor xmlns:cdr="http://schemas.openxmlformats.org/drawingml/2006/chartDrawing">
    <cdr:from>
      <cdr:x>0.63889</cdr:x>
      <cdr:y>0.03367</cdr:y>
    </cdr:from>
    <cdr:to>
      <cdr:x>0.81778</cdr:x>
      <cdr:y>0.11785</cdr:y>
    </cdr:to>
    <cdr:sp macro="" textlink="">
      <cdr:nvSpPr>
        <cdr:cNvPr id="7" name="TextBox 1"/>
        <cdr:cNvSpPr txBox="1"/>
      </cdr:nvSpPr>
      <cdr:spPr>
        <a:xfrm xmlns:a="http://schemas.openxmlformats.org/drawingml/2006/main">
          <a:off x="5257804" y="152406"/>
          <a:ext cx="1472193" cy="3809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smtClean="0">
              <a:latin typeface="Corbel" pitchFamily="34" charset="0"/>
            </a:rPr>
            <a:t>Linear Fresnel reflector</a:t>
          </a:r>
          <a:endParaRPr lang="en-US" sz="1400" dirty="0">
            <a:latin typeface="Corbel" pitchFamily="34" charset="0"/>
          </a:endParaRPr>
        </a:p>
      </cdr:txBody>
    </cdr:sp>
  </cdr:relSizeAnchor>
  <cdr:relSizeAnchor xmlns:cdr="http://schemas.openxmlformats.org/drawingml/2006/chartDrawing">
    <cdr:from>
      <cdr:x>0.83333</cdr:x>
      <cdr:y>0.03367</cdr:y>
    </cdr:from>
    <cdr:to>
      <cdr:x>0.99161</cdr:x>
      <cdr:y>0.15152</cdr:y>
    </cdr:to>
    <cdr:sp macro="" textlink="">
      <cdr:nvSpPr>
        <cdr:cNvPr id="8" name="TextBox 1"/>
        <cdr:cNvSpPr txBox="1"/>
      </cdr:nvSpPr>
      <cdr:spPr>
        <a:xfrm xmlns:a="http://schemas.openxmlformats.org/drawingml/2006/main">
          <a:off x="6858000" y="152400"/>
          <a:ext cx="1302517" cy="5333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smtClean="0">
              <a:latin typeface="Corbel" pitchFamily="34" charset="0"/>
            </a:rPr>
            <a:t>Parabolic dish</a:t>
          </a:r>
          <a:endParaRPr lang="en-US" sz="1400" dirty="0">
            <a:latin typeface="Corbel" pitchFamily="34" charset="0"/>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dirty="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smtClean="0">
                <a:latin typeface="+mn-lt"/>
              </a:defRPr>
            </a:lvl1pPr>
          </a:lstStyle>
          <a:p>
            <a:pPr>
              <a:defRPr/>
            </a:pPr>
            <a:fld id="{AE49A523-3974-4662-B78D-499CCB9A5555}" type="datetimeFigureOut">
              <a:rPr lang="en-US"/>
              <a:pPr>
                <a:defRPr/>
              </a:pPr>
              <a:t>6/2/2014</a:t>
            </a:fld>
            <a:endParaRPr lang="en-US"/>
          </a:p>
        </p:txBody>
      </p:sp>
      <p:sp>
        <p:nvSpPr>
          <p:cNvPr id="4" name="Footer Placeholder 3"/>
          <p:cNvSpPr>
            <a:spLocks noGrp="1"/>
          </p:cNvSpPr>
          <p:nvPr>
            <p:ph type="ftr" sz="quarter" idx="2"/>
          </p:nvPr>
        </p:nvSpPr>
        <p:spPr>
          <a:xfrm>
            <a:off x="2032000" y="9041130"/>
            <a:ext cx="3169920" cy="480060"/>
          </a:xfrm>
          <a:prstGeom prst="rect">
            <a:avLst/>
          </a:prstGeom>
        </p:spPr>
        <p:txBody>
          <a:bodyPr vert="horz" lIns="96661" tIns="48331" rIns="96661" bIns="48331" rtlCol="0" anchor="b"/>
          <a:lstStyle>
            <a:lvl1pPr algn="ctr">
              <a:defRPr sz="1300" dirty="0" smtClean="0">
                <a:latin typeface="+mn-lt"/>
              </a:defRPr>
            </a:lvl1pPr>
          </a:lstStyle>
          <a:p>
            <a:pPr>
              <a:defRPr/>
            </a:pPr>
            <a:r>
              <a:rPr lang="en-US"/>
              <a:t>www.luxresearchinc.com</a:t>
            </a:r>
          </a:p>
        </p:txBody>
      </p:sp>
      <p:sp>
        <p:nvSpPr>
          <p:cNvPr id="5" name="Slide Number Placeholder 4"/>
          <p:cNvSpPr>
            <a:spLocks noGrp="1"/>
          </p:cNvSpPr>
          <p:nvPr>
            <p:ph type="sldNum" sz="quarter" idx="3"/>
          </p:nvPr>
        </p:nvSpPr>
        <p:spPr>
          <a:xfrm>
            <a:off x="5689601" y="9041130"/>
            <a:ext cx="1623907" cy="480060"/>
          </a:xfrm>
          <a:prstGeom prst="rect">
            <a:avLst/>
          </a:prstGeom>
        </p:spPr>
        <p:txBody>
          <a:bodyPr vert="horz" lIns="96661" tIns="48331" rIns="96661" bIns="48331" rtlCol="0" anchor="b"/>
          <a:lstStyle>
            <a:lvl1pPr algn="r">
              <a:defRPr sz="1300" smtClean="0">
                <a:latin typeface="+mn-lt"/>
              </a:defRPr>
            </a:lvl1pPr>
          </a:lstStyle>
          <a:p>
            <a:pPr>
              <a:defRPr/>
            </a:pPr>
            <a:fld id="{AD9FBEA6-0EA2-44A6-942B-5019DBCCC599}" type="slidenum">
              <a:rPr lang="en-US"/>
              <a:pPr>
                <a:defRPr/>
              </a:pPr>
              <a:t>‹#›</a:t>
            </a:fld>
            <a:endParaRPr lang="en-US" dirty="0"/>
          </a:p>
        </p:txBody>
      </p:sp>
      <p:pic>
        <p:nvPicPr>
          <p:cNvPr id="28678" name="Picture 8" descr="LuxRe_Logo.jpg"/>
          <p:cNvPicPr>
            <a:picLocks noChangeAspect="1"/>
          </p:cNvPicPr>
          <p:nvPr/>
        </p:nvPicPr>
        <p:blipFill>
          <a:blip r:embed="rId2" cstate="print"/>
          <a:srcRect/>
          <a:stretch>
            <a:fillRect/>
          </a:stretch>
        </p:blipFill>
        <p:spPr bwMode="auto">
          <a:xfrm>
            <a:off x="325120" y="9041130"/>
            <a:ext cx="1625600" cy="385049"/>
          </a:xfrm>
          <a:prstGeom prst="rect">
            <a:avLst/>
          </a:prstGeom>
          <a:noFill/>
          <a:ln w="9525">
            <a:noFill/>
            <a:miter lim="800000"/>
            <a:headEnd/>
            <a:tailEnd/>
          </a:ln>
        </p:spPr>
      </p:pic>
    </p:spTree>
    <p:extLst>
      <p:ext uri="{BB962C8B-B14F-4D97-AF65-F5344CB8AC3E}">
        <p14:creationId xmlns:p14="http://schemas.microsoft.com/office/powerpoint/2010/main" val="339085053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smtClean="0"/>
            </a:lvl1pPr>
          </a:lstStyle>
          <a:p>
            <a:pPr>
              <a:defRPr/>
            </a:pPr>
            <a:fld id="{C1652B40-26A8-4C0D-87BB-4A3E124A0BB6}" type="datetimeFigureOut">
              <a:rPr lang="en-US"/>
              <a:pPr>
                <a:defRPr/>
              </a:pPr>
              <a:t>6/2/2014</a:t>
            </a:fld>
            <a:endParaRPr lang="en-US"/>
          </a:p>
        </p:txBody>
      </p:sp>
      <p:sp>
        <p:nvSpPr>
          <p:cNvPr id="4" name="Slide Image Placeholder 3"/>
          <p:cNvSpPr>
            <a:spLocks noGrp="1" noRot="1" noChangeAspect="1"/>
          </p:cNvSpPr>
          <p:nvPr>
            <p:ph type="sldImg" idx="2"/>
          </p:nvPr>
        </p:nvSpPr>
        <p:spPr>
          <a:xfrm>
            <a:off x="777875" y="720725"/>
            <a:ext cx="5759450" cy="43195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5280660"/>
            <a:ext cx="5852160" cy="3600450"/>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Footer Placeholder 3"/>
          <p:cNvSpPr>
            <a:spLocks noGrp="1"/>
          </p:cNvSpPr>
          <p:nvPr>
            <p:ph type="ftr" sz="quarter" idx="4"/>
          </p:nvPr>
        </p:nvSpPr>
        <p:spPr>
          <a:xfrm>
            <a:off x="2032000" y="9041130"/>
            <a:ext cx="3169920" cy="480060"/>
          </a:xfrm>
          <a:prstGeom prst="rect">
            <a:avLst/>
          </a:prstGeom>
        </p:spPr>
        <p:txBody>
          <a:bodyPr vert="horz" lIns="96661" tIns="48331" rIns="96661" bIns="48331" rtlCol="0" anchor="b"/>
          <a:lstStyle>
            <a:lvl1pPr algn="ctr">
              <a:defRPr sz="1300" dirty="0" smtClean="0">
                <a:latin typeface="+mn-lt"/>
              </a:defRPr>
            </a:lvl1pPr>
          </a:lstStyle>
          <a:p>
            <a:pPr>
              <a:defRPr/>
            </a:pPr>
            <a:r>
              <a:rPr lang="en-US"/>
              <a:t>www.luxresearchinc.com</a:t>
            </a:r>
          </a:p>
        </p:txBody>
      </p:sp>
      <p:sp>
        <p:nvSpPr>
          <p:cNvPr id="9" name="Slide Number Placeholder 4"/>
          <p:cNvSpPr>
            <a:spLocks noGrp="1"/>
          </p:cNvSpPr>
          <p:nvPr>
            <p:ph type="sldNum" sz="quarter" idx="5"/>
          </p:nvPr>
        </p:nvSpPr>
        <p:spPr>
          <a:xfrm>
            <a:off x="5689601" y="9041130"/>
            <a:ext cx="1623907" cy="480060"/>
          </a:xfrm>
          <a:prstGeom prst="rect">
            <a:avLst/>
          </a:prstGeom>
        </p:spPr>
        <p:txBody>
          <a:bodyPr vert="horz" lIns="96661" tIns="48331" rIns="96661" bIns="48331" rtlCol="0" anchor="b"/>
          <a:lstStyle>
            <a:lvl1pPr algn="r">
              <a:defRPr sz="1300" smtClean="0">
                <a:latin typeface="+mn-lt"/>
              </a:defRPr>
            </a:lvl1pPr>
          </a:lstStyle>
          <a:p>
            <a:pPr>
              <a:defRPr/>
            </a:pPr>
            <a:fld id="{7B34F533-7FB0-4F6E-B210-D1A15A97A0A8}" type="slidenum">
              <a:rPr lang="en-US"/>
              <a:pPr>
                <a:defRPr/>
              </a:pPr>
              <a:t>‹#›</a:t>
            </a:fld>
            <a:endParaRPr lang="en-US" dirty="0"/>
          </a:p>
        </p:txBody>
      </p:sp>
      <p:pic>
        <p:nvPicPr>
          <p:cNvPr id="24584" name="Picture 8" descr="LuxRe_Logo.jpg"/>
          <p:cNvPicPr>
            <a:picLocks noChangeAspect="1"/>
          </p:cNvPicPr>
          <p:nvPr/>
        </p:nvPicPr>
        <p:blipFill>
          <a:blip r:embed="rId2"/>
          <a:srcRect/>
          <a:stretch>
            <a:fillRect/>
          </a:stretch>
        </p:blipFill>
        <p:spPr bwMode="auto">
          <a:xfrm>
            <a:off x="325120" y="9041130"/>
            <a:ext cx="1625600" cy="385049"/>
          </a:xfrm>
          <a:prstGeom prst="rect">
            <a:avLst/>
          </a:prstGeom>
          <a:noFill/>
          <a:ln w="9525">
            <a:noFill/>
            <a:miter lim="800000"/>
            <a:headEnd/>
            <a:tailEnd/>
          </a:ln>
        </p:spPr>
      </p:pic>
    </p:spTree>
    <p:extLst>
      <p:ext uri="{BB962C8B-B14F-4D97-AF65-F5344CB8AC3E}">
        <p14:creationId xmlns:p14="http://schemas.microsoft.com/office/powerpoint/2010/main" val="972748306"/>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CDE178-8A74-44D8-B63F-652D3690951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269A6126-0F5B-4122-BBEE-ECA72D630EAD}" type="datetime1">
              <a:rPr lang="en-US" smtClean="0"/>
              <a:pPr>
                <a:defRPr/>
              </a:pPr>
              <a:t>6/2/2014</a:t>
            </a:fld>
            <a:endParaRPr lang="en-US"/>
          </a:p>
        </p:txBody>
      </p:sp>
      <p:sp>
        <p:nvSpPr>
          <p:cNvPr id="5" name="Footer Placeholder 4"/>
          <p:cNvSpPr>
            <a:spLocks noGrp="1"/>
          </p:cNvSpPr>
          <p:nvPr>
            <p:ph type="ftr" sz="quarter" idx="11"/>
          </p:nvPr>
        </p:nvSpPr>
        <p:spPr/>
        <p:txBody>
          <a:bodyPr/>
          <a:lstStyle/>
          <a:p>
            <a:pPr>
              <a:defRPr/>
            </a:pPr>
            <a:r>
              <a:rPr lang="en-US" smtClean="0"/>
              <a:t>www.luxresearchinc.com</a:t>
            </a:r>
            <a:endParaRPr lang="en-US"/>
          </a:p>
        </p:txBody>
      </p:sp>
      <p:sp>
        <p:nvSpPr>
          <p:cNvPr id="6" name="Slide Number Placeholder 5"/>
          <p:cNvSpPr>
            <a:spLocks noGrp="1"/>
          </p:cNvSpPr>
          <p:nvPr>
            <p:ph type="sldNum" sz="quarter" idx="12"/>
          </p:nvPr>
        </p:nvSpPr>
        <p:spPr/>
        <p:txBody>
          <a:bodyPr/>
          <a:lstStyle/>
          <a:p>
            <a:pPr>
              <a:defRPr/>
            </a:pPr>
            <a:fld id="{7B34F533-7FB0-4F6E-B210-D1A15A97A0A8}" type="slidenum">
              <a:rPr lang="en-US" smtClean="0"/>
              <a:pPr>
                <a:defRPr/>
              </a:pPr>
              <a:t>27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269A6126-0F5B-4122-BBEE-ECA72D630EAD}" type="datetime1">
              <a:rPr lang="en-US" smtClean="0"/>
              <a:pPr>
                <a:defRPr/>
              </a:pPr>
              <a:t>6/2/2014</a:t>
            </a:fld>
            <a:endParaRPr lang="en-US"/>
          </a:p>
        </p:txBody>
      </p:sp>
      <p:sp>
        <p:nvSpPr>
          <p:cNvPr id="5" name="Footer Placeholder 4"/>
          <p:cNvSpPr>
            <a:spLocks noGrp="1"/>
          </p:cNvSpPr>
          <p:nvPr>
            <p:ph type="ftr" sz="quarter" idx="11"/>
          </p:nvPr>
        </p:nvSpPr>
        <p:spPr/>
        <p:txBody>
          <a:bodyPr/>
          <a:lstStyle/>
          <a:p>
            <a:pPr>
              <a:defRPr/>
            </a:pPr>
            <a:r>
              <a:rPr lang="en-US" smtClean="0"/>
              <a:t>www.luxresearchinc.com</a:t>
            </a:r>
            <a:endParaRPr lang="en-US"/>
          </a:p>
        </p:txBody>
      </p:sp>
      <p:sp>
        <p:nvSpPr>
          <p:cNvPr id="6" name="Slide Number Placeholder 5"/>
          <p:cNvSpPr>
            <a:spLocks noGrp="1"/>
          </p:cNvSpPr>
          <p:nvPr>
            <p:ph type="sldNum" sz="quarter" idx="12"/>
          </p:nvPr>
        </p:nvSpPr>
        <p:spPr/>
        <p:txBody>
          <a:bodyPr/>
          <a:lstStyle/>
          <a:p>
            <a:pPr>
              <a:defRPr/>
            </a:pPr>
            <a:fld id="{7B34F533-7FB0-4F6E-B210-D1A15A97A0A8}" type="slidenum">
              <a:rPr lang="en-US" smtClean="0"/>
              <a:pPr>
                <a:defRPr/>
              </a:pPr>
              <a:t>28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http://www.seia.org/state-solar-policy/texas</a:t>
            </a:r>
          </a:p>
          <a:p>
            <a:endParaRPr lang="en-US" dirty="0"/>
          </a:p>
        </p:txBody>
      </p:sp>
      <p:sp>
        <p:nvSpPr>
          <p:cNvPr id="4" name="Date Placeholder 3"/>
          <p:cNvSpPr>
            <a:spLocks noGrp="1"/>
          </p:cNvSpPr>
          <p:nvPr>
            <p:ph type="dt" idx="10"/>
          </p:nvPr>
        </p:nvSpPr>
        <p:spPr/>
        <p:txBody>
          <a:bodyPr/>
          <a:lstStyle/>
          <a:p>
            <a:pPr>
              <a:defRPr/>
            </a:pPr>
            <a:fld id="{0291C88C-2EC4-4C66-AA9E-C99B97A789D9}" type="datetime1">
              <a:rPr lang="en-US" smtClean="0"/>
              <a:pPr>
                <a:defRPr/>
              </a:pPr>
              <a:t>6/2/2014</a:t>
            </a:fld>
            <a:endParaRPr lang="en-US"/>
          </a:p>
        </p:txBody>
      </p:sp>
      <p:sp>
        <p:nvSpPr>
          <p:cNvPr id="5" name="Footer Placeholder 4"/>
          <p:cNvSpPr>
            <a:spLocks noGrp="1"/>
          </p:cNvSpPr>
          <p:nvPr>
            <p:ph type="ftr" sz="quarter" idx="11"/>
          </p:nvPr>
        </p:nvSpPr>
        <p:spPr/>
        <p:txBody>
          <a:bodyPr/>
          <a:lstStyle/>
          <a:p>
            <a:pPr>
              <a:defRPr/>
            </a:pPr>
            <a:r>
              <a:rPr lang="en-US" smtClean="0"/>
              <a:t>www.luxresearchinc.com</a:t>
            </a:r>
            <a:endParaRPr lang="en-US"/>
          </a:p>
        </p:txBody>
      </p:sp>
      <p:sp>
        <p:nvSpPr>
          <p:cNvPr id="6" name="Slide Number Placeholder 5"/>
          <p:cNvSpPr>
            <a:spLocks noGrp="1"/>
          </p:cNvSpPr>
          <p:nvPr>
            <p:ph type="sldNum" sz="quarter" idx="12"/>
          </p:nvPr>
        </p:nvSpPr>
        <p:spPr/>
        <p:txBody>
          <a:bodyPr/>
          <a:lstStyle/>
          <a:p>
            <a:pPr>
              <a:defRPr/>
            </a:pPr>
            <a:fld id="{7B34F533-7FB0-4F6E-B210-D1A15A97A0A8}" type="slidenum">
              <a:rPr lang="en-US" smtClean="0"/>
              <a:pPr>
                <a:defRPr/>
              </a:pPr>
              <a:t>30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a:defRPr/>
            </a:pPr>
            <a:fld id="{5191AE1E-036C-4A56-93B5-890A9895297C}" type="slidenum">
              <a:rPr lang="en-US" smtClean="0"/>
              <a:pPr>
                <a:defRPr/>
              </a:pPr>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http://www.seia.org/state-solar-policy/texas</a:t>
            </a:r>
          </a:p>
          <a:p>
            <a:endParaRPr lang="en-US" dirty="0"/>
          </a:p>
        </p:txBody>
      </p:sp>
      <p:sp>
        <p:nvSpPr>
          <p:cNvPr id="4" name="Date Placeholder 3"/>
          <p:cNvSpPr>
            <a:spLocks noGrp="1"/>
          </p:cNvSpPr>
          <p:nvPr>
            <p:ph type="dt" idx="10"/>
          </p:nvPr>
        </p:nvSpPr>
        <p:spPr/>
        <p:txBody>
          <a:bodyPr/>
          <a:lstStyle/>
          <a:p>
            <a:pPr>
              <a:defRPr/>
            </a:pPr>
            <a:fld id="{0291C88C-2EC4-4C66-AA9E-C99B97A789D9}" type="datetime1">
              <a:rPr lang="en-US" smtClean="0"/>
              <a:pPr>
                <a:defRPr/>
              </a:pPr>
              <a:t>6/2/2014</a:t>
            </a:fld>
            <a:endParaRPr lang="en-US"/>
          </a:p>
        </p:txBody>
      </p:sp>
      <p:sp>
        <p:nvSpPr>
          <p:cNvPr id="5" name="Footer Placeholder 4"/>
          <p:cNvSpPr>
            <a:spLocks noGrp="1"/>
          </p:cNvSpPr>
          <p:nvPr>
            <p:ph type="ftr" sz="quarter" idx="11"/>
          </p:nvPr>
        </p:nvSpPr>
        <p:spPr/>
        <p:txBody>
          <a:bodyPr/>
          <a:lstStyle/>
          <a:p>
            <a:pPr>
              <a:defRPr/>
            </a:pPr>
            <a:r>
              <a:rPr lang="en-US" smtClean="0"/>
              <a:t>www.luxresearchinc.com</a:t>
            </a:r>
            <a:endParaRPr lang="en-US"/>
          </a:p>
        </p:txBody>
      </p:sp>
      <p:sp>
        <p:nvSpPr>
          <p:cNvPr id="6" name="Slide Number Placeholder 5"/>
          <p:cNvSpPr>
            <a:spLocks noGrp="1"/>
          </p:cNvSpPr>
          <p:nvPr>
            <p:ph type="sldNum" sz="quarter" idx="12"/>
          </p:nvPr>
        </p:nvSpPr>
        <p:spPr/>
        <p:txBody>
          <a:bodyPr/>
          <a:lstStyle/>
          <a:p>
            <a:pPr>
              <a:defRPr/>
            </a:pPr>
            <a:fld id="{7B34F533-7FB0-4F6E-B210-D1A15A97A0A8}"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http://www.seia.org/state-solar-policy/texas</a:t>
            </a:r>
          </a:p>
          <a:p>
            <a:endParaRPr lang="en-US" dirty="0"/>
          </a:p>
        </p:txBody>
      </p:sp>
      <p:sp>
        <p:nvSpPr>
          <p:cNvPr id="4" name="Date Placeholder 3"/>
          <p:cNvSpPr>
            <a:spLocks noGrp="1"/>
          </p:cNvSpPr>
          <p:nvPr>
            <p:ph type="dt" idx="10"/>
          </p:nvPr>
        </p:nvSpPr>
        <p:spPr/>
        <p:txBody>
          <a:bodyPr/>
          <a:lstStyle/>
          <a:p>
            <a:pPr>
              <a:defRPr/>
            </a:pPr>
            <a:fld id="{0291C88C-2EC4-4C66-AA9E-C99B97A789D9}" type="datetime1">
              <a:rPr lang="en-US" smtClean="0"/>
              <a:pPr>
                <a:defRPr/>
              </a:pPr>
              <a:t>6/2/2014</a:t>
            </a:fld>
            <a:endParaRPr lang="en-US"/>
          </a:p>
        </p:txBody>
      </p:sp>
      <p:sp>
        <p:nvSpPr>
          <p:cNvPr id="5" name="Footer Placeholder 4"/>
          <p:cNvSpPr>
            <a:spLocks noGrp="1"/>
          </p:cNvSpPr>
          <p:nvPr>
            <p:ph type="ftr" sz="quarter" idx="11"/>
          </p:nvPr>
        </p:nvSpPr>
        <p:spPr/>
        <p:txBody>
          <a:bodyPr/>
          <a:lstStyle/>
          <a:p>
            <a:pPr>
              <a:defRPr/>
            </a:pPr>
            <a:r>
              <a:rPr lang="en-US" smtClean="0"/>
              <a:t>www.luxresearchinc.com</a:t>
            </a:r>
            <a:endParaRPr lang="en-US"/>
          </a:p>
        </p:txBody>
      </p:sp>
      <p:sp>
        <p:nvSpPr>
          <p:cNvPr id="6" name="Slide Number Placeholder 5"/>
          <p:cNvSpPr>
            <a:spLocks noGrp="1"/>
          </p:cNvSpPr>
          <p:nvPr>
            <p:ph type="sldNum" sz="quarter" idx="12"/>
          </p:nvPr>
        </p:nvSpPr>
        <p:spPr/>
        <p:txBody>
          <a:bodyPr/>
          <a:lstStyle/>
          <a:p>
            <a:pPr>
              <a:defRPr/>
            </a:pPr>
            <a:fld id="{7B34F533-7FB0-4F6E-B210-D1A15A97A0A8}" type="slidenum">
              <a:rPr lang="en-US" smtClean="0"/>
              <a:pPr>
                <a:defRPr/>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983B08B5-D11E-4B37-AF74-BFD0E9C38850}" type="datetime1">
              <a:rPr lang="en-US" smtClean="0"/>
              <a:pPr>
                <a:defRPr/>
              </a:pPr>
              <a:t>6/2/2014</a:t>
            </a:fld>
            <a:endParaRPr lang="en-US" dirty="0"/>
          </a:p>
        </p:txBody>
      </p:sp>
      <p:sp>
        <p:nvSpPr>
          <p:cNvPr id="5" name="Footer Placeholder 4"/>
          <p:cNvSpPr>
            <a:spLocks noGrp="1"/>
          </p:cNvSpPr>
          <p:nvPr>
            <p:ph type="ftr" sz="quarter" idx="11"/>
          </p:nvPr>
        </p:nvSpPr>
        <p:spPr/>
        <p:txBody>
          <a:bodyPr/>
          <a:lstStyle/>
          <a:p>
            <a:pPr>
              <a:defRPr/>
            </a:pPr>
            <a:r>
              <a:rPr lang="en-US" smtClean="0"/>
              <a:t>www.luxresearchinc.com</a:t>
            </a:r>
            <a:endParaRPr lang="en-US" dirty="0"/>
          </a:p>
        </p:txBody>
      </p:sp>
      <p:sp>
        <p:nvSpPr>
          <p:cNvPr id="6" name="Slide Number Placeholder 5"/>
          <p:cNvSpPr>
            <a:spLocks noGrp="1"/>
          </p:cNvSpPr>
          <p:nvPr>
            <p:ph type="sldNum" sz="quarter" idx="12"/>
          </p:nvPr>
        </p:nvSpPr>
        <p:spPr/>
        <p:txBody>
          <a:bodyPr/>
          <a:lstStyle/>
          <a:p>
            <a:pPr>
              <a:defRPr/>
            </a:pPr>
            <a:fld id="{7B34F533-7FB0-4F6E-B210-D1A15A97A0A8}" type="slidenum">
              <a:rPr lang="en-US" smtClean="0"/>
              <a:pPr>
                <a:defRPr/>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http://www.seia.org/state-solar-policy/texas</a:t>
            </a:r>
          </a:p>
          <a:p>
            <a:endParaRPr lang="en-US" dirty="0"/>
          </a:p>
        </p:txBody>
      </p:sp>
      <p:sp>
        <p:nvSpPr>
          <p:cNvPr id="4" name="Date Placeholder 3"/>
          <p:cNvSpPr>
            <a:spLocks noGrp="1"/>
          </p:cNvSpPr>
          <p:nvPr>
            <p:ph type="dt" idx="10"/>
          </p:nvPr>
        </p:nvSpPr>
        <p:spPr/>
        <p:txBody>
          <a:bodyPr/>
          <a:lstStyle/>
          <a:p>
            <a:pPr>
              <a:defRPr/>
            </a:pPr>
            <a:fld id="{0291C88C-2EC4-4C66-AA9E-C99B97A789D9}" type="datetime1">
              <a:rPr lang="en-US" smtClean="0"/>
              <a:pPr>
                <a:defRPr/>
              </a:pPr>
              <a:t>6/2/2014</a:t>
            </a:fld>
            <a:endParaRPr lang="en-US"/>
          </a:p>
        </p:txBody>
      </p:sp>
      <p:sp>
        <p:nvSpPr>
          <p:cNvPr id="5" name="Footer Placeholder 4"/>
          <p:cNvSpPr>
            <a:spLocks noGrp="1"/>
          </p:cNvSpPr>
          <p:nvPr>
            <p:ph type="ftr" sz="quarter" idx="11"/>
          </p:nvPr>
        </p:nvSpPr>
        <p:spPr/>
        <p:txBody>
          <a:bodyPr/>
          <a:lstStyle/>
          <a:p>
            <a:pPr>
              <a:defRPr/>
            </a:pPr>
            <a:r>
              <a:rPr lang="en-US" smtClean="0"/>
              <a:t>www.luxresearchinc.com</a:t>
            </a:r>
            <a:endParaRPr lang="en-US"/>
          </a:p>
        </p:txBody>
      </p:sp>
      <p:sp>
        <p:nvSpPr>
          <p:cNvPr id="6" name="Slide Number Placeholder 5"/>
          <p:cNvSpPr>
            <a:spLocks noGrp="1"/>
          </p:cNvSpPr>
          <p:nvPr>
            <p:ph type="sldNum" sz="quarter" idx="12"/>
          </p:nvPr>
        </p:nvSpPr>
        <p:spPr/>
        <p:txBody>
          <a:bodyPr/>
          <a:lstStyle/>
          <a:p>
            <a:pPr>
              <a:defRPr/>
            </a:pPr>
            <a:fld id="{7B34F533-7FB0-4F6E-B210-D1A15A97A0A8}" type="slidenum">
              <a:rPr lang="en-US" smtClean="0"/>
              <a:pPr>
                <a:defRPr/>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http://www.seia.org/state-solar-policy/texas</a:t>
            </a:r>
          </a:p>
          <a:p>
            <a:endParaRPr lang="en-US" dirty="0"/>
          </a:p>
        </p:txBody>
      </p:sp>
      <p:sp>
        <p:nvSpPr>
          <p:cNvPr id="4" name="Date Placeholder 3"/>
          <p:cNvSpPr>
            <a:spLocks noGrp="1"/>
          </p:cNvSpPr>
          <p:nvPr>
            <p:ph type="dt" idx="10"/>
          </p:nvPr>
        </p:nvSpPr>
        <p:spPr/>
        <p:txBody>
          <a:bodyPr/>
          <a:lstStyle/>
          <a:p>
            <a:pPr>
              <a:defRPr/>
            </a:pPr>
            <a:fld id="{0291C88C-2EC4-4C66-AA9E-C99B97A789D9}" type="datetime1">
              <a:rPr lang="en-US" smtClean="0"/>
              <a:pPr>
                <a:defRPr/>
              </a:pPr>
              <a:t>6/2/2014</a:t>
            </a:fld>
            <a:endParaRPr lang="en-US"/>
          </a:p>
        </p:txBody>
      </p:sp>
      <p:sp>
        <p:nvSpPr>
          <p:cNvPr id="5" name="Footer Placeholder 4"/>
          <p:cNvSpPr>
            <a:spLocks noGrp="1"/>
          </p:cNvSpPr>
          <p:nvPr>
            <p:ph type="ftr" sz="quarter" idx="11"/>
          </p:nvPr>
        </p:nvSpPr>
        <p:spPr/>
        <p:txBody>
          <a:bodyPr/>
          <a:lstStyle/>
          <a:p>
            <a:pPr>
              <a:defRPr/>
            </a:pPr>
            <a:r>
              <a:rPr lang="en-US" smtClean="0"/>
              <a:t>www.luxresearchinc.com</a:t>
            </a:r>
            <a:endParaRPr lang="en-US"/>
          </a:p>
        </p:txBody>
      </p:sp>
      <p:sp>
        <p:nvSpPr>
          <p:cNvPr id="6" name="Slide Number Placeholder 5"/>
          <p:cNvSpPr>
            <a:spLocks noGrp="1"/>
          </p:cNvSpPr>
          <p:nvPr>
            <p:ph type="sldNum" sz="quarter" idx="12"/>
          </p:nvPr>
        </p:nvSpPr>
        <p:spPr/>
        <p:txBody>
          <a:bodyPr/>
          <a:lstStyle/>
          <a:p>
            <a:pPr>
              <a:defRPr/>
            </a:pPr>
            <a:fld id="{7B34F533-7FB0-4F6E-B210-D1A15A97A0A8}" type="slidenum">
              <a:rPr lang="en-US" smtClean="0"/>
              <a:pPr>
                <a:defRPr/>
              </a:pPr>
              <a:t>23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269A6126-0F5B-4122-BBEE-ECA72D630EAD}" type="datetime1">
              <a:rPr lang="en-US" smtClean="0"/>
              <a:pPr>
                <a:defRPr/>
              </a:pPr>
              <a:t>6/2/2014</a:t>
            </a:fld>
            <a:endParaRPr lang="en-US"/>
          </a:p>
        </p:txBody>
      </p:sp>
      <p:sp>
        <p:nvSpPr>
          <p:cNvPr id="5" name="Footer Placeholder 4"/>
          <p:cNvSpPr>
            <a:spLocks noGrp="1"/>
          </p:cNvSpPr>
          <p:nvPr>
            <p:ph type="ftr" sz="quarter" idx="11"/>
          </p:nvPr>
        </p:nvSpPr>
        <p:spPr/>
        <p:txBody>
          <a:bodyPr/>
          <a:lstStyle/>
          <a:p>
            <a:pPr>
              <a:defRPr/>
            </a:pPr>
            <a:r>
              <a:rPr lang="en-US" smtClean="0"/>
              <a:t>www.luxresearchinc.com</a:t>
            </a:r>
            <a:endParaRPr lang="en-US"/>
          </a:p>
        </p:txBody>
      </p:sp>
      <p:sp>
        <p:nvSpPr>
          <p:cNvPr id="6" name="Slide Number Placeholder 5"/>
          <p:cNvSpPr>
            <a:spLocks noGrp="1"/>
          </p:cNvSpPr>
          <p:nvPr>
            <p:ph type="sldNum" sz="quarter" idx="12"/>
          </p:nvPr>
        </p:nvSpPr>
        <p:spPr/>
        <p:txBody>
          <a:bodyPr/>
          <a:lstStyle/>
          <a:p>
            <a:pPr>
              <a:defRPr/>
            </a:pPr>
            <a:fld id="{7B34F533-7FB0-4F6E-B210-D1A15A97A0A8}" type="slidenum">
              <a:rPr lang="en-US" smtClean="0"/>
              <a:pPr>
                <a:defRPr/>
              </a:pPr>
              <a:t>24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high temperature receivers and </a:t>
            </a:r>
            <a:r>
              <a:rPr lang="en-US" baseline="0" dirty="0" err="1" smtClean="0"/>
              <a:t>isulation</a:t>
            </a:r>
            <a:r>
              <a:rPr lang="en-US" baseline="0" dirty="0" smtClean="0"/>
              <a:t>, </a:t>
            </a:r>
            <a:r>
              <a:rPr lang="en-US" dirty="0" smtClean="0"/>
              <a:t>Low-cost energy storage, AR</a:t>
            </a:r>
            <a:r>
              <a:rPr lang="en-US" baseline="0" dirty="0" smtClean="0"/>
              <a:t> and AS coatings, material reducing frames and trackers</a:t>
            </a:r>
            <a:endParaRPr lang="en-US" dirty="0"/>
          </a:p>
        </p:txBody>
      </p:sp>
      <p:sp>
        <p:nvSpPr>
          <p:cNvPr id="4" name="Date Placeholder 3"/>
          <p:cNvSpPr>
            <a:spLocks noGrp="1"/>
          </p:cNvSpPr>
          <p:nvPr>
            <p:ph type="dt" idx="10"/>
          </p:nvPr>
        </p:nvSpPr>
        <p:spPr/>
        <p:txBody>
          <a:bodyPr/>
          <a:lstStyle/>
          <a:p>
            <a:pPr>
              <a:defRPr/>
            </a:pPr>
            <a:fld id="{6B962C6A-52CB-41D2-B35B-69D84FC8058A}" type="datetime1">
              <a:rPr lang="en-US" smtClean="0">
                <a:solidFill>
                  <a:prstClr val="black"/>
                </a:solidFill>
              </a:rPr>
              <a:pPr>
                <a:defRPr/>
              </a:pPr>
              <a:t>6/2/2014</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www.luxresearchinc.com</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7B34F533-7FB0-4F6E-B210-D1A15A97A0A8}"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269A6126-0F5B-4122-BBEE-ECA72D630EAD}" type="datetime1">
              <a:rPr lang="en-US" smtClean="0"/>
              <a:pPr>
                <a:defRPr/>
              </a:pPr>
              <a:t>6/2/2014</a:t>
            </a:fld>
            <a:endParaRPr lang="en-US"/>
          </a:p>
        </p:txBody>
      </p:sp>
      <p:sp>
        <p:nvSpPr>
          <p:cNvPr id="5" name="Footer Placeholder 4"/>
          <p:cNvSpPr>
            <a:spLocks noGrp="1"/>
          </p:cNvSpPr>
          <p:nvPr>
            <p:ph type="ftr" sz="quarter" idx="11"/>
          </p:nvPr>
        </p:nvSpPr>
        <p:spPr/>
        <p:txBody>
          <a:bodyPr/>
          <a:lstStyle/>
          <a:p>
            <a:pPr>
              <a:defRPr/>
            </a:pPr>
            <a:r>
              <a:rPr lang="en-US" smtClean="0"/>
              <a:t>www.luxresearchinc.com</a:t>
            </a:r>
            <a:endParaRPr lang="en-US"/>
          </a:p>
        </p:txBody>
      </p:sp>
      <p:sp>
        <p:nvSpPr>
          <p:cNvPr id="6" name="Slide Number Placeholder 5"/>
          <p:cNvSpPr>
            <a:spLocks noGrp="1"/>
          </p:cNvSpPr>
          <p:nvPr>
            <p:ph type="sldNum" sz="quarter" idx="12"/>
          </p:nvPr>
        </p:nvSpPr>
        <p:spPr/>
        <p:txBody>
          <a:bodyPr/>
          <a:lstStyle/>
          <a:p>
            <a:pPr>
              <a:defRPr/>
            </a:pPr>
            <a:fld id="{7B34F533-7FB0-4F6E-B210-D1A15A97A0A8}" type="slidenum">
              <a:rPr lang="en-US" smtClean="0"/>
              <a:pPr>
                <a:defRPr/>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LuxRe_Logo.jpg"/>
          <p:cNvPicPr>
            <a:picLocks noChangeAspect="1"/>
          </p:cNvPicPr>
          <p:nvPr/>
        </p:nvPicPr>
        <p:blipFill>
          <a:blip r:embed="rId2" cstate="print"/>
          <a:srcRect/>
          <a:stretch>
            <a:fillRect/>
          </a:stretch>
        </p:blipFill>
        <p:spPr bwMode="auto">
          <a:xfrm>
            <a:off x="428625" y="1309688"/>
            <a:ext cx="3462338" cy="835025"/>
          </a:xfrm>
          <a:prstGeom prst="rect">
            <a:avLst/>
          </a:prstGeom>
          <a:noFill/>
          <a:ln w="9525">
            <a:noFill/>
            <a:miter lim="800000"/>
            <a:headEnd/>
            <a:tailEnd/>
          </a:ln>
        </p:spPr>
      </p:pic>
      <p:sp>
        <p:nvSpPr>
          <p:cNvPr id="5" name="Rectangle 4"/>
          <p:cNvSpPr/>
          <p:nvPr/>
        </p:nvSpPr>
        <p:spPr>
          <a:xfrm>
            <a:off x="0" y="2405063"/>
            <a:ext cx="9144000" cy="46037"/>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2452688"/>
            <a:ext cx="9144000" cy="46037"/>
          </a:xfrm>
          <a:prstGeom prst="rect">
            <a:avLst/>
          </a:prstGeom>
          <a:solidFill>
            <a:srgbClr val="0A76D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2500313"/>
            <a:ext cx="9144000" cy="46037"/>
          </a:xfrm>
          <a:prstGeom prst="rect">
            <a:avLst/>
          </a:prstGeom>
          <a:solidFill>
            <a:srgbClr val="2F97F5">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1676400" y="3131132"/>
            <a:ext cx="6477000" cy="762000"/>
          </a:xfrm>
        </p:spPr>
        <p:txBody>
          <a:bodyPr anchor="t">
            <a:noAutofit/>
          </a:bodyPr>
          <a:lstStyle>
            <a:lvl1pPr algn="l">
              <a:defRPr sz="2800" b="1">
                <a:solidFill>
                  <a:srgbClr val="085AA6"/>
                </a:solidFill>
                <a:latin typeface="Corbel"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676400" y="4274132"/>
            <a:ext cx="6400800" cy="685800"/>
          </a:xfrm>
        </p:spPr>
        <p:txBody>
          <a:bodyPr>
            <a:noAutofit/>
          </a:bodyPr>
          <a:lstStyle>
            <a:lvl1pPr marL="0" indent="0" algn="l">
              <a:buNone/>
              <a:defRPr sz="2400">
                <a:solidFill>
                  <a:schemeClr val="tx1"/>
                </a:solidFill>
                <a:latin typeface="Corbel"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LuxRe_Logo.jpg"/>
          <p:cNvPicPr>
            <a:picLocks noChangeAspect="1"/>
          </p:cNvPicPr>
          <p:nvPr/>
        </p:nvPicPr>
        <p:blipFill>
          <a:blip r:embed="rId2" cstate="print"/>
          <a:srcRect/>
          <a:stretch>
            <a:fillRect/>
          </a:stretch>
        </p:blipFill>
        <p:spPr bwMode="auto">
          <a:xfrm>
            <a:off x="428625" y="1309688"/>
            <a:ext cx="3462338" cy="835025"/>
          </a:xfrm>
          <a:prstGeom prst="rect">
            <a:avLst/>
          </a:prstGeom>
          <a:noFill/>
          <a:ln w="9525">
            <a:noFill/>
            <a:miter lim="800000"/>
            <a:headEnd/>
            <a:tailEnd/>
          </a:ln>
        </p:spPr>
      </p:pic>
      <p:sp>
        <p:nvSpPr>
          <p:cNvPr id="5" name="Rectangle 4"/>
          <p:cNvSpPr/>
          <p:nvPr/>
        </p:nvSpPr>
        <p:spPr>
          <a:xfrm>
            <a:off x="0" y="2405063"/>
            <a:ext cx="9144000" cy="46037"/>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sp>
        <p:nvSpPr>
          <p:cNvPr id="6" name="Rectangle 5"/>
          <p:cNvSpPr/>
          <p:nvPr/>
        </p:nvSpPr>
        <p:spPr>
          <a:xfrm>
            <a:off x="0" y="2452688"/>
            <a:ext cx="9144000" cy="46037"/>
          </a:xfrm>
          <a:prstGeom prst="rect">
            <a:avLst/>
          </a:prstGeom>
          <a:solidFill>
            <a:srgbClr val="0A76D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sp>
        <p:nvSpPr>
          <p:cNvPr id="7" name="Rectangle 6"/>
          <p:cNvSpPr/>
          <p:nvPr/>
        </p:nvSpPr>
        <p:spPr>
          <a:xfrm>
            <a:off x="0" y="2500313"/>
            <a:ext cx="9144000" cy="46037"/>
          </a:xfrm>
          <a:prstGeom prst="rect">
            <a:avLst/>
          </a:prstGeom>
          <a:solidFill>
            <a:srgbClr val="2F97F5">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sp>
        <p:nvSpPr>
          <p:cNvPr id="2" name="Title 1"/>
          <p:cNvSpPr>
            <a:spLocks noGrp="1"/>
          </p:cNvSpPr>
          <p:nvPr>
            <p:ph type="ctrTitle"/>
          </p:nvPr>
        </p:nvSpPr>
        <p:spPr>
          <a:xfrm>
            <a:off x="1676400" y="3131132"/>
            <a:ext cx="6477000" cy="762000"/>
          </a:xfrm>
        </p:spPr>
        <p:txBody>
          <a:bodyPr anchor="t">
            <a:noAutofit/>
          </a:bodyPr>
          <a:lstStyle>
            <a:lvl1pPr algn="l">
              <a:defRPr sz="2800" b="1">
                <a:solidFill>
                  <a:srgbClr val="085AA6"/>
                </a:solidFill>
                <a:latin typeface="Corbel" pitchFamily="34" charset="0"/>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76400" y="4274132"/>
            <a:ext cx="6400800" cy="685800"/>
          </a:xfrm>
        </p:spPr>
        <p:txBody>
          <a:bodyPr>
            <a:noAutofit/>
          </a:bodyPr>
          <a:lstStyle>
            <a:lvl1pPr marL="0" indent="0" algn="l">
              <a:buNone/>
              <a:defRPr sz="2400">
                <a:solidFill>
                  <a:schemeClr val="tx1"/>
                </a:solidFill>
                <a:latin typeface="Corbel"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Presentation Title and Content">
    <p:spTree>
      <p:nvGrpSpPr>
        <p:cNvPr id="1" name=""/>
        <p:cNvGrpSpPr/>
        <p:nvPr/>
      </p:nvGrpSpPr>
      <p:grpSpPr>
        <a:xfrm>
          <a:off x="0" y="0"/>
          <a:ext cx="0" cy="0"/>
          <a:chOff x="0" y="0"/>
          <a:chExt cx="0" cy="0"/>
        </a:xfrm>
      </p:grpSpPr>
      <p:sp>
        <p:nvSpPr>
          <p:cNvPr id="4" name="Rectangle 3"/>
          <p:cNvSpPr/>
          <p:nvPr/>
        </p:nvSpPr>
        <p:spPr>
          <a:xfrm>
            <a:off x="447675" y="1157288"/>
            <a:ext cx="8696325"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rbel" pitchFamily="34" charset="0"/>
            </a:endParaRPr>
          </a:p>
        </p:txBody>
      </p:sp>
      <p:sp>
        <p:nvSpPr>
          <p:cNvPr id="5" name="Rectangle 4"/>
          <p:cNvSpPr/>
          <p:nvPr/>
        </p:nvSpPr>
        <p:spPr>
          <a:xfrm>
            <a:off x="0" y="1157288"/>
            <a:ext cx="354013" cy="146050"/>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rbel" pitchFamily="34" charset="0"/>
            </a:endParaRPr>
          </a:p>
        </p:txBody>
      </p:sp>
      <p:pic>
        <p:nvPicPr>
          <p:cNvPr id="6" name="Picture 8" descr="LuxRe_Logo.jpg"/>
          <p:cNvPicPr>
            <a:picLocks noChangeAspect="1"/>
          </p:cNvPicPr>
          <p:nvPr/>
        </p:nvPicPr>
        <p:blipFill>
          <a:blip r:embed="rId2" cstate="print"/>
          <a:srcRect/>
          <a:stretch>
            <a:fillRect/>
          </a:stretch>
        </p:blipFill>
        <p:spPr bwMode="auto">
          <a:xfrm>
            <a:off x="457200" y="6324600"/>
            <a:ext cx="1524000" cy="366713"/>
          </a:xfrm>
          <a:prstGeom prst="rect">
            <a:avLst/>
          </a:prstGeom>
          <a:noFill/>
          <a:ln w="9525">
            <a:noFill/>
            <a:miter lim="800000"/>
            <a:headEnd/>
            <a:tailEnd/>
          </a:ln>
        </p:spPr>
      </p:pic>
      <p:sp>
        <p:nvSpPr>
          <p:cNvPr id="7" name="TextBox 6"/>
          <p:cNvSpPr txBox="1"/>
          <p:nvPr/>
        </p:nvSpPr>
        <p:spPr>
          <a:xfrm>
            <a:off x="7529513" y="6556375"/>
            <a:ext cx="1233487" cy="215900"/>
          </a:xfrm>
          <a:prstGeom prst="rect">
            <a:avLst/>
          </a:prstGeom>
          <a:noFill/>
        </p:spPr>
        <p:txBody>
          <a:bodyPr>
            <a:spAutoFit/>
          </a:bodyPr>
          <a:lstStyle/>
          <a:p>
            <a:pPr algn="r" fontAlgn="auto">
              <a:spcBef>
                <a:spcPts val="0"/>
              </a:spcBef>
              <a:spcAft>
                <a:spcPts val="0"/>
              </a:spcAft>
              <a:defRPr/>
            </a:pPr>
            <a:r>
              <a:rPr lang="en-US" sz="800" dirty="0">
                <a:solidFill>
                  <a:prstClr val="black">
                    <a:lumMod val="50000"/>
                    <a:lumOff val="50000"/>
                  </a:prstClr>
                </a:solidFill>
                <a:latin typeface="Corbel" pitchFamily="34" charset="0"/>
                <a:cs typeface="Tahoma" pitchFamily="34" charset="0"/>
              </a:rPr>
              <a:t>  </a:t>
            </a:r>
            <a:fld id="{F83DE685-88B3-4210-90B5-287A0F45B720}" type="slidenum">
              <a:rPr lang="en-US" sz="800">
                <a:solidFill>
                  <a:prstClr val="black"/>
                </a:solidFill>
                <a:latin typeface="Corbel" pitchFamily="34" charset="0"/>
                <a:cs typeface="Tahoma" pitchFamily="34" charset="0"/>
              </a:rPr>
              <a:pPr algn="r" fontAlgn="auto">
                <a:spcBef>
                  <a:spcPts val="0"/>
                </a:spcBef>
                <a:spcAft>
                  <a:spcPts val="0"/>
                </a:spcAft>
                <a:defRPr/>
              </a:pPr>
              <a:t>‹#›</a:t>
            </a:fld>
            <a:endParaRPr lang="en-US" sz="800" dirty="0">
              <a:solidFill>
                <a:prstClr val="black"/>
              </a:solidFill>
              <a:latin typeface="Corbel" pitchFamily="34" charset="0"/>
              <a:cs typeface="Tahoma" pitchFamily="34" charset="0"/>
            </a:endParaRPr>
          </a:p>
        </p:txBody>
      </p:sp>
      <p:sp>
        <p:nvSpPr>
          <p:cNvPr id="2" name="Title 1"/>
          <p:cNvSpPr>
            <a:spLocks noGrp="1"/>
          </p:cNvSpPr>
          <p:nvPr>
            <p:ph type="title"/>
          </p:nvPr>
        </p:nvSpPr>
        <p:spPr>
          <a:xfrm>
            <a:off x="457200" y="274638"/>
            <a:ext cx="8229600" cy="868362"/>
          </a:xfrm>
        </p:spPr>
        <p:txBody>
          <a:bodyPr>
            <a:noAutofit/>
          </a:bodyPr>
          <a:lstStyle>
            <a:lvl1pPr algn="l">
              <a:defRPr sz="2800" b="1">
                <a:solidFill>
                  <a:srgbClr val="085AA6"/>
                </a:solidFill>
                <a:latin typeface="Corbel"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spcBef>
                <a:spcPts val="600"/>
              </a:spcBef>
              <a:buSzPct val="100000"/>
              <a:buFontTx/>
              <a:buBlip>
                <a:blip r:embed="rId3"/>
              </a:buBlip>
              <a:defRPr sz="2000">
                <a:latin typeface="Corbel" pitchFamily="34" charset="0"/>
                <a:cs typeface="Tahoma" pitchFamily="34" charset="0"/>
              </a:defRPr>
            </a:lvl1pPr>
            <a:lvl2pPr>
              <a:buFont typeface="Arial" pitchFamily="34" charset="0"/>
              <a:buChar char="•"/>
              <a:defRPr sz="2000">
                <a:latin typeface="Corbel" pitchFamily="34" charset="0"/>
                <a:cs typeface="Tahoma" pitchFamily="34" charset="0"/>
              </a:defRPr>
            </a:lvl2pPr>
            <a:lvl3pPr>
              <a:buFont typeface="Verdana" pitchFamily="34" charset="0"/>
              <a:buChar char="-"/>
              <a:defRPr sz="2000">
                <a:latin typeface="Corbel" pitchFamily="34" charset="0"/>
                <a:cs typeface="Tahoma" pitchFamily="34" charset="0"/>
              </a:defRPr>
            </a:lvl3pPr>
            <a:lvl4pPr>
              <a:buFont typeface="Arial" pitchFamily="34" charset="0"/>
              <a:buChar char="•"/>
              <a:defRPr sz="2000">
                <a:latin typeface="Corbel" pitchFamily="34" charset="0"/>
                <a:cs typeface="Tahoma" pitchFamily="34" charset="0"/>
              </a:defRPr>
            </a:lvl4pPr>
            <a:lvl5pPr>
              <a:defRPr sz="2000">
                <a:latin typeface="Corbel"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447675" y="1157288"/>
            <a:ext cx="8696325"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rbel" pitchFamily="34" charset="0"/>
            </a:endParaRPr>
          </a:p>
        </p:txBody>
      </p:sp>
      <p:sp>
        <p:nvSpPr>
          <p:cNvPr id="6" name="Rectangle 5"/>
          <p:cNvSpPr/>
          <p:nvPr userDrawn="1"/>
        </p:nvSpPr>
        <p:spPr>
          <a:xfrm>
            <a:off x="0" y="1157288"/>
            <a:ext cx="354013" cy="146050"/>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orbel" pitchFamily="34" charset="0"/>
            </a:endParaRPr>
          </a:p>
        </p:txBody>
      </p:sp>
      <p:pic>
        <p:nvPicPr>
          <p:cNvPr id="7" name="Picture 8" descr="LuxRe_Logo.jpg"/>
          <p:cNvPicPr>
            <a:picLocks noChangeAspect="1"/>
          </p:cNvPicPr>
          <p:nvPr userDrawn="1"/>
        </p:nvPicPr>
        <p:blipFill>
          <a:blip r:embed="rId2" cstate="print"/>
          <a:srcRect/>
          <a:stretch>
            <a:fillRect/>
          </a:stretch>
        </p:blipFill>
        <p:spPr bwMode="auto">
          <a:xfrm>
            <a:off x="457200" y="6324600"/>
            <a:ext cx="1524000" cy="366713"/>
          </a:xfrm>
          <a:prstGeom prst="rect">
            <a:avLst/>
          </a:prstGeom>
          <a:noFill/>
          <a:ln w="9525">
            <a:noFill/>
            <a:miter lim="800000"/>
            <a:headEnd/>
            <a:tailEnd/>
          </a:ln>
        </p:spPr>
      </p:pic>
      <p:sp>
        <p:nvSpPr>
          <p:cNvPr id="2" name="Title 1"/>
          <p:cNvSpPr>
            <a:spLocks noGrp="1"/>
          </p:cNvSpPr>
          <p:nvPr>
            <p:ph type="title"/>
          </p:nvPr>
        </p:nvSpPr>
        <p:spPr>
          <a:xfrm>
            <a:off x="457200" y="274638"/>
            <a:ext cx="8229600" cy="873442"/>
          </a:xfrm>
          <a:noFill/>
          <a:ln w="9525">
            <a:noFill/>
            <a:miter lim="800000"/>
            <a:headEnd/>
            <a:tailEnd/>
          </a:ln>
        </p:spPr>
        <p:txBody>
          <a:bodyPr>
            <a:noAutofit/>
          </a:bodyPr>
          <a:lstStyle>
            <a:lvl1pPr algn="l" rtl="0" fontAlgn="base">
              <a:spcBef>
                <a:spcPct val="0"/>
              </a:spcBef>
              <a:spcAft>
                <a:spcPct val="0"/>
              </a:spcAft>
              <a:defRPr lang="en-US" sz="2800" b="1" kern="1200">
                <a:solidFill>
                  <a:srgbClr val="085AA6"/>
                </a:solidFill>
                <a:latin typeface="Corbel" pitchFamily="34" charset="0"/>
                <a:ea typeface="+mj-ea"/>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noFill/>
          <a:ln w="9525">
            <a:noFill/>
            <a:miter lim="800000"/>
            <a:headEnd/>
            <a:tailEnd/>
          </a:ln>
        </p:spPr>
        <p:txBody>
          <a:bodyPr/>
          <a:lstStyle>
            <a:lvl1pPr algn="l" rtl="0" fontAlgn="base">
              <a:spcAft>
                <a:spcPct val="0"/>
              </a:spcAft>
              <a:defRPr lang="en-US" sz="2000" kern="1200" smtClean="0">
                <a:solidFill>
                  <a:schemeClr val="tx1"/>
                </a:solidFill>
                <a:latin typeface="Corbel" pitchFamily="34" charset="0"/>
                <a:ea typeface="+mn-ea"/>
                <a:cs typeface="Tahoma" pitchFamily="34" charset="0"/>
              </a:defRPr>
            </a:lvl1pPr>
            <a:lvl2pPr algn="l" rtl="0" fontAlgn="base">
              <a:spcAft>
                <a:spcPct val="0"/>
              </a:spcAft>
              <a:defRPr lang="en-US" sz="2000" kern="1200" smtClean="0">
                <a:solidFill>
                  <a:schemeClr val="tx1"/>
                </a:solidFill>
                <a:latin typeface="Corbel" pitchFamily="34" charset="0"/>
                <a:ea typeface="+mn-ea"/>
                <a:cs typeface="Tahoma" pitchFamily="34" charset="0"/>
              </a:defRPr>
            </a:lvl2pPr>
            <a:lvl3pPr algn="l" rtl="0" fontAlgn="base">
              <a:spcAft>
                <a:spcPct val="0"/>
              </a:spcAft>
              <a:defRPr lang="en-US" sz="2000" kern="1200" smtClean="0">
                <a:solidFill>
                  <a:schemeClr val="tx1"/>
                </a:solidFill>
                <a:latin typeface="Corbel" pitchFamily="34" charset="0"/>
                <a:ea typeface="+mn-ea"/>
                <a:cs typeface="Tahoma" pitchFamily="34" charset="0"/>
              </a:defRPr>
            </a:lvl3pPr>
            <a:lvl4pPr algn="l" rtl="0" fontAlgn="base">
              <a:spcAft>
                <a:spcPct val="0"/>
              </a:spcAft>
              <a:defRPr lang="en-US" sz="2000" kern="1200" smtClean="0">
                <a:solidFill>
                  <a:schemeClr val="tx1"/>
                </a:solidFill>
                <a:latin typeface="Corbel" pitchFamily="34" charset="0"/>
                <a:ea typeface="+mn-ea"/>
                <a:cs typeface="Tahoma" pitchFamily="34" charset="0"/>
              </a:defRPr>
            </a:lvl4pPr>
            <a:lvl5pPr algn="l" rtl="0" fontAlgn="base">
              <a:spcAft>
                <a:spcPct val="0"/>
              </a:spcAft>
              <a:defRPr lang="en-US" sz="2000" kern="1200">
                <a:solidFill>
                  <a:schemeClr val="tx1"/>
                </a:solidFill>
                <a:latin typeface="Corbel" pitchFamily="34" charset="0"/>
                <a:ea typeface="+mn-ea"/>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atin typeface="Corbel" pitchFamily="34" charset="0"/>
                <a:cs typeface="Tahoma" pitchFamily="34" charset="0"/>
              </a:defRPr>
            </a:lvl1pPr>
            <a:lvl2pPr>
              <a:defRPr sz="2000">
                <a:latin typeface="Corbel" pitchFamily="34" charset="0"/>
                <a:cs typeface="Tahoma" pitchFamily="34" charset="0"/>
              </a:defRPr>
            </a:lvl2pPr>
            <a:lvl3pPr>
              <a:defRPr sz="2000">
                <a:latin typeface="Corbel" pitchFamily="34" charset="0"/>
                <a:cs typeface="Tahoma" pitchFamily="34" charset="0"/>
              </a:defRPr>
            </a:lvl3pPr>
            <a:lvl4pPr>
              <a:defRPr sz="2000">
                <a:latin typeface="Corbel" pitchFamily="34" charset="0"/>
                <a:cs typeface="Tahoma" pitchFamily="34" charset="0"/>
              </a:defRPr>
            </a:lvl4pPr>
            <a:lvl5pPr>
              <a:defRPr sz="2000">
                <a:latin typeface="Corbel"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6553200" y="6356350"/>
            <a:ext cx="2133600" cy="365125"/>
          </a:xfrm>
          <a:prstGeom prst="rect">
            <a:avLst/>
          </a:prstGeom>
        </p:spPr>
        <p:txBody>
          <a:bodyPr/>
          <a:lstStyle>
            <a:lvl1pPr algn="r">
              <a:defRPr sz="800" smtClean="0">
                <a:latin typeface="Corbel" pitchFamily="34" charset="0"/>
              </a:defRPr>
            </a:lvl1pPr>
          </a:lstStyle>
          <a:p>
            <a:pPr>
              <a:defRPr/>
            </a:pPr>
            <a:fld id="{8E8F7BB8-7D03-45F2-B28F-59D98EDAC39A}"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447675" y="1157288"/>
            <a:ext cx="8696325"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sp>
        <p:nvSpPr>
          <p:cNvPr id="4" name="Rectangle 3"/>
          <p:cNvSpPr/>
          <p:nvPr userDrawn="1"/>
        </p:nvSpPr>
        <p:spPr>
          <a:xfrm>
            <a:off x="0" y="1157288"/>
            <a:ext cx="354013" cy="146050"/>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pic>
        <p:nvPicPr>
          <p:cNvPr id="5" name="Picture 8" descr="LuxRe_Logo.jpg"/>
          <p:cNvPicPr>
            <a:picLocks noChangeAspect="1"/>
          </p:cNvPicPr>
          <p:nvPr userDrawn="1"/>
        </p:nvPicPr>
        <p:blipFill>
          <a:blip r:embed="rId2" cstate="print"/>
          <a:srcRect/>
          <a:stretch>
            <a:fillRect/>
          </a:stretch>
        </p:blipFill>
        <p:spPr bwMode="auto">
          <a:xfrm>
            <a:off x="457200" y="6324600"/>
            <a:ext cx="1524000" cy="366713"/>
          </a:xfrm>
          <a:prstGeom prst="rect">
            <a:avLst/>
          </a:prstGeom>
          <a:noFill/>
          <a:ln w="9525">
            <a:noFill/>
            <a:miter lim="800000"/>
            <a:headEnd/>
            <a:tailEnd/>
          </a:ln>
        </p:spPr>
      </p:pic>
      <p:sp>
        <p:nvSpPr>
          <p:cNvPr id="2" name="Title 1"/>
          <p:cNvSpPr>
            <a:spLocks noGrp="1"/>
          </p:cNvSpPr>
          <p:nvPr>
            <p:ph type="title"/>
          </p:nvPr>
        </p:nvSpPr>
        <p:spPr>
          <a:xfrm>
            <a:off x="457200" y="249238"/>
            <a:ext cx="8229600" cy="893762"/>
          </a:xfrm>
          <a:noFill/>
          <a:ln w="9525">
            <a:noFill/>
            <a:miter lim="800000"/>
            <a:headEnd/>
            <a:tailEnd/>
          </a:ln>
        </p:spPr>
        <p:txBody>
          <a:bodyPr>
            <a:noAutofit/>
          </a:bodyPr>
          <a:lstStyle>
            <a:lvl1pPr algn="l" rtl="0" fontAlgn="base">
              <a:spcBef>
                <a:spcPct val="0"/>
              </a:spcBef>
              <a:spcAft>
                <a:spcPct val="0"/>
              </a:spcAft>
              <a:defRPr lang="en-US" sz="2800" b="1" kern="1200">
                <a:solidFill>
                  <a:srgbClr val="085AA6"/>
                </a:solidFill>
                <a:latin typeface="Corbel" pitchFamily="34" charset="0"/>
                <a:ea typeface="+mj-ea"/>
                <a:cs typeface="Tahoma"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lvl1pPr algn="r">
              <a:defRPr sz="800"/>
            </a:lvl1pPr>
          </a:lstStyle>
          <a:p>
            <a:pPr>
              <a:defRPr/>
            </a:pPr>
            <a:fld id="{21093F6E-63E4-4B41-AC02-261E4DFFF787}"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rinted Title and Content">
    <p:spTree>
      <p:nvGrpSpPr>
        <p:cNvPr id="1" name=""/>
        <p:cNvGrpSpPr/>
        <p:nvPr/>
      </p:nvGrpSpPr>
      <p:grpSpPr>
        <a:xfrm>
          <a:off x="0" y="0"/>
          <a:ext cx="0" cy="0"/>
          <a:chOff x="0" y="0"/>
          <a:chExt cx="0" cy="0"/>
        </a:xfrm>
      </p:grpSpPr>
      <p:sp>
        <p:nvSpPr>
          <p:cNvPr id="4" name="Rectangle 3"/>
          <p:cNvSpPr/>
          <p:nvPr/>
        </p:nvSpPr>
        <p:spPr>
          <a:xfrm>
            <a:off x="447675" y="1157288"/>
            <a:ext cx="8696325"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sp>
        <p:nvSpPr>
          <p:cNvPr id="5" name="Rectangle 4"/>
          <p:cNvSpPr/>
          <p:nvPr/>
        </p:nvSpPr>
        <p:spPr>
          <a:xfrm>
            <a:off x="0" y="1157288"/>
            <a:ext cx="354013" cy="146050"/>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pic>
        <p:nvPicPr>
          <p:cNvPr id="6" name="Picture 8" descr="LuxRe_Logo.jpg"/>
          <p:cNvPicPr>
            <a:picLocks noChangeAspect="1"/>
          </p:cNvPicPr>
          <p:nvPr/>
        </p:nvPicPr>
        <p:blipFill>
          <a:blip r:embed="rId2" cstate="print"/>
          <a:srcRect/>
          <a:stretch>
            <a:fillRect/>
          </a:stretch>
        </p:blipFill>
        <p:spPr bwMode="auto">
          <a:xfrm>
            <a:off x="457200" y="6324600"/>
            <a:ext cx="1524000" cy="366713"/>
          </a:xfrm>
          <a:prstGeom prst="rect">
            <a:avLst/>
          </a:prstGeom>
          <a:noFill/>
          <a:ln w="9525">
            <a:noFill/>
            <a:miter lim="800000"/>
            <a:headEnd/>
            <a:tailEnd/>
          </a:ln>
        </p:spPr>
      </p:pic>
      <p:sp>
        <p:nvSpPr>
          <p:cNvPr id="7" name="TextBox 6"/>
          <p:cNvSpPr txBox="1"/>
          <p:nvPr/>
        </p:nvSpPr>
        <p:spPr>
          <a:xfrm>
            <a:off x="8045450" y="6172200"/>
            <a:ext cx="623888" cy="246063"/>
          </a:xfrm>
          <a:prstGeom prst="rect">
            <a:avLst/>
          </a:prstGeom>
          <a:noFill/>
        </p:spPr>
        <p:txBody>
          <a:bodyPr>
            <a:spAutoFit/>
          </a:bodyPr>
          <a:lstStyle/>
          <a:p>
            <a:pPr algn="r" fontAlgn="auto">
              <a:spcBef>
                <a:spcPts val="0"/>
              </a:spcBef>
              <a:spcAft>
                <a:spcPts val="0"/>
              </a:spcAft>
              <a:defRPr/>
            </a:pPr>
            <a:fld id="{81BB3BAE-3538-4B37-8409-C970F9CA3050}" type="slidenum">
              <a:rPr lang="en-US" sz="1000">
                <a:solidFill>
                  <a:prstClr val="black"/>
                </a:solidFill>
                <a:latin typeface="Corbel" pitchFamily="34" charset="0"/>
                <a:cs typeface="Tahoma" pitchFamily="34" charset="0"/>
              </a:rPr>
              <a:pPr algn="r" fontAlgn="auto">
                <a:spcBef>
                  <a:spcPts val="0"/>
                </a:spcBef>
                <a:spcAft>
                  <a:spcPts val="0"/>
                </a:spcAft>
                <a:defRPr/>
              </a:pPr>
              <a:t>‹#›</a:t>
            </a:fld>
            <a:endParaRPr lang="en-US" sz="1000" dirty="0">
              <a:solidFill>
                <a:prstClr val="black"/>
              </a:solidFill>
              <a:latin typeface="Corbel" pitchFamily="34" charset="0"/>
              <a:cs typeface="Tahoma" pitchFamily="34" charset="0"/>
            </a:endParaRPr>
          </a:p>
        </p:txBody>
      </p:sp>
      <p:cxnSp>
        <p:nvCxnSpPr>
          <p:cNvPr id="8" name="Straight Connector 7"/>
          <p:cNvCxnSpPr/>
          <p:nvPr userDrawn="1"/>
        </p:nvCxnSpPr>
        <p:spPr>
          <a:xfrm>
            <a:off x="457200" y="6170613"/>
            <a:ext cx="8229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868362"/>
          </a:xfrm>
        </p:spPr>
        <p:txBody>
          <a:bodyPr>
            <a:noAutofit/>
          </a:bodyPr>
          <a:lstStyle>
            <a:lvl1pPr algn="l">
              <a:defRPr sz="2000" b="1">
                <a:solidFill>
                  <a:srgbClr val="085AA6"/>
                </a:solidFill>
                <a:latin typeface="Corbel"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600"/>
              </a:spcBef>
              <a:buSzPct val="130000"/>
              <a:buFontTx/>
              <a:buNone/>
              <a:defRPr sz="1200">
                <a:latin typeface="Corbel" pitchFamily="34" charset="0"/>
                <a:cs typeface="Tahoma" pitchFamily="34" charset="0"/>
              </a:defRPr>
            </a:lvl1pPr>
            <a:lvl2pPr marL="228600" indent="-228600">
              <a:buFontTx/>
              <a:buBlip>
                <a:blip r:embed="rId3"/>
              </a:buBlip>
              <a:defRPr lang="en-US" sz="1200" kern="1200" dirty="0" smtClean="0">
                <a:solidFill>
                  <a:schemeClr val="tx1"/>
                </a:solidFill>
                <a:latin typeface="Corbel" pitchFamily="34" charset="0"/>
                <a:ea typeface="+mn-ea"/>
                <a:cs typeface="Tahoma" pitchFamily="34" charset="0"/>
              </a:defRPr>
            </a:lvl2pPr>
            <a:lvl3pPr marL="457200" indent="-228600">
              <a:buFont typeface="Arial" pitchFamily="34" charset="0"/>
              <a:buChar char="•"/>
              <a:defRPr sz="1200">
                <a:latin typeface="Corbel" pitchFamily="34" charset="0"/>
                <a:cs typeface="Tahoma" pitchFamily="34" charset="0"/>
              </a:defRPr>
            </a:lvl3pPr>
            <a:lvl4pPr marL="685800" indent="-228600">
              <a:buFont typeface="Arial" pitchFamily="34" charset="0"/>
              <a:buChar char="•"/>
              <a:defRPr sz="1200">
                <a:latin typeface="Corbel" pitchFamily="34" charset="0"/>
                <a:cs typeface="Tahoma" pitchFamily="34" charset="0"/>
              </a:defRPr>
            </a:lvl4pPr>
            <a:lvl5pPr marL="914400" indent="-228600">
              <a:defRPr sz="1200">
                <a:latin typeface="Corbel"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Printed Two Content">
    <p:spTree>
      <p:nvGrpSpPr>
        <p:cNvPr id="1" name=""/>
        <p:cNvGrpSpPr/>
        <p:nvPr/>
      </p:nvGrpSpPr>
      <p:grpSpPr>
        <a:xfrm>
          <a:off x="0" y="0"/>
          <a:ext cx="0" cy="0"/>
          <a:chOff x="0" y="0"/>
          <a:chExt cx="0" cy="0"/>
        </a:xfrm>
      </p:grpSpPr>
      <p:sp>
        <p:nvSpPr>
          <p:cNvPr id="5" name="Rectangle 4"/>
          <p:cNvSpPr/>
          <p:nvPr userDrawn="1"/>
        </p:nvSpPr>
        <p:spPr>
          <a:xfrm>
            <a:off x="447675" y="1157288"/>
            <a:ext cx="8696325"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sp>
        <p:nvSpPr>
          <p:cNvPr id="6" name="Rectangle 5"/>
          <p:cNvSpPr/>
          <p:nvPr userDrawn="1"/>
        </p:nvSpPr>
        <p:spPr>
          <a:xfrm>
            <a:off x="0" y="1157288"/>
            <a:ext cx="354013" cy="146050"/>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pic>
        <p:nvPicPr>
          <p:cNvPr id="7" name="Picture 8" descr="LuxRe_Logo.jpg"/>
          <p:cNvPicPr>
            <a:picLocks noChangeAspect="1"/>
          </p:cNvPicPr>
          <p:nvPr userDrawn="1"/>
        </p:nvPicPr>
        <p:blipFill>
          <a:blip r:embed="rId2" cstate="print"/>
          <a:srcRect/>
          <a:stretch>
            <a:fillRect/>
          </a:stretch>
        </p:blipFill>
        <p:spPr bwMode="auto">
          <a:xfrm>
            <a:off x="457200" y="6324600"/>
            <a:ext cx="1524000" cy="366713"/>
          </a:xfrm>
          <a:prstGeom prst="rect">
            <a:avLst/>
          </a:prstGeom>
          <a:noFill/>
          <a:ln w="9525">
            <a:noFill/>
            <a:miter lim="800000"/>
            <a:headEnd/>
            <a:tailEnd/>
          </a:ln>
        </p:spPr>
      </p:pic>
      <p:sp>
        <p:nvSpPr>
          <p:cNvPr id="2" name="Title 1"/>
          <p:cNvSpPr>
            <a:spLocks noGrp="1"/>
          </p:cNvSpPr>
          <p:nvPr>
            <p:ph type="title"/>
          </p:nvPr>
        </p:nvSpPr>
        <p:spPr>
          <a:xfrm>
            <a:off x="457200" y="274638"/>
            <a:ext cx="8229600" cy="873442"/>
          </a:xfrm>
          <a:noFill/>
          <a:ln w="9525">
            <a:noFill/>
            <a:miter lim="800000"/>
            <a:headEnd/>
            <a:tailEnd/>
          </a:ln>
        </p:spPr>
        <p:txBody>
          <a:bodyPr>
            <a:noAutofit/>
          </a:bodyPr>
          <a:lstStyle>
            <a:lvl1pPr algn="l" rtl="0" fontAlgn="base">
              <a:spcBef>
                <a:spcPct val="0"/>
              </a:spcBef>
              <a:spcAft>
                <a:spcPct val="0"/>
              </a:spcAft>
              <a:defRPr lang="en-US" sz="2000" b="1" kern="1200">
                <a:solidFill>
                  <a:srgbClr val="085AA6"/>
                </a:solidFill>
                <a:latin typeface="Corbel" pitchFamily="34" charset="0"/>
                <a:ea typeface="+mj-ea"/>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noFill/>
          <a:ln w="9525">
            <a:noFill/>
            <a:miter lim="800000"/>
            <a:headEnd/>
            <a:tailEnd/>
          </a:ln>
        </p:spPr>
        <p:txBody>
          <a:bodyPr/>
          <a:lstStyle>
            <a:lvl1pPr marL="0" indent="0" algn="l" rtl="0" fontAlgn="base">
              <a:spcAft>
                <a:spcPct val="0"/>
              </a:spcAft>
              <a:buNone/>
              <a:defRPr lang="en-US" sz="1200" kern="1200" smtClean="0">
                <a:solidFill>
                  <a:schemeClr val="tx1"/>
                </a:solidFill>
                <a:latin typeface="Corbel" pitchFamily="34" charset="0"/>
                <a:ea typeface="+mn-ea"/>
                <a:cs typeface="Tahoma" pitchFamily="34" charset="0"/>
              </a:defRPr>
            </a:lvl1pPr>
            <a:lvl2pPr marL="173038" indent="-173038" algn="l" rtl="0" fontAlgn="base">
              <a:spcAft>
                <a:spcPct val="0"/>
              </a:spcAft>
              <a:defRPr lang="en-US" sz="1200" kern="1200" smtClean="0">
                <a:solidFill>
                  <a:schemeClr val="tx1"/>
                </a:solidFill>
                <a:latin typeface="Corbel" pitchFamily="34" charset="0"/>
                <a:ea typeface="+mn-ea"/>
                <a:cs typeface="Tahoma" pitchFamily="34" charset="0"/>
              </a:defRPr>
            </a:lvl2pPr>
            <a:lvl3pPr marL="346075" indent="-173038" algn="l" rtl="0" fontAlgn="base">
              <a:spcAft>
                <a:spcPct val="0"/>
              </a:spcAft>
              <a:defRPr lang="en-US" sz="1200" kern="1200" smtClean="0">
                <a:solidFill>
                  <a:schemeClr val="tx1"/>
                </a:solidFill>
                <a:latin typeface="Corbel" pitchFamily="34" charset="0"/>
                <a:ea typeface="+mn-ea"/>
                <a:cs typeface="Tahoma" pitchFamily="34" charset="0"/>
              </a:defRPr>
            </a:lvl3pPr>
            <a:lvl4pPr marL="568325" indent="-173038" algn="l" rtl="0" fontAlgn="base">
              <a:spcAft>
                <a:spcPct val="0"/>
              </a:spcAft>
              <a:defRPr lang="en-US" sz="1200" kern="1200" smtClean="0">
                <a:solidFill>
                  <a:schemeClr val="tx1"/>
                </a:solidFill>
                <a:latin typeface="Corbel" pitchFamily="34" charset="0"/>
                <a:ea typeface="+mn-ea"/>
                <a:cs typeface="Tahoma" pitchFamily="34" charset="0"/>
              </a:defRPr>
            </a:lvl4pPr>
            <a:lvl5pPr marL="741363" indent="-173038" algn="l" rtl="0" fontAlgn="base">
              <a:spcAft>
                <a:spcPct val="0"/>
              </a:spcAft>
              <a:defRPr lang="en-US" sz="1200" kern="1200">
                <a:solidFill>
                  <a:schemeClr val="tx1"/>
                </a:solidFill>
                <a:latin typeface="Corbel" pitchFamily="34" charset="0"/>
                <a:ea typeface="+mn-ea"/>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lang="en-US" sz="1200" kern="1200" dirty="0" smtClean="0">
                <a:solidFill>
                  <a:schemeClr val="tx1"/>
                </a:solidFill>
                <a:latin typeface="Corbel" pitchFamily="34" charset="0"/>
                <a:ea typeface="+mn-ea"/>
                <a:cs typeface="Tahoma" pitchFamily="34" charset="0"/>
              </a:defRPr>
            </a:lvl1pPr>
            <a:lvl2pPr marL="173038" indent="-173038" algn="l" rtl="0" eaLnBrk="0" fontAlgn="base" hangingPunct="0">
              <a:spcBef>
                <a:spcPct val="20000"/>
              </a:spcBef>
              <a:spcAft>
                <a:spcPct val="0"/>
              </a:spcAft>
              <a:buFont typeface="Arial" charset="0"/>
              <a:defRPr lang="en-US" sz="1200" kern="1200" dirty="0" smtClean="0">
                <a:solidFill>
                  <a:schemeClr val="tx1"/>
                </a:solidFill>
                <a:latin typeface="Corbel" pitchFamily="34" charset="0"/>
                <a:ea typeface="+mn-ea"/>
                <a:cs typeface="Tahoma" pitchFamily="34" charset="0"/>
              </a:defRPr>
            </a:lvl2pPr>
            <a:lvl3pPr marL="346075" indent="-173038" algn="l" rtl="0" eaLnBrk="0" fontAlgn="base" hangingPunct="0">
              <a:spcBef>
                <a:spcPct val="20000"/>
              </a:spcBef>
              <a:spcAft>
                <a:spcPct val="0"/>
              </a:spcAft>
              <a:buFont typeface="Arial" charset="0"/>
              <a:defRPr lang="en-US" sz="1200" kern="1200" dirty="0" smtClean="0">
                <a:solidFill>
                  <a:schemeClr val="tx1"/>
                </a:solidFill>
                <a:latin typeface="Corbel" pitchFamily="34" charset="0"/>
                <a:ea typeface="+mn-ea"/>
                <a:cs typeface="Tahoma" pitchFamily="34" charset="0"/>
              </a:defRPr>
            </a:lvl3pPr>
            <a:lvl4pPr marL="517525" indent="-173038" algn="l" rtl="0" eaLnBrk="0" fontAlgn="base" hangingPunct="0">
              <a:spcBef>
                <a:spcPct val="20000"/>
              </a:spcBef>
              <a:spcAft>
                <a:spcPct val="0"/>
              </a:spcAft>
              <a:buFont typeface="Arial" charset="0"/>
              <a:defRPr lang="en-US" sz="1200" kern="1200" dirty="0" smtClean="0">
                <a:solidFill>
                  <a:schemeClr val="tx1"/>
                </a:solidFill>
                <a:latin typeface="Corbel" pitchFamily="34" charset="0"/>
                <a:ea typeface="+mn-ea"/>
                <a:cs typeface="Tahoma" pitchFamily="34" charset="0"/>
              </a:defRPr>
            </a:lvl4pPr>
            <a:lvl5pPr marL="690563" indent="-173038" algn="l" rtl="0" eaLnBrk="0" fontAlgn="base" hangingPunct="0">
              <a:spcBef>
                <a:spcPct val="20000"/>
              </a:spcBef>
              <a:spcAft>
                <a:spcPct val="0"/>
              </a:spcAft>
              <a:buFont typeface="Arial" charset="0"/>
              <a:defRPr lang="en-US" sz="1200" kern="1200" dirty="0">
                <a:solidFill>
                  <a:schemeClr val="tx1"/>
                </a:solidFill>
                <a:latin typeface="Corbel" pitchFamily="34" charset="0"/>
                <a:ea typeface="+mn-ea"/>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8045450" y="6172200"/>
            <a:ext cx="623888" cy="246063"/>
          </a:xfrm>
          <a:prstGeom prst="rect">
            <a:avLst/>
          </a:prstGeom>
          <a:noFill/>
        </p:spPr>
        <p:txBody>
          <a:bodyPr>
            <a:spAutoFit/>
          </a:bodyPr>
          <a:lstStyle/>
          <a:p>
            <a:pPr algn="r" fontAlgn="auto">
              <a:spcBef>
                <a:spcPts val="0"/>
              </a:spcBef>
              <a:spcAft>
                <a:spcPts val="0"/>
              </a:spcAft>
              <a:defRPr/>
            </a:pPr>
            <a:fld id="{81BB3BAE-3538-4B37-8409-C970F9CA3050}" type="slidenum">
              <a:rPr lang="en-US" sz="1000">
                <a:solidFill>
                  <a:prstClr val="black"/>
                </a:solidFill>
                <a:latin typeface="Corbel" pitchFamily="34" charset="0"/>
                <a:cs typeface="Tahoma" pitchFamily="34" charset="0"/>
              </a:rPr>
              <a:pPr algn="r" fontAlgn="auto">
                <a:spcBef>
                  <a:spcPts val="0"/>
                </a:spcBef>
                <a:spcAft>
                  <a:spcPts val="0"/>
                </a:spcAft>
                <a:defRPr/>
              </a:pPr>
              <a:t>‹#›</a:t>
            </a:fld>
            <a:endParaRPr lang="en-US" sz="1000" dirty="0">
              <a:solidFill>
                <a:prstClr val="black"/>
              </a:solidFill>
              <a:latin typeface="Corbel" pitchFamily="34" charset="0"/>
              <a:cs typeface="Tahoma" pitchFamily="34" charset="0"/>
            </a:endParaRPr>
          </a:p>
        </p:txBody>
      </p:sp>
      <p:cxnSp>
        <p:nvCxnSpPr>
          <p:cNvPr id="10" name="Straight Connector 9"/>
          <p:cNvCxnSpPr/>
          <p:nvPr userDrawn="1"/>
        </p:nvCxnSpPr>
        <p:spPr>
          <a:xfrm>
            <a:off x="457200" y="6170613"/>
            <a:ext cx="82296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377825" y="6494463"/>
            <a:ext cx="8316913" cy="230187"/>
          </a:xfrm>
          <a:prstGeom prst="rect">
            <a:avLst/>
          </a:prstGeom>
          <a:noFill/>
          <a:ln w="9525">
            <a:noFill/>
            <a:miter lim="800000"/>
            <a:headEnd/>
            <a:tailEnd/>
          </a:ln>
          <a:effectLst/>
        </p:spPr>
        <p:txBody>
          <a:bodyPr>
            <a:spAutoFit/>
          </a:bodyPr>
          <a:lstStyle/>
          <a:p>
            <a:pPr algn="ctr" eaLnBrk="0" hangingPunct="0">
              <a:defRPr/>
            </a:pPr>
            <a:r>
              <a:rPr lang="en-US" sz="900" dirty="0" smtClean="0">
                <a:solidFill>
                  <a:prstClr val="black"/>
                </a:solidFill>
                <a:latin typeface="Corbel" pitchFamily="34" charset="0"/>
                <a:cs typeface="Tahoma" pitchFamily="34" charset="0"/>
              </a:rPr>
              <a:t>Lux Research Inc. 		Phone: +1 617 502 5300   		www.luxresearchinc.com</a:t>
            </a:r>
            <a:endParaRPr lang="en-US" sz="900" dirty="0">
              <a:solidFill>
                <a:srgbClr val="000099"/>
              </a:solidFill>
              <a:latin typeface="Corbel" pitchFamily="34" charset="0"/>
              <a:cs typeface="Tahoma" pitchFamily="34" charset="0"/>
            </a:endParaRPr>
          </a:p>
        </p:txBody>
      </p:sp>
      <p:pic>
        <p:nvPicPr>
          <p:cNvPr id="7" name="Picture 7" descr="LuxRe_Logo.jpg"/>
          <p:cNvPicPr>
            <a:picLocks noChangeAspect="1"/>
          </p:cNvPicPr>
          <p:nvPr/>
        </p:nvPicPr>
        <p:blipFill>
          <a:blip r:embed="rId2" cstate="print"/>
          <a:srcRect/>
          <a:stretch>
            <a:fillRect/>
          </a:stretch>
        </p:blipFill>
        <p:spPr bwMode="auto">
          <a:xfrm>
            <a:off x="428625" y="1309688"/>
            <a:ext cx="3462338" cy="835025"/>
          </a:xfrm>
          <a:prstGeom prst="rect">
            <a:avLst/>
          </a:prstGeom>
          <a:noFill/>
          <a:ln w="9525">
            <a:noFill/>
            <a:miter lim="800000"/>
            <a:headEnd/>
            <a:tailEnd/>
          </a:ln>
        </p:spPr>
      </p:pic>
      <p:sp>
        <p:nvSpPr>
          <p:cNvPr id="8" name="Rectangle 7"/>
          <p:cNvSpPr/>
          <p:nvPr/>
        </p:nvSpPr>
        <p:spPr>
          <a:xfrm>
            <a:off x="0" y="2405063"/>
            <a:ext cx="9144000" cy="46037"/>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sp>
        <p:nvSpPr>
          <p:cNvPr id="9" name="Rectangle 8"/>
          <p:cNvSpPr/>
          <p:nvPr/>
        </p:nvSpPr>
        <p:spPr>
          <a:xfrm>
            <a:off x="0" y="2452688"/>
            <a:ext cx="9144000" cy="46037"/>
          </a:xfrm>
          <a:prstGeom prst="rect">
            <a:avLst/>
          </a:prstGeom>
          <a:solidFill>
            <a:srgbClr val="0A76D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sp>
        <p:nvSpPr>
          <p:cNvPr id="10" name="Rectangle 9"/>
          <p:cNvSpPr/>
          <p:nvPr/>
        </p:nvSpPr>
        <p:spPr>
          <a:xfrm>
            <a:off x="0" y="2500313"/>
            <a:ext cx="9144000" cy="46037"/>
          </a:xfrm>
          <a:prstGeom prst="rect">
            <a:avLst/>
          </a:prstGeom>
          <a:solidFill>
            <a:srgbClr val="2F97F5">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orbel" pitchFamily="34" charset="0"/>
            </a:endParaRPr>
          </a:p>
        </p:txBody>
      </p:sp>
      <p:sp>
        <p:nvSpPr>
          <p:cNvPr id="2" name="Title 1"/>
          <p:cNvSpPr>
            <a:spLocks noGrp="1"/>
          </p:cNvSpPr>
          <p:nvPr>
            <p:ph type="title"/>
          </p:nvPr>
        </p:nvSpPr>
        <p:spPr>
          <a:xfrm>
            <a:off x="1767321" y="3216753"/>
            <a:ext cx="2964316" cy="850900"/>
          </a:xfrm>
        </p:spPr>
        <p:txBody>
          <a:bodyPr anchor="t">
            <a:normAutofit/>
          </a:bodyPr>
          <a:lstStyle>
            <a:lvl1pPr algn="l">
              <a:defRPr sz="2400" b="1" cap="none" baseline="0">
                <a:solidFill>
                  <a:srgbClr val="085AA6"/>
                </a:solidFill>
                <a:latin typeface="Corbel"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942" y="4535716"/>
            <a:ext cx="2652370" cy="1349829"/>
          </a:xfrm>
        </p:spPr>
        <p:txBody>
          <a:bodyPr/>
          <a:lstStyle>
            <a:lvl1pPr marL="0" indent="0">
              <a:buFontTx/>
              <a:buNone/>
              <a:defRPr sz="1200">
                <a:solidFill>
                  <a:schemeClr val="tx1"/>
                </a:solidFill>
                <a:latin typeface="Corbel" pitchFamily="34" charset="0"/>
                <a:cs typeface="Tahoma" pitchFamily="34" charset="0"/>
              </a:defRPr>
            </a:lvl1pPr>
            <a:lvl2pPr marL="457200" indent="0">
              <a:buNone/>
              <a:defRPr sz="1200">
                <a:solidFill>
                  <a:schemeClr val="tx1">
                    <a:tint val="75000"/>
                  </a:schemeClr>
                </a:solidFill>
                <a:latin typeface="Corbel" pitchFamily="34" charset="0"/>
                <a:cs typeface="Tahoma" pitchFamily="34" charset="0"/>
              </a:defRPr>
            </a:lvl2pPr>
            <a:lvl3pPr marL="914400" indent="0">
              <a:buNone/>
              <a:defRPr sz="1200">
                <a:solidFill>
                  <a:schemeClr val="tx1">
                    <a:tint val="75000"/>
                  </a:schemeClr>
                </a:solidFill>
                <a:latin typeface="Corbel" pitchFamily="34" charset="0"/>
                <a:cs typeface="Tahoma" pitchFamily="34" charset="0"/>
              </a:defRPr>
            </a:lvl3pPr>
            <a:lvl4pPr marL="1371600" indent="0">
              <a:buNone/>
              <a:defRPr sz="1200">
                <a:solidFill>
                  <a:schemeClr val="tx1">
                    <a:tint val="75000"/>
                  </a:schemeClr>
                </a:solidFill>
                <a:latin typeface="Corbel" pitchFamily="34" charset="0"/>
                <a:cs typeface="Tahoma" pitchFamily="34" charset="0"/>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2"/>
          <p:cNvSpPr>
            <a:spLocks noGrp="1"/>
          </p:cNvSpPr>
          <p:nvPr>
            <p:ph type="body" idx="10"/>
          </p:nvPr>
        </p:nvSpPr>
        <p:spPr>
          <a:xfrm>
            <a:off x="3265886" y="4535716"/>
            <a:ext cx="2652370" cy="1349829"/>
          </a:xfrm>
        </p:spPr>
        <p:txBody>
          <a:bodyPr/>
          <a:lstStyle>
            <a:lvl1pPr marL="0" indent="0">
              <a:buFontTx/>
              <a:buNone/>
              <a:defRPr sz="1200">
                <a:solidFill>
                  <a:schemeClr val="tx1"/>
                </a:solidFill>
                <a:latin typeface="Corbel" pitchFamily="34" charset="0"/>
                <a:cs typeface="Tahoma" pitchFamily="34" charset="0"/>
              </a:defRPr>
            </a:lvl1pPr>
            <a:lvl2pPr marL="457200" indent="0">
              <a:buNone/>
              <a:defRPr sz="1200">
                <a:solidFill>
                  <a:schemeClr val="tx1">
                    <a:tint val="75000"/>
                  </a:schemeClr>
                </a:solidFill>
                <a:latin typeface="Corbel" pitchFamily="34" charset="0"/>
                <a:cs typeface="Tahoma" pitchFamily="34" charset="0"/>
              </a:defRPr>
            </a:lvl2pPr>
            <a:lvl3pPr marL="914400" indent="0">
              <a:buNone/>
              <a:defRPr sz="1200">
                <a:solidFill>
                  <a:schemeClr val="tx1">
                    <a:tint val="75000"/>
                  </a:schemeClr>
                </a:solidFill>
                <a:latin typeface="Corbel" pitchFamily="34" charset="0"/>
                <a:cs typeface="Tahoma" pitchFamily="34" charset="0"/>
              </a:defRPr>
            </a:lvl3pPr>
            <a:lvl4pPr marL="1371600" indent="0">
              <a:buNone/>
              <a:defRPr sz="1200">
                <a:solidFill>
                  <a:schemeClr val="tx1">
                    <a:tint val="75000"/>
                  </a:schemeClr>
                </a:solidFill>
                <a:latin typeface="Corbel" pitchFamily="34" charset="0"/>
                <a:cs typeface="Tahoma" pitchFamily="34" charset="0"/>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Text Placeholder 2"/>
          <p:cNvSpPr>
            <a:spLocks noGrp="1"/>
          </p:cNvSpPr>
          <p:nvPr>
            <p:ph type="body" idx="11"/>
          </p:nvPr>
        </p:nvSpPr>
        <p:spPr>
          <a:xfrm>
            <a:off x="6186830" y="4535716"/>
            <a:ext cx="2652370" cy="1349829"/>
          </a:xfrm>
        </p:spPr>
        <p:txBody>
          <a:bodyPr/>
          <a:lstStyle>
            <a:lvl1pPr marL="0" indent="0">
              <a:buFontTx/>
              <a:buNone/>
              <a:defRPr sz="1200">
                <a:solidFill>
                  <a:schemeClr val="tx1"/>
                </a:solidFill>
                <a:latin typeface="Corbel" pitchFamily="34" charset="0"/>
                <a:cs typeface="Tahoma" pitchFamily="34" charset="0"/>
              </a:defRPr>
            </a:lvl1pPr>
            <a:lvl2pPr marL="457200" indent="0">
              <a:buNone/>
              <a:defRPr sz="1200">
                <a:solidFill>
                  <a:schemeClr val="tx1">
                    <a:tint val="75000"/>
                  </a:schemeClr>
                </a:solidFill>
                <a:latin typeface="Corbel" pitchFamily="34" charset="0"/>
                <a:cs typeface="Tahoma" pitchFamily="34" charset="0"/>
              </a:defRPr>
            </a:lvl2pPr>
            <a:lvl3pPr marL="914400" indent="0">
              <a:buNone/>
              <a:defRPr sz="1200">
                <a:solidFill>
                  <a:schemeClr val="tx1">
                    <a:tint val="75000"/>
                  </a:schemeClr>
                </a:solidFill>
                <a:latin typeface="Corbel" pitchFamily="34" charset="0"/>
                <a:cs typeface="Tahoma" pitchFamily="34" charset="0"/>
              </a:defRPr>
            </a:lvl3pPr>
            <a:lvl4pPr marL="1371600" indent="0">
              <a:buNone/>
              <a:defRPr sz="1200">
                <a:solidFill>
                  <a:schemeClr val="tx1">
                    <a:tint val="75000"/>
                  </a:schemeClr>
                </a:solidFill>
                <a:latin typeface="Corbel" pitchFamily="34" charset="0"/>
                <a:cs typeface="Tahoma" pitchFamily="34" charset="0"/>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lIns="182880"/>
          <a:lstStyle>
            <a:lvl1pPr>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533400" y="1112838"/>
            <a:ext cx="8229600" cy="4754562"/>
          </a:xfrm>
        </p:spPr>
        <p:txBody>
          <a:bodyPr/>
          <a:lstStyle>
            <a:lvl1pPr>
              <a:defRPr/>
            </a:lvl1p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resentation Title and Content">
    <p:spTree>
      <p:nvGrpSpPr>
        <p:cNvPr id="1" name=""/>
        <p:cNvGrpSpPr/>
        <p:nvPr/>
      </p:nvGrpSpPr>
      <p:grpSpPr>
        <a:xfrm>
          <a:off x="0" y="0"/>
          <a:ext cx="0" cy="0"/>
          <a:chOff x="0" y="0"/>
          <a:chExt cx="0" cy="0"/>
        </a:xfrm>
      </p:grpSpPr>
      <p:sp>
        <p:nvSpPr>
          <p:cNvPr id="4" name="Rectangle 3"/>
          <p:cNvSpPr/>
          <p:nvPr/>
        </p:nvSpPr>
        <p:spPr>
          <a:xfrm>
            <a:off x="447675" y="1157288"/>
            <a:ext cx="8696325"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157288"/>
            <a:ext cx="354013" cy="146050"/>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descr="LuxRe_Logo.jpg"/>
          <p:cNvPicPr>
            <a:picLocks noChangeAspect="1"/>
          </p:cNvPicPr>
          <p:nvPr/>
        </p:nvPicPr>
        <p:blipFill>
          <a:blip r:embed="rId2" cstate="print"/>
          <a:srcRect/>
          <a:stretch>
            <a:fillRect/>
          </a:stretch>
        </p:blipFill>
        <p:spPr bwMode="auto">
          <a:xfrm>
            <a:off x="457200" y="6324600"/>
            <a:ext cx="1524000" cy="366713"/>
          </a:xfrm>
          <a:prstGeom prst="rect">
            <a:avLst/>
          </a:prstGeom>
          <a:noFill/>
          <a:ln w="9525">
            <a:noFill/>
            <a:miter lim="800000"/>
            <a:headEnd/>
            <a:tailEnd/>
          </a:ln>
        </p:spPr>
      </p:pic>
      <p:sp>
        <p:nvSpPr>
          <p:cNvPr id="7" name="TextBox 6"/>
          <p:cNvSpPr txBox="1"/>
          <p:nvPr/>
        </p:nvSpPr>
        <p:spPr>
          <a:xfrm>
            <a:off x="7529513" y="6556375"/>
            <a:ext cx="1233487" cy="215900"/>
          </a:xfrm>
          <a:prstGeom prst="rect">
            <a:avLst/>
          </a:prstGeom>
          <a:noFill/>
        </p:spPr>
        <p:txBody>
          <a:bodyPr>
            <a:spAutoFit/>
          </a:bodyPr>
          <a:lstStyle/>
          <a:p>
            <a:pPr algn="r" fontAlgn="auto">
              <a:spcBef>
                <a:spcPts val="0"/>
              </a:spcBef>
              <a:spcAft>
                <a:spcPts val="0"/>
              </a:spcAft>
              <a:defRPr/>
            </a:pPr>
            <a:r>
              <a:rPr lang="en-US" sz="800" dirty="0">
                <a:solidFill>
                  <a:schemeClr val="tx1">
                    <a:lumMod val="50000"/>
                    <a:lumOff val="50000"/>
                  </a:schemeClr>
                </a:solidFill>
                <a:latin typeface="Tahoma" pitchFamily="34" charset="0"/>
                <a:cs typeface="Tahoma" pitchFamily="34" charset="0"/>
              </a:rPr>
              <a:t>  </a:t>
            </a:r>
            <a:fld id="{F83DE685-88B3-4210-90B5-287A0F45B720}" type="slidenum">
              <a:rPr lang="en-US" sz="800">
                <a:latin typeface="Tahoma" pitchFamily="34" charset="0"/>
                <a:cs typeface="Tahoma" pitchFamily="34" charset="0"/>
              </a:rPr>
              <a:pPr algn="r" fontAlgn="auto">
                <a:spcBef>
                  <a:spcPts val="0"/>
                </a:spcBef>
                <a:spcAft>
                  <a:spcPts val="0"/>
                </a:spcAft>
                <a:defRPr/>
              </a:pPr>
              <a:t>‹#›</a:t>
            </a:fld>
            <a:endParaRPr lang="en-US" sz="800" dirty="0">
              <a:latin typeface="Tahoma" pitchFamily="34" charset="0"/>
              <a:cs typeface="Tahoma" pitchFamily="34" charset="0"/>
            </a:endParaRPr>
          </a:p>
        </p:txBody>
      </p:sp>
      <p:sp>
        <p:nvSpPr>
          <p:cNvPr id="2" name="Title 1"/>
          <p:cNvSpPr>
            <a:spLocks noGrp="1"/>
          </p:cNvSpPr>
          <p:nvPr>
            <p:ph type="title"/>
          </p:nvPr>
        </p:nvSpPr>
        <p:spPr>
          <a:xfrm>
            <a:off x="457200" y="274638"/>
            <a:ext cx="8229600" cy="868362"/>
          </a:xfrm>
        </p:spPr>
        <p:txBody>
          <a:bodyPr>
            <a:noAutofit/>
          </a:bodyPr>
          <a:lstStyle>
            <a:lvl1pPr algn="l">
              <a:defRPr sz="2800" b="1">
                <a:solidFill>
                  <a:srgbClr val="085AA6"/>
                </a:solidFill>
                <a:latin typeface="Corbel"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spcBef>
                <a:spcPts val="600"/>
              </a:spcBef>
              <a:buSzPct val="100000"/>
              <a:buFontTx/>
              <a:buBlip>
                <a:blip r:embed="rId3"/>
              </a:buBlip>
              <a:defRPr sz="2000">
                <a:latin typeface="Corbel" pitchFamily="34" charset="0"/>
                <a:cs typeface="Tahoma" pitchFamily="34" charset="0"/>
              </a:defRPr>
            </a:lvl1pPr>
            <a:lvl2pPr>
              <a:buFont typeface="Arial" pitchFamily="34" charset="0"/>
              <a:buChar char="•"/>
              <a:defRPr sz="2000">
                <a:latin typeface="Corbel" pitchFamily="34" charset="0"/>
                <a:cs typeface="Tahoma" pitchFamily="34" charset="0"/>
              </a:defRPr>
            </a:lvl2pPr>
            <a:lvl3pPr>
              <a:buFont typeface="Verdana" pitchFamily="34" charset="0"/>
              <a:buChar char="-"/>
              <a:defRPr sz="2000">
                <a:latin typeface="Corbel" pitchFamily="34" charset="0"/>
                <a:cs typeface="Tahoma" pitchFamily="34" charset="0"/>
              </a:defRPr>
            </a:lvl3pPr>
            <a:lvl4pPr>
              <a:buFont typeface="Arial" pitchFamily="34" charset="0"/>
              <a:buChar char="•"/>
              <a:defRPr sz="2000">
                <a:latin typeface="Corbel" pitchFamily="34" charset="0"/>
                <a:cs typeface="Tahoma" pitchFamily="34" charset="0"/>
              </a:defRPr>
            </a:lvl4pPr>
            <a:lvl5pPr>
              <a:defRPr sz="2000">
                <a:latin typeface="Corbel"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447675" y="1157288"/>
            <a:ext cx="8696325"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orbel" pitchFamily="34" charset="0"/>
            </a:endParaRPr>
          </a:p>
        </p:txBody>
      </p:sp>
      <p:sp>
        <p:nvSpPr>
          <p:cNvPr id="6" name="Rectangle 5"/>
          <p:cNvSpPr/>
          <p:nvPr userDrawn="1"/>
        </p:nvSpPr>
        <p:spPr>
          <a:xfrm>
            <a:off x="0" y="1157288"/>
            <a:ext cx="354013" cy="146050"/>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orbel" pitchFamily="34" charset="0"/>
            </a:endParaRPr>
          </a:p>
        </p:txBody>
      </p:sp>
      <p:pic>
        <p:nvPicPr>
          <p:cNvPr id="7" name="Picture 8" descr="LuxRe_Logo.jpg"/>
          <p:cNvPicPr>
            <a:picLocks noChangeAspect="1"/>
          </p:cNvPicPr>
          <p:nvPr userDrawn="1"/>
        </p:nvPicPr>
        <p:blipFill>
          <a:blip r:embed="rId2" cstate="print"/>
          <a:srcRect/>
          <a:stretch>
            <a:fillRect/>
          </a:stretch>
        </p:blipFill>
        <p:spPr bwMode="auto">
          <a:xfrm>
            <a:off x="457200" y="6324600"/>
            <a:ext cx="1524000" cy="366713"/>
          </a:xfrm>
          <a:prstGeom prst="rect">
            <a:avLst/>
          </a:prstGeom>
          <a:noFill/>
          <a:ln w="9525">
            <a:noFill/>
            <a:miter lim="800000"/>
            <a:headEnd/>
            <a:tailEnd/>
          </a:ln>
        </p:spPr>
      </p:pic>
      <p:sp>
        <p:nvSpPr>
          <p:cNvPr id="2" name="Title 1"/>
          <p:cNvSpPr>
            <a:spLocks noGrp="1"/>
          </p:cNvSpPr>
          <p:nvPr>
            <p:ph type="title"/>
          </p:nvPr>
        </p:nvSpPr>
        <p:spPr>
          <a:xfrm>
            <a:off x="457200" y="274638"/>
            <a:ext cx="8229600" cy="873442"/>
          </a:xfrm>
          <a:noFill/>
          <a:ln w="9525">
            <a:noFill/>
            <a:miter lim="800000"/>
            <a:headEnd/>
            <a:tailEnd/>
          </a:ln>
        </p:spPr>
        <p:txBody>
          <a:bodyPr>
            <a:noAutofit/>
          </a:bodyPr>
          <a:lstStyle>
            <a:lvl1pPr algn="l" rtl="0" fontAlgn="base">
              <a:spcBef>
                <a:spcPct val="0"/>
              </a:spcBef>
              <a:spcAft>
                <a:spcPct val="0"/>
              </a:spcAft>
              <a:defRPr lang="en-US" sz="2800" b="1" kern="1200">
                <a:solidFill>
                  <a:srgbClr val="085AA6"/>
                </a:solidFill>
                <a:latin typeface="Corbel" pitchFamily="34" charset="0"/>
                <a:ea typeface="+mj-ea"/>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noFill/>
          <a:ln w="9525">
            <a:noFill/>
            <a:miter lim="800000"/>
            <a:headEnd/>
            <a:tailEnd/>
          </a:ln>
        </p:spPr>
        <p:txBody>
          <a:bodyPr/>
          <a:lstStyle>
            <a:lvl1pPr algn="l" rtl="0" fontAlgn="base">
              <a:spcAft>
                <a:spcPct val="0"/>
              </a:spcAft>
              <a:defRPr lang="en-US" sz="2000" kern="1200" smtClean="0">
                <a:solidFill>
                  <a:schemeClr val="tx1"/>
                </a:solidFill>
                <a:latin typeface="Corbel" pitchFamily="34" charset="0"/>
                <a:ea typeface="+mn-ea"/>
                <a:cs typeface="Tahoma" pitchFamily="34" charset="0"/>
              </a:defRPr>
            </a:lvl1pPr>
            <a:lvl2pPr algn="l" rtl="0" fontAlgn="base">
              <a:spcAft>
                <a:spcPct val="0"/>
              </a:spcAft>
              <a:defRPr lang="en-US" sz="2000" kern="1200" smtClean="0">
                <a:solidFill>
                  <a:schemeClr val="tx1"/>
                </a:solidFill>
                <a:latin typeface="Corbel" pitchFamily="34" charset="0"/>
                <a:ea typeface="+mn-ea"/>
                <a:cs typeface="Tahoma" pitchFamily="34" charset="0"/>
              </a:defRPr>
            </a:lvl2pPr>
            <a:lvl3pPr algn="l" rtl="0" fontAlgn="base">
              <a:spcAft>
                <a:spcPct val="0"/>
              </a:spcAft>
              <a:defRPr lang="en-US" sz="2000" kern="1200" smtClean="0">
                <a:solidFill>
                  <a:schemeClr val="tx1"/>
                </a:solidFill>
                <a:latin typeface="Corbel" pitchFamily="34" charset="0"/>
                <a:ea typeface="+mn-ea"/>
                <a:cs typeface="Tahoma" pitchFamily="34" charset="0"/>
              </a:defRPr>
            </a:lvl3pPr>
            <a:lvl4pPr algn="l" rtl="0" fontAlgn="base">
              <a:spcAft>
                <a:spcPct val="0"/>
              </a:spcAft>
              <a:defRPr lang="en-US" sz="2000" kern="1200" smtClean="0">
                <a:solidFill>
                  <a:schemeClr val="tx1"/>
                </a:solidFill>
                <a:latin typeface="Corbel" pitchFamily="34" charset="0"/>
                <a:ea typeface="+mn-ea"/>
                <a:cs typeface="Tahoma" pitchFamily="34" charset="0"/>
              </a:defRPr>
            </a:lvl4pPr>
            <a:lvl5pPr algn="l" rtl="0" fontAlgn="base">
              <a:spcAft>
                <a:spcPct val="0"/>
              </a:spcAft>
              <a:defRPr lang="en-US" sz="2000" kern="1200">
                <a:solidFill>
                  <a:schemeClr val="tx1"/>
                </a:solidFill>
                <a:latin typeface="Corbel" pitchFamily="34" charset="0"/>
                <a:ea typeface="+mn-ea"/>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atin typeface="Corbel" pitchFamily="34" charset="0"/>
                <a:cs typeface="Tahoma" pitchFamily="34" charset="0"/>
              </a:defRPr>
            </a:lvl1pPr>
            <a:lvl2pPr>
              <a:defRPr sz="2000">
                <a:latin typeface="Corbel" pitchFamily="34" charset="0"/>
                <a:cs typeface="Tahoma" pitchFamily="34" charset="0"/>
              </a:defRPr>
            </a:lvl2pPr>
            <a:lvl3pPr>
              <a:defRPr sz="2000">
                <a:latin typeface="Corbel" pitchFamily="34" charset="0"/>
                <a:cs typeface="Tahoma" pitchFamily="34" charset="0"/>
              </a:defRPr>
            </a:lvl3pPr>
            <a:lvl4pPr>
              <a:defRPr sz="2000">
                <a:latin typeface="Corbel" pitchFamily="34" charset="0"/>
                <a:cs typeface="Tahoma" pitchFamily="34" charset="0"/>
              </a:defRPr>
            </a:lvl4pPr>
            <a:lvl5pPr>
              <a:defRPr sz="2000">
                <a:latin typeface="Corbel"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6553200" y="6356350"/>
            <a:ext cx="2133600" cy="365125"/>
          </a:xfrm>
          <a:prstGeom prst="rect">
            <a:avLst/>
          </a:prstGeom>
        </p:spPr>
        <p:txBody>
          <a:bodyPr/>
          <a:lstStyle>
            <a:lvl1pPr algn="r">
              <a:defRPr sz="800" smtClean="0">
                <a:latin typeface="Corbel" pitchFamily="34" charset="0"/>
              </a:defRPr>
            </a:lvl1pPr>
          </a:lstStyle>
          <a:p>
            <a:pPr>
              <a:defRPr/>
            </a:pPr>
            <a:fld id="{8E8F7BB8-7D03-45F2-B28F-59D98EDAC39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447675" y="1157288"/>
            <a:ext cx="8696325"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0" y="1157288"/>
            <a:ext cx="354013" cy="146050"/>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LuxRe_Logo.jpg"/>
          <p:cNvPicPr>
            <a:picLocks noChangeAspect="1"/>
          </p:cNvPicPr>
          <p:nvPr userDrawn="1"/>
        </p:nvPicPr>
        <p:blipFill>
          <a:blip r:embed="rId2" cstate="print"/>
          <a:srcRect/>
          <a:stretch>
            <a:fillRect/>
          </a:stretch>
        </p:blipFill>
        <p:spPr bwMode="auto">
          <a:xfrm>
            <a:off x="457200" y="6324600"/>
            <a:ext cx="1524000" cy="366713"/>
          </a:xfrm>
          <a:prstGeom prst="rect">
            <a:avLst/>
          </a:prstGeom>
          <a:noFill/>
          <a:ln w="9525">
            <a:noFill/>
            <a:miter lim="800000"/>
            <a:headEnd/>
            <a:tailEnd/>
          </a:ln>
        </p:spPr>
      </p:pic>
      <p:sp>
        <p:nvSpPr>
          <p:cNvPr id="2" name="Title 1"/>
          <p:cNvSpPr>
            <a:spLocks noGrp="1"/>
          </p:cNvSpPr>
          <p:nvPr>
            <p:ph type="title"/>
          </p:nvPr>
        </p:nvSpPr>
        <p:spPr>
          <a:xfrm>
            <a:off x="457200" y="228600"/>
            <a:ext cx="8229600" cy="893762"/>
          </a:xfrm>
          <a:noFill/>
          <a:ln w="9525">
            <a:noFill/>
            <a:miter lim="800000"/>
            <a:headEnd/>
            <a:tailEnd/>
          </a:ln>
        </p:spPr>
        <p:txBody>
          <a:bodyPr>
            <a:noAutofit/>
          </a:bodyPr>
          <a:lstStyle>
            <a:lvl1pPr algn="l" rtl="0" fontAlgn="base">
              <a:spcBef>
                <a:spcPct val="0"/>
              </a:spcBef>
              <a:spcAft>
                <a:spcPct val="0"/>
              </a:spcAft>
              <a:defRPr lang="en-US" sz="2800" b="1" kern="1200">
                <a:solidFill>
                  <a:srgbClr val="085AA6"/>
                </a:solidFill>
                <a:latin typeface="Corbel" pitchFamily="34" charset="0"/>
                <a:ea typeface="+mj-ea"/>
                <a:cs typeface="Tahoma"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lvl1pPr algn="r">
              <a:defRPr sz="800"/>
            </a:lvl1pPr>
          </a:lstStyle>
          <a:p>
            <a:pPr>
              <a:defRPr/>
            </a:pPr>
            <a:fld id="{21093F6E-63E4-4B41-AC02-261E4DFFF78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rinted Title and Content">
    <p:spTree>
      <p:nvGrpSpPr>
        <p:cNvPr id="1" name=""/>
        <p:cNvGrpSpPr/>
        <p:nvPr/>
      </p:nvGrpSpPr>
      <p:grpSpPr>
        <a:xfrm>
          <a:off x="0" y="0"/>
          <a:ext cx="0" cy="0"/>
          <a:chOff x="0" y="0"/>
          <a:chExt cx="0" cy="0"/>
        </a:xfrm>
      </p:grpSpPr>
      <p:sp>
        <p:nvSpPr>
          <p:cNvPr id="4" name="Rectangle 3"/>
          <p:cNvSpPr/>
          <p:nvPr/>
        </p:nvSpPr>
        <p:spPr>
          <a:xfrm>
            <a:off x="447675" y="1157288"/>
            <a:ext cx="8696325"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157288"/>
            <a:ext cx="354013" cy="146050"/>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descr="LuxRe_Logo.jpg"/>
          <p:cNvPicPr>
            <a:picLocks noChangeAspect="1"/>
          </p:cNvPicPr>
          <p:nvPr/>
        </p:nvPicPr>
        <p:blipFill>
          <a:blip r:embed="rId2" cstate="print"/>
          <a:srcRect/>
          <a:stretch>
            <a:fillRect/>
          </a:stretch>
        </p:blipFill>
        <p:spPr bwMode="auto">
          <a:xfrm>
            <a:off x="457200" y="6324600"/>
            <a:ext cx="1524000" cy="366713"/>
          </a:xfrm>
          <a:prstGeom prst="rect">
            <a:avLst/>
          </a:prstGeom>
          <a:noFill/>
          <a:ln w="9525">
            <a:noFill/>
            <a:miter lim="800000"/>
            <a:headEnd/>
            <a:tailEnd/>
          </a:ln>
        </p:spPr>
      </p:pic>
      <p:sp>
        <p:nvSpPr>
          <p:cNvPr id="7" name="TextBox 6"/>
          <p:cNvSpPr txBox="1"/>
          <p:nvPr/>
        </p:nvSpPr>
        <p:spPr>
          <a:xfrm>
            <a:off x="8045450" y="6172200"/>
            <a:ext cx="623888" cy="246063"/>
          </a:xfrm>
          <a:prstGeom prst="rect">
            <a:avLst/>
          </a:prstGeom>
          <a:noFill/>
        </p:spPr>
        <p:txBody>
          <a:bodyPr>
            <a:spAutoFit/>
          </a:bodyPr>
          <a:lstStyle/>
          <a:p>
            <a:pPr algn="r" fontAlgn="auto">
              <a:spcBef>
                <a:spcPts val="0"/>
              </a:spcBef>
              <a:spcAft>
                <a:spcPts val="0"/>
              </a:spcAft>
              <a:defRPr/>
            </a:pPr>
            <a:fld id="{81BB3BAE-3538-4B37-8409-C970F9CA3050}" type="slidenum">
              <a:rPr lang="en-US" sz="1000">
                <a:latin typeface="+mn-lt"/>
                <a:cs typeface="Tahoma" pitchFamily="34" charset="0"/>
              </a:rPr>
              <a:pPr algn="r" fontAlgn="auto">
                <a:spcBef>
                  <a:spcPts val="0"/>
                </a:spcBef>
                <a:spcAft>
                  <a:spcPts val="0"/>
                </a:spcAft>
                <a:defRPr/>
              </a:pPr>
              <a:t>‹#›</a:t>
            </a:fld>
            <a:endParaRPr lang="en-US" sz="1000" dirty="0">
              <a:latin typeface="+mn-lt"/>
              <a:cs typeface="Tahoma" pitchFamily="34" charset="0"/>
            </a:endParaRPr>
          </a:p>
        </p:txBody>
      </p:sp>
      <p:cxnSp>
        <p:nvCxnSpPr>
          <p:cNvPr id="8" name="Straight Connector 7"/>
          <p:cNvCxnSpPr/>
          <p:nvPr userDrawn="1"/>
        </p:nvCxnSpPr>
        <p:spPr>
          <a:xfrm>
            <a:off x="457200" y="6170613"/>
            <a:ext cx="8229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868362"/>
          </a:xfrm>
        </p:spPr>
        <p:txBody>
          <a:bodyPr>
            <a:noAutofit/>
          </a:bodyPr>
          <a:lstStyle>
            <a:lvl1pPr algn="l">
              <a:defRPr sz="2000" b="1">
                <a:solidFill>
                  <a:srgbClr val="085AA6"/>
                </a:solidFill>
                <a:latin typeface="Corbel"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600"/>
              </a:spcBef>
              <a:buSzPct val="130000"/>
              <a:buFontTx/>
              <a:buNone/>
              <a:defRPr sz="1200">
                <a:latin typeface="Corbel" pitchFamily="34" charset="0"/>
                <a:cs typeface="Tahoma" pitchFamily="34" charset="0"/>
              </a:defRPr>
            </a:lvl1pPr>
            <a:lvl2pPr marL="228600" indent="-228600">
              <a:buFontTx/>
              <a:buBlip>
                <a:blip r:embed="rId3"/>
              </a:buBlip>
              <a:defRPr lang="en-US" sz="1200" kern="1200" dirty="0" smtClean="0">
                <a:solidFill>
                  <a:schemeClr val="tx1"/>
                </a:solidFill>
                <a:latin typeface="Corbel" pitchFamily="34" charset="0"/>
                <a:ea typeface="+mn-ea"/>
                <a:cs typeface="Tahoma" pitchFamily="34" charset="0"/>
              </a:defRPr>
            </a:lvl2pPr>
            <a:lvl3pPr marL="457200" indent="-228600">
              <a:buFont typeface="Arial" pitchFamily="34" charset="0"/>
              <a:buChar char="•"/>
              <a:defRPr sz="1200">
                <a:latin typeface="Corbel" pitchFamily="34" charset="0"/>
                <a:cs typeface="Tahoma" pitchFamily="34" charset="0"/>
              </a:defRPr>
            </a:lvl3pPr>
            <a:lvl4pPr marL="685800" indent="-228600">
              <a:buFont typeface="Arial" pitchFamily="34" charset="0"/>
              <a:buChar char="•"/>
              <a:defRPr sz="1200">
                <a:latin typeface="Corbel" pitchFamily="34" charset="0"/>
                <a:cs typeface="Tahoma" pitchFamily="34" charset="0"/>
              </a:defRPr>
            </a:lvl4pPr>
            <a:lvl5pPr marL="914400" indent="-228600">
              <a:defRPr sz="1200">
                <a:latin typeface="Corbel"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Printed Two Content">
    <p:spTree>
      <p:nvGrpSpPr>
        <p:cNvPr id="1" name=""/>
        <p:cNvGrpSpPr/>
        <p:nvPr/>
      </p:nvGrpSpPr>
      <p:grpSpPr>
        <a:xfrm>
          <a:off x="0" y="0"/>
          <a:ext cx="0" cy="0"/>
          <a:chOff x="0" y="0"/>
          <a:chExt cx="0" cy="0"/>
        </a:xfrm>
      </p:grpSpPr>
      <p:sp>
        <p:nvSpPr>
          <p:cNvPr id="5" name="Rectangle 4"/>
          <p:cNvSpPr/>
          <p:nvPr userDrawn="1"/>
        </p:nvSpPr>
        <p:spPr>
          <a:xfrm>
            <a:off x="447675" y="1157288"/>
            <a:ext cx="8696325"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1157288"/>
            <a:ext cx="354013" cy="146050"/>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8" descr="LuxRe_Logo.jpg"/>
          <p:cNvPicPr>
            <a:picLocks noChangeAspect="1"/>
          </p:cNvPicPr>
          <p:nvPr userDrawn="1"/>
        </p:nvPicPr>
        <p:blipFill>
          <a:blip r:embed="rId2" cstate="print"/>
          <a:srcRect/>
          <a:stretch>
            <a:fillRect/>
          </a:stretch>
        </p:blipFill>
        <p:spPr bwMode="auto">
          <a:xfrm>
            <a:off x="457200" y="6324600"/>
            <a:ext cx="1524000" cy="366713"/>
          </a:xfrm>
          <a:prstGeom prst="rect">
            <a:avLst/>
          </a:prstGeom>
          <a:noFill/>
          <a:ln w="9525">
            <a:noFill/>
            <a:miter lim="800000"/>
            <a:headEnd/>
            <a:tailEnd/>
          </a:ln>
        </p:spPr>
      </p:pic>
      <p:sp>
        <p:nvSpPr>
          <p:cNvPr id="2" name="Title 1"/>
          <p:cNvSpPr>
            <a:spLocks noGrp="1"/>
          </p:cNvSpPr>
          <p:nvPr>
            <p:ph type="title"/>
          </p:nvPr>
        </p:nvSpPr>
        <p:spPr>
          <a:xfrm>
            <a:off x="457200" y="274638"/>
            <a:ext cx="8229600" cy="873442"/>
          </a:xfrm>
          <a:noFill/>
          <a:ln w="9525">
            <a:noFill/>
            <a:miter lim="800000"/>
            <a:headEnd/>
            <a:tailEnd/>
          </a:ln>
        </p:spPr>
        <p:txBody>
          <a:bodyPr>
            <a:noAutofit/>
          </a:bodyPr>
          <a:lstStyle>
            <a:lvl1pPr algn="l" rtl="0" fontAlgn="base">
              <a:spcBef>
                <a:spcPct val="0"/>
              </a:spcBef>
              <a:spcAft>
                <a:spcPct val="0"/>
              </a:spcAft>
              <a:defRPr lang="en-US" sz="2000" b="1" kern="1200">
                <a:solidFill>
                  <a:srgbClr val="085AA6"/>
                </a:solidFill>
                <a:latin typeface="Corbel" pitchFamily="34" charset="0"/>
                <a:ea typeface="+mj-ea"/>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noFill/>
          <a:ln w="9525">
            <a:noFill/>
            <a:miter lim="800000"/>
            <a:headEnd/>
            <a:tailEnd/>
          </a:ln>
        </p:spPr>
        <p:txBody>
          <a:bodyPr/>
          <a:lstStyle>
            <a:lvl1pPr marL="0" indent="0" algn="l" rtl="0" fontAlgn="base">
              <a:spcAft>
                <a:spcPct val="0"/>
              </a:spcAft>
              <a:buNone/>
              <a:defRPr lang="en-US" sz="1200" kern="1200" smtClean="0">
                <a:solidFill>
                  <a:schemeClr val="tx1"/>
                </a:solidFill>
                <a:latin typeface="Corbel" pitchFamily="34" charset="0"/>
                <a:ea typeface="+mn-ea"/>
                <a:cs typeface="Tahoma" pitchFamily="34" charset="0"/>
              </a:defRPr>
            </a:lvl1pPr>
            <a:lvl2pPr marL="173038" indent="-173038" algn="l" rtl="0" fontAlgn="base">
              <a:spcAft>
                <a:spcPct val="0"/>
              </a:spcAft>
              <a:defRPr lang="en-US" sz="1200" kern="1200" smtClean="0">
                <a:solidFill>
                  <a:schemeClr val="tx1"/>
                </a:solidFill>
                <a:latin typeface="Corbel" pitchFamily="34" charset="0"/>
                <a:ea typeface="+mn-ea"/>
                <a:cs typeface="Tahoma" pitchFamily="34" charset="0"/>
              </a:defRPr>
            </a:lvl2pPr>
            <a:lvl3pPr marL="346075" indent="-173038" algn="l" rtl="0" fontAlgn="base">
              <a:spcAft>
                <a:spcPct val="0"/>
              </a:spcAft>
              <a:defRPr lang="en-US" sz="1200" kern="1200" smtClean="0">
                <a:solidFill>
                  <a:schemeClr val="tx1"/>
                </a:solidFill>
                <a:latin typeface="Corbel" pitchFamily="34" charset="0"/>
                <a:ea typeface="+mn-ea"/>
                <a:cs typeface="Tahoma" pitchFamily="34" charset="0"/>
              </a:defRPr>
            </a:lvl3pPr>
            <a:lvl4pPr marL="568325" indent="-173038" algn="l" rtl="0" fontAlgn="base">
              <a:spcAft>
                <a:spcPct val="0"/>
              </a:spcAft>
              <a:defRPr lang="en-US" sz="1200" kern="1200" smtClean="0">
                <a:solidFill>
                  <a:schemeClr val="tx1"/>
                </a:solidFill>
                <a:latin typeface="Corbel" pitchFamily="34" charset="0"/>
                <a:ea typeface="+mn-ea"/>
                <a:cs typeface="Tahoma" pitchFamily="34" charset="0"/>
              </a:defRPr>
            </a:lvl4pPr>
            <a:lvl5pPr marL="741363" indent="-173038" algn="l" rtl="0" fontAlgn="base">
              <a:spcAft>
                <a:spcPct val="0"/>
              </a:spcAft>
              <a:defRPr lang="en-US" sz="1200" kern="1200">
                <a:solidFill>
                  <a:schemeClr val="tx1"/>
                </a:solidFill>
                <a:latin typeface="Corbel" pitchFamily="34" charset="0"/>
                <a:ea typeface="+mn-ea"/>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lang="en-US" sz="1200" kern="1200" dirty="0" smtClean="0">
                <a:solidFill>
                  <a:schemeClr val="tx1"/>
                </a:solidFill>
                <a:latin typeface="Corbel" pitchFamily="34" charset="0"/>
                <a:ea typeface="+mn-ea"/>
                <a:cs typeface="Tahoma" pitchFamily="34" charset="0"/>
              </a:defRPr>
            </a:lvl1pPr>
            <a:lvl2pPr marL="173038" indent="-173038" algn="l" rtl="0" eaLnBrk="0" fontAlgn="base" hangingPunct="0">
              <a:spcBef>
                <a:spcPct val="20000"/>
              </a:spcBef>
              <a:spcAft>
                <a:spcPct val="0"/>
              </a:spcAft>
              <a:buFont typeface="Arial" charset="0"/>
              <a:defRPr lang="en-US" sz="1200" kern="1200" dirty="0" smtClean="0">
                <a:solidFill>
                  <a:schemeClr val="tx1"/>
                </a:solidFill>
                <a:latin typeface="Corbel" pitchFamily="34" charset="0"/>
                <a:ea typeface="+mn-ea"/>
                <a:cs typeface="Tahoma" pitchFamily="34" charset="0"/>
              </a:defRPr>
            </a:lvl2pPr>
            <a:lvl3pPr marL="346075" indent="-173038" algn="l" rtl="0" eaLnBrk="0" fontAlgn="base" hangingPunct="0">
              <a:spcBef>
                <a:spcPct val="20000"/>
              </a:spcBef>
              <a:spcAft>
                <a:spcPct val="0"/>
              </a:spcAft>
              <a:buFont typeface="Arial" charset="0"/>
              <a:defRPr lang="en-US" sz="1200" kern="1200" dirty="0" smtClean="0">
                <a:solidFill>
                  <a:schemeClr val="tx1"/>
                </a:solidFill>
                <a:latin typeface="Corbel" pitchFamily="34" charset="0"/>
                <a:ea typeface="+mn-ea"/>
                <a:cs typeface="Tahoma" pitchFamily="34" charset="0"/>
              </a:defRPr>
            </a:lvl3pPr>
            <a:lvl4pPr marL="517525" indent="-173038" algn="l" rtl="0" eaLnBrk="0" fontAlgn="base" hangingPunct="0">
              <a:spcBef>
                <a:spcPct val="20000"/>
              </a:spcBef>
              <a:spcAft>
                <a:spcPct val="0"/>
              </a:spcAft>
              <a:buFont typeface="Arial" charset="0"/>
              <a:defRPr lang="en-US" sz="1200" kern="1200" dirty="0" smtClean="0">
                <a:solidFill>
                  <a:schemeClr val="tx1"/>
                </a:solidFill>
                <a:latin typeface="Corbel" pitchFamily="34" charset="0"/>
                <a:ea typeface="+mn-ea"/>
                <a:cs typeface="Tahoma" pitchFamily="34" charset="0"/>
              </a:defRPr>
            </a:lvl4pPr>
            <a:lvl5pPr marL="690563" indent="-173038" algn="l" rtl="0" eaLnBrk="0" fontAlgn="base" hangingPunct="0">
              <a:spcBef>
                <a:spcPct val="20000"/>
              </a:spcBef>
              <a:spcAft>
                <a:spcPct val="0"/>
              </a:spcAft>
              <a:buFont typeface="Arial" charset="0"/>
              <a:defRPr lang="en-US" sz="1200" kern="1200" dirty="0">
                <a:solidFill>
                  <a:schemeClr val="tx1"/>
                </a:solidFill>
                <a:latin typeface="Corbel" pitchFamily="34" charset="0"/>
                <a:ea typeface="+mn-ea"/>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8045450" y="6172200"/>
            <a:ext cx="623888" cy="246063"/>
          </a:xfrm>
          <a:prstGeom prst="rect">
            <a:avLst/>
          </a:prstGeom>
          <a:noFill/>
        </p:spPr>
        <p:txBody>
          <a:bodyPr>
            <a:spAutoFit/>
          </a:bodyPr>
          <a:lstStyle/>
          <a:p>
            <a:pPr algn="r" fontAlgn="auto">
              <a:spcBef>
                <a:spcPts val="0"/>
              </a:spcBef>
              <a:spcAft>
                <a:spcPts val="0"/>
              </a:spcAft>
              <a:defRPr/>
            </a:pPr>
            <a:fld id="{81BB3BAE-3538-4B37-8409-C970F9CA3050}" type="slidenum">
              <a:rPr lang="en-US" sz="1000">
                <a:latin typeface="+mn-lt"/>
                <a:cs typeface="Tahoma" pitchFamily="34" charset="0"/>
              </a:rPr>
              <a:pPr algn="r" fontAlgn="auto">
                <a:spcBef>
                  <a:spcPts val="0"/>
                </a:spcBef>
                <a:spcAft>
                  <a:spcPts val="0"/>
                </a:spcAft>
                <a:defRPr/>
              </a:pPr>
              <a:t>‹#›</a:t>
            </a:fld>
            <a:endParaRPr lang="en-US" sz="1000" dirty="0">
              <a:latin typeface="+mn-lt"/>
              <a:cs typeface="Tahoma" pitchFamily="34" charset="0"/>
            </a:endParaRPr>
          </a:p>
        </p:txBody>
      </p:sp>
      <p:cxnSp>
        <p:nvCxnSpPr>
          <p:cNvPr id="10" name="Straight Connector 9"/>
          <p:cNvCxnSpPr/>
          <p:nvPr userDrawn="1"/>
        </p:nvCxnSpPr>
        <p:spPr>
          <a:xfrm>
            <a:off x="457200" y="6170613"/>
            <a:ext cx="82296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377825" y="6494463"/>
            <a:ext cx="8316913" cy="230187"/>
          </a:xfrm>
          <a:prstGeom prst="rect">
            <a:avLst/>
          </a:prstGeom>
          <a:noFill/>
          <a:ln w="9525">
            <a:noFill/>
            <a:miter lim="800000"/>
            <a:headEnd/>
            <a:tailEnd/>
          </a:ln>
          <a:effectLst/>
        </p:spPr>
        <p:txBody>
          <a:bodyPr>
            <a:spAutoFit/>
          </a:bodyPr>
          <a:lstStyle/>
          <a:p>
            <a:pPr algn="ctr" eaLnBrk="0" hangingPunct="0">
              <a:defRPr/>
            </a:pPr>
            <a:r>
              <a:rPr lang="en-US" sz="900" dirty="0" err="1">
                <a:latin typeface="+mn-lt"/>
                <a:cs typeface="Tahoma" pitchFamily="34" charset="0"/>
              </a:rPr>
              <a:t>Lux</a:t>
            </a:r>
            <a:r>
              <a:rPr lang="en-US" sz="900" dirty="0">
                <a:latin typeface="+mn-lt"/>
                <a:cs typeface="Tahoma" pitchFamily="34" charset="0"/>
              </a:rPr>
              <a:t> Research, Inc.  •  </a:t>
            </a:r>
            <a:r>
              <a:rPr lang="en-US" sz="900" dirty="0" smtClean="0">
                <a:latin typeface="+mn-lt"/>
                <a:cs typeface="Tahoma" pitchFamily="34" charset="0"/>
              </a:rPr>
              <a:t>75 Ninth Avenue, Floor 3R, Suite F  </a:t>
            </a:r>
            <a:r>
              <a:rPr lang="en-US" sz="900" dirty="0">
                <a:latin typeface="+mn-lt"/>
                <a:cs typeface="Tahoma" pitchFamily="34" charset="0"/>
              </a:rPr>
              <a:t>•  New York, NY </a:t>
            </a:r>
            <a:r>
              <a:rPr lang="en-US" sz="900" dirty="0" smtClean="0">
                <a:latin typeface="+mn-lt"/>
                <a:cs typeface="Tahoma" pitchFamily="34" charset="0"/>
              </a:rPr>
              <a:t>10011  </a:t>
            </a:r>
            <a:r>
              <a:rPr lang="en-US" sz="900" dirty="0">
                <a:latin typeface="+mn-lt"/>
                <a:cs typeface="Tahoma" pitchFamily="34" charset="0"/>
              </a:rPr>
              <a:t>•  +1 888-589-7373  •  </a:t>
            </a:r>
            <a:r>
              <a:rPr lang="en-US" sz="900" dirty="0">
                <a:solidFill>
                  <a:srgbClr val="000099"/>
                </a:solidFill>
                <a:latin typeface="+mn-lt"/>
                <a:cs typeface="Tahoma" pitchFamily="34" charset="0"/>
              </a:rPr>
              <a:t>www.luxresearchinc.com </a:t>
            </a:r>
          </a:p>
        </p:txBody>
      </p:sp>
      <p:pic>
        <p:nvPicPr>
          <p:cNvPr id="7" name="Picture 7" descr="LuxRe_Logo.jpg"/>
          <p:cNvPicPr>
            <a:picLocks noChangeAspect="1"/>
          </p:cNvPicPr>
          <p:nvPr/>
        </p:nvPicPr>
        <p:blipFill>
          <a:blip r:embed="rId2" cstate="print"/>
          <a:srcRect/>
          <a:stretch>
            <a:fillRect/>
          </a:stretch>
        </p:blipFill>
        <p:spPr bwMode="auto">
          <a:xfrm>
            <a:off x="428625" y="1309688"/>
            <a:ext cx="3462338" cy="835025"/>
          </a:xfrm>
          <a:prstGeom prst="rect">
            <a:avLst/>
          </a:prstGeom>
          <a:noFill/>
          <a:ln w="9525">
            <a:noFill/>
            <a:miter lim="800000"/>
            <a:headEnd/>
            <a:tailEnd/>
          </a:ln>
        </p:spPr>
      </p:pic>
      <p:sp>
        <p:nvSpPr>
          <p:cNvPr id="8" name="Rectangle 7"/>
          <p:cNvSpPr/>
          <p:nvPr/>
        </p:nvSpPr>
        <p:spPr>
          <a:xfrm>
            <a:off x="0" y="2405063"/>
            <a:ext cx="9144000" cy="46037"/>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2452688"/>
            <a:ext cx="9144000" cy="46037"/>
          </a:xfrm>
          <a:prstGeom prst="rect">
            <a:avLst/>
          </a:prstGeom>
          <a:solidFill>
            <a:srgbClr val="0A76D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500313"/>
            <a:ext cx="9144000" cy="46037"/>
          </a:xfrm>
          <a:prstGeom prst="rect">
            <a:avLst/>
          </a:prstGeom>
          <a:solidFill>
            <a:srgbClr val="2F97F5">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767321" y="3216753"/>
            <a:ext cx="2964316" cy="850900"/>
          </a:xfrm>
        </p:spPr>
        <p:txBody>
          <a:bodyPr anchor="t">
            <a:normAutofit/>
          </a:bodyPr>
          <a:lstStyle>
            <a:lvl1pPr algn="l">
              <a:defRPr sz="2400" b="1" cap="none" baseline="0">
                <a:solidFill>
                  <a:srgbClr val="085AA6"/>
                </a:solidFill>
                <a:latin typeface="Corbel"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942" y="4535716"/>
            <a:ext cx="2652370" cy="1349829"/>
          </a:xfrm>
        </p:spPr>
        <p:txBody>
          <a:bodyPr/>
          <a:lstStyle>
            <a:lvl1pPr marL="0" indent="0">
              <a:buFontTx/>
              <a:buNone/>
              <a:defRPr sz="1200">
                <a:solidFill>
                  <a:schemeClr val="tx1"/>
                </a:solidFill>
                <a:latin typeface="Corbel" pitchFamily="34" charset="0"/>
                <a:cs typeface="Tahoma" pitchFamily="34" charset="0"/>
              </a:defRPr>
            </a:lvl1pPr>
            <a:lvl2pPr marL="457200" indent="0">
              <a:buNone/>
              <a:defRPr sz="1200">
                <a:solidFill>
                  <a:schemeClr val="tx1">
                    <a:tint val="75000"/>
                  </a:schemeClr>
                </a:solidFill>
                <a:latin typeface="Corbel" pitchFamily="34" charset="0"/>
                <a:cs typeface="Tahoma" pitchFamily="34" charset="0"/>
              </a:defRPr>
            </a:lvl2pPr>
            <a:lvl3pPr marL="914400" indent="0">
              <a:buNone/>
              <a:defRPr sz="1200">
                <a:solidFill>
                  <a:schemeClr val="tx1">
                    <a:tint val="75000"/>
                  </a:schemeClr>
                </a:solidFill>
                <a:latin typeface="Corbel" pitchFamily="34" charset="0"/>
                <a:cs typeface="Tahoma" pitchFamily="34" charset="0"/>
              </a:defRPr>
            </a:lvl3pPr>
            <a:lvl4pPr marL="1371600" indent="0">
              <a:buNone/>
              <a:defRPr sz="1200">
                <a:solidFill>
                  <a:schemeClr val="tx1">
                    <a:tint val="75000"/>
                  </a:schemeClr>
                </a:solidFill>
                <a:latin typeface="Corbel" pitchFamily="34" charset="0"/>
                <a:cs typeface="Tahoma" pitchFamily="34" charset="0"/>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2"/>
          <p:cNvSpPr>
            <a:spLocks noGrp="1"/>
          </p:cNvSpPr>
          <p:nvPr>
            <p:ph type="body" idx="10"/>
          </p:nvPr>
        </p:nvSpPr>
        <p:spPr>
          <a:xfrm>
            <a:off x="3265886" y="4535716"/>
            <a:ext cx="2652370" cy="1349829"/>
          </a:xfrm>
        </p:spPr>
        <p:txBody>
          <a:bodyPr/>
          <a:lstStyle>
            <a:lvl1pPr marL="0" indent="0">
              <a:buFontTx/>
              <a:buNone/>
              <a:defRPr sz="1200">
                <a:solidFill>
                  <a:schemeClr val="tx1"/>
                </a:solidFill>
                <a:latin typeface="Corbel" pitchFamily="34" charset="0"/>
                <a:cs typeface="Tahoma" pitchFamily="34" charset="0"/>
              </a:defRPr>
            </a:lvl1pPr>
            <a:lvl2pPr marL="457200" indent="0">
              <a:buNone/>
              <a:defRPr sz="1200">
                <a:solidFill>
                  <a:schemeClr val="tx1">
                    <a:tint val="75000"/>
                  </a:schemeClr>
                </a:solidFill>
                <a:latin typeface="Corbel" pitchFamily="34" charset="0"/>
                <a:cs typeface="Tahoma" pitchFamily="34" charset="0"/>
              </a:defRPr>
            </a:lvl2pPr>
            <a:lvl3pPr marL="914400" indent="0">
              <a:buNone/>
              <a:defRPr sz="1200">
                <a:solidFill>
                  <a:schemeClr val="tx1">
                    <a:tint val="75000"/>
                  </a:schemeClr>
                </a:solidFill>
                <a:latin typeface="Corbel" pitchFamily="34" charset="0"/>
                <a:cs typeface="Tahoma" pitchFamily="34" charset="0"/>
              </a:defRPr>
            </a:lvl3pPr>
            <a:lvl4pPr marL="1371600" indent="0">
              <a:buNone/>
              <a:defRPr sz="1200">
                <a:solidFill>
                  <a:schemeClr val="tx1">
                    <a:tint val="75000"/>
                  </a:schemeClr>
                </a:solidFill>
                <a:latin typeface="Corbel" pitchFamily="34" charset="0"/>
                <a:cs typeface="Tahoma" pitchFamily="34" charset="0"/>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2"/>
          <p:cNvSpPr>
            <a:spLocks noGrp="1"/>
          </p:cNvSpPr>
          <p:nvPr>
            <p:ph type="body" idx="11"/>
          </p:nvPr>
        </p:nvSpPr>
        <p:spPr>
          <a:xfrm>
            <a:off x="6186830" y="4535716"/>
            <a:ext cx="2652370" cy="1349829"/>
          </a:xfrm>
        </p:spPr>
        <p:txBody>
          <a:bodyPr/>
          <a:lstStyle>
            <a:lvl1pPr marL="0" indent="0">
              <a:buFontTx/>
              <a:buNone/>
              <a:defRPr sz="1200">
                <a:solidFill>
                  <a:schemeClr val="tx1"/>
                </a:solidFill>
                <a:latin typeface="Corbel" pitchFamily="34" charset="0"/>
                <a:cs typeface="Tahoma" pitchFamily="34" charset="0"/>
              </a:defRPr>
            </a:lvl1pPr>
            <a:lvl2pPr marL="457200" indent="0">
              <a:buNone/>
              <a:defRPr sz="1200">
                <a:solidFill>
                  <a:schemeClr val="tx1">
                    <a:tint val="75000"/>
                  </a:schemeClr>
                </a:solidFill>
                <a:latin typeface="Corbel" pitchFamily="34" charset="0"/>
                <a:cs typeface="Tahoma" pitchFamily="34" charset="0"/>
              </a:defRPr>
            </a:lvl2pPr>
            <a:lvl3pPr marL="914400" indent="0">
              <a:buNone/>
              <a:defRPr sz="1200">
                <a:solidFill>
                  <a:schemeClr val="tx1">
                    <a:tint val="75000"/>
                  </a:schemeClr>
                </a:solidFill>
                <a:latin typeface="Corbel" pitchFamily="34" charset="0"/>
                <a:cs typeface="Tahoma" pitchFamily="34" charset="0"/>
              </a:defRPr>
            </a:lvl3pPr>
            <a:lvl4pPr marL="1371600" indent="0">
              <a:buNone/>
              <a:defRPr sz="1200">
                <a:solidFill>
                  <a:schemeClr val="tx1">
                    <a:tint val="75000"/>
                  </a:schemeClr>
                </a:solidFill>
                <a:latin typeface="Corbel" pitchFamily="34" charset="0"/>
                <a:cs typeface="Tahoma" pitchFamily="34" charset="0"/>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lIns="182880"/>
          <a:lstStyle>
            <a:lvl1pPr>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533400" y="1112838"/>
            <a:ext cx="8229600" cy="4754562"/>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7" descr="LuxRe_Logo.jpg"/>
          <p:cNvPicPr>
            <a:picLocks noChangeAspect="1"/>
          </p:cNvPicPr>
          <p:nvPr/>
        </p:nvPicPr>
        <p:blipFill>
          <a:blip r:embed="rId2" cstate="print"/>
          <a:srcRect/>
          <a:stretch>
            <a:fillRect/>
          </a:stretch>
        </p:blipFill>
        <p:spPr bwMode="auto">
          <a:xfrm>
            <a:off x="428625" y="1309689"/>
            <a:ext cx="3462338" cy="835025"/>
          </a:xfrm>
          <a:prstGeom prst="rect">
            <a:avLst/>
          </a:prstGeom>
          <a:noFill/>
          <a:ln w="9525">
            <a:noFill/>
            <a:miter lim="800000"/>
            <a:headEnd/>
            <a:tailEnd/>
          </a:ln>
        </p:spPr>
      </p:pic>
      <p:sp>
        <p:nvSpPr>
          <p:cNvPr id="8" name="Rectangle 7"/>
          <p:cNvSpPr/>
          <p:nvPr/>
        </p:nvSpPr>
        <p:spPr>
          <a:xfrm>
            <a:off x="0" y="2405064"/>
            <a:ext cx="9144000" cy="46037"/>
          </a:xfrm>
          <a:prstGeom prst="rect">
            <a:avLst/>
          </a:prstGeom>
          <a:solidFill>
            <a:srgbClr val="085AA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solidFill>
                <a:prstClr val="white"/>
              </a:solidFill>
              <a:latin typeface="Corbel" pitchFamily="34" charset="0"/>
            </a:endParaRPr>
          </a:p>
        </p:txBody>
      </p:sp>
      <p:sp>
        <p:nvSpPr>
          <p:cNvPr id="9" name="Rectangle 8"/>
          <p:cNvSpPr/>
          <p:nvPr/>
        </p:nvSpPr>
        <p:spPr>
          <a:xfrm>
            <a:off x="0" y="2452690"/>
            <a:ext cx="9144000" cy="46037"/>
          </a:xfrm>
          <a:prstGeom prst="rect">
            <a:avLst/>
          </a:prstGeom>
          <a:solidFill>
            <a:srgbClr val="0A76D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solidFill>
                <a:prstClr val="white"/>
              </a:solidFill>
              <a:latin typeface="Corbel" pitchFamily="34" charset="0"/>
            </a:endParaRPr>
          </a:p>
        </p:txBody>
      </p:sp>
      <p:sp>
        <p:nvSpPr>
          <p:cNvPr id="10" name="Rectangle 9"/>
          <p:cNvSpPr/>
          <p:nvPr/>
        </p:nvSpPr>
        <p:spPr>
          <a:xfrm>
            <a:off x="0" y="2500315"/>
            <a:ext cx="9144000" cy="46037"/>
          </a:xfrm>
          <a:prstGeom prst="rect">
            <a:avLst/>
          </a:prstGeom>
          <a:solidFill>
            <a:srgbClr val="2F97F5">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solidFill>
                <a:prstClr val="white"/>
              </a:solidFill>
              <a:latin typeface="Corbel" pitchFamily="34" charset="0"/>
            </a:endParaRPr>
          </a:p>
        </p:txBody>
      </p:sp>
      <p:sp>
        <p:nvSpPr>
          <p:cNvPr id="2" name="Title 1"/>
          <p:cNvSpPr>
            <a:spLocks noGrp="1"/>
          </p:cNvSpPr>
          <p:nvPr>
            <p:ph type="title"/>
          </p:nvPr>
        </p:nvSpPr>
        <p:spPr>
          <a:xfrm>
            <a:off x="1767321" y="3216755"/>
            <a:ext cx="2964316" cy="850900"/>
          </a:xfrm>
        </p:spPr>
        <p:txBody>
          <a:bodyPr anchor="t">
            <a:normAutofit/>
          </a:bodyPr>
          <a:lstStyle>
            <a:lvl1pPr algn="l">
              <a:defRPr sz="2400" b="1" cap="none" baseline="0">
                <a:solidFill>
                  <a:srgbClr val="085AA6"/>
                </a:solidFill>
                <a:latin typeface="Corbel"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942" y="4535718"/>
            <a:ext cx="2652370" cy="1349829"/>
          </a:xfrm>
        </p:spPr>
        <p:txBody>
          <a:bodyPr/>
          <a:lstStyle>
            <a:lvl1pPr marL="0" indent="0">
              <a:buFontTx/>
              <a:buNone/>
              <a:defRPr sz="1200">
                <a:solidFill>
                  <a:schemeClr val="tx1"/>
                </a:solidFill>
                <a:latin typeface="Corbel" pitchFamily="34" charset="0"/>
                <a:cs typeface="Tahoma" pitchFamily="34" charset="0"/>
              </a:defRPr>
            </a:lvl1pPr>
            <a:lvl2pPr marL="457146" indent="0">
              <a:buNone/>
              <a:defRPr sz="1200">
                <a:solidFill>
                  <a:schemeClr val="tx1">
                    <a:tint val="75000"/>
                  </a:schemeClr>
                </a:solidFill>
                <a:latin typeface="Corbel" pitchFamily="34" charset="0"/>
                <a:cs typeface="Tahoma" pitchFamily="34" charset="0"/>
              </a:defRPr>
            </a:lvl2pPr>
            <a:lvl3pPr marL="914293" indent="0">
              <a:buNone/>
              <a:defRPr sz="1200">
                <a:solidFill>
                  <a:schemeClr val="tx1">
                    <a:tint val="75000"/>
                  </a:schemeClr>
                </a:solidFill>
                <a:latin typeface="Corbel" pitchFamily="34" charset="0"/>
                <a:cs typeface="Tahoma" pitchFamily="34" charset="0"/>
              </a:defRPr>
            </a:lvl3pPr>
            <a:lvl4pPr marL="1371440" indent="0">
              <a:buNone/>
              <a:defRPr sz="1200">
                <a:solidFill>
                  <a:schemeClr val="tx1">
                    <a:tint val="75000"/>
                  </a:schemeClr>
                </a:solidFill>
                <a:latin typeface="Corbel" pitchFamily="34" charset="0"/>
                <a:cs typeface="Tahoma" pitchFamily="34" charset="0"/>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2"/>
          <p:cNvSpPr>
            <a:spLocks noGrp="1"/>
          </p:cNvSpPr>
          <p:nvPr>
            <p:ph type="body" idx="10"/>
          </p:nvPr>
        </p:nvSpPr>
        <p:spPr>
          <a:xfrm>
            <a:off x="3265887" y="4535718"/>
            <a:ext cx="2652370" cy="1349829"/>
          </a:xfrm>
        </p:spPr>
        <p:txBody>
          <a:bodyPr/>
          <a:lstStyle>
            <a:lvl1pPr marL="0" indent="0">
              <a:buFontTx/>
              <a:buNone/>
              <a:defRPr sz="1200">
                <a:solidFill>
                  <a:schemeClr val="tx1"/>
                </a:solidFill>
                <a:latin typeface="Corbel" pitchFamily="34" charset="0"/>
                <a:cs typeface="Tahoma" pitchFamily="34" charset="0"/>
              </a:defRPr>
            </a:lvl1pPr>
            <a:lvl2pPr marL="457146" indent="0">
              <a:buNone/>
              <a:defRPr sz="1200">
                <a:solidFill>
                  <a:schemeClr val="tx1">
                    <a:tint val="75000"/>
                  </a:schemeClr>
                </a:solidFill>
                <a:latin typeface="Corbel" pitchFamily="34" charset="0"/>
                <a:cs typeface="Tahoma" pitchFamily="34" charset="0"/>
              </a:defRPr>
            </a:lvl2pPr>
            <a:lvl3pPr marL="914293" indent="0">
              <a:buNone/>
              <a:defRPr sz="1200">
                <a:solidFill>
                  <a:schemeClr val="tx1">
                    <a:tint val="75000"/>
                  </a:schemeClr>
                </a:solidFill>
                <a:latin typeface="Corbel" pitchFamily="34" charset="0"/>
                <a:cs typeface="Tahoma" pitchFamily="34" charset="0"/>
              </a:defRPr>
            </a:lvl3pPr>
            <a:lvl4pPr marL="1371440" indent="0">
              <a:buNone/>
              <a:defRPr sz="1200">
                <a:solidFill>
                  <a:schemeClr val="tx1">
                    <a:tint val="75000"/>
                  </a:schemeClr>
                </a:solidFill>
                <a:latin typeface="Corbel" pitchFamily="34" charset="0"/>
                <a:cs typeface="Tahoma" pitchFamily="34" charset="0"/>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Text Placeholder 2"/>
          <p:cNvSpPr>
            <a:spLocks noGrp="1"/>
          </p:cNvSpPr>
          <p:nvPr>
            <p:ph type="body" idx="11"/>
          </p:nvPr>
        </p:nvSpPr>
        <p:spPr>
          <a:xfrm>
            <a:off x="6186830" y="4535718"/>
            <a:ext cx="2652370" cy="1349829"/>
          </a:xfrm>
        </p:spPr>
        <p:txBody>
          <a:bodyPr/>
          <a:lstStyle>
            <a:lvl1pPr marL="0" indent="0">
              <a:buFontTx/>
              <a:buNone/>
              <a:defRPr sz="1200">
                <a:solidFill>
                  <a:schemeClr val="tx1"/>
                </a:solidFill>
                <a:latin typeface="Corbel" pitchFamily="34" charset="0"/>
                <a:cs typeface="Tahoma" pitchFamily="34" charset="0"/>
              </a:defRPr>
            </a:lvl1pPr>
            <a:lvl2pPr marL="457146" indent="0">
              <a:buNone/>
              <a:defRPr sz="1200">
                <a:solidFill>
                  <a:schemeClr val="tx1">
                    <a:tint val="75000"/>
                  </a:schemeClr>
                </a:solidFill>
                <a:latin typeface="Corbel" pitchFamily="34" charset="0"/>
                <a:cs typeface="Tahoma" pitchFamily="34" charset="0"/>
              </a:defRPr>
            </a:lvl2pPr>
            <a:lvl3pPr marL="914293" indent="0">
              <a:buNone/>
              <a:defRPr sz="1200">
                <a:solidFill>
                  <a:schemeClr val="tx1">
                    <a:tint val="75000"/>
                  </a:schemeClr>
                </a:solidFill>
                <a:latin typeface="Corbel" pitchFamily="34" charset="0"/>
                <a:cs typeface="Tahoma" pitchFamily="34" charset="0"/>
              </a:defRPr>
            </a:lvl3pPr>
            <a:lvl4pPr marL="1371440" indent="0">
              <a:buNone/>
              <a:defRPr sz="1200">
                <a:solidFill>
                  <a:schemeClr val="tx1">
                    <a:tint val="75000"/>
                  </a:schemeClr>
                </a:solidFill>
                <a:latin typeface="Corbel" pitchFamily="34" charset="0"/>
                <a:cs typeface="Tahoma" pitchFamily="34" charset="0"/>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72025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Box 3"/>
          <p:cNvSpPr txBox="1"/>
          <p:nvPr userDrawn="1"/>
        </p:nvSpPr>
        <p:spPr>
          <a:xfrm>
            <a:off x="2590800" y="6550223"/>
            <a:ext cx="3987823" cy="307777"/>
          </a:xfrm>
          <a:prstGeom prst="rect">
            <a:avLst/>
          </a:prstGeom>
          <a:noFill/>
        </p:spPr>
        <p:txBody>
          <a:bodyPr wrap="none" rtlCol="0">
            <a:spAutoFit/>
          </a:bodyPr>
          <a:lstStyle/>
          <a:p>
            <a:r>
              <a:rPr lang="en-US" sz="1400" b="0" dirty="0" smtClean="0">
                <a:solidFill>
                  <a:srgbClr val="085AA6"/>
                </a:solidFill>
                <a:latin typeface="Corbel" pitchFamily="34" charset="0"/>
              </a:rPr>
              <a:t>2014 Go SOLAR and Renewable Energy Fest Florida</a:t>
            </a:r>
            <a:endParaRPr lang="en-US" sz="1400" b="0" dirty="0" smtClean="0">
              <a:solidFill>
                <a:srgbClr val="085AA6"/>
              </a:solidFill>
              <a:latin typeface="Corbel"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7" r:id="rId3"/>
    <p:sldLayoutId id="2147483808" r:id="rId4"/>
    <p:sldLayoutId id="2147483806" r:id="rId5"/>
    <p:sldLayoutId id="2147483810" r:id="rId6"/>
    <p:sldLayoutId id="2147483809" r:id="rId7"/>
    <p:sldLayoutId id="2147483811" r:id="rId8"/>
    <p:sldLayoutId id="2147483813" r:id="rId9"/>
  </p:sldLayoutIdLst>
  <p:hf sldNum="0" hdr="0" dt="0"/>
  <p:txStyles>
    <p:titleStyle>
      <a:lvl1pPr algn="l" rtl="0" eaLnBrk="0" fontAlgn="base" hangingPunct="0">
        <a:spcBef>
          <a:spcPct val="0"/>
        </a:spcBef>
        <a:spcAft>
          <a:spcPct val="0"/>
        </a:spcAft>
        <a:defRPr sz="2800" b="1" kern="1200">
          <a:solidFill>
            <a:srgbClr val="085AA6"/>
          </a:solidFill>
          <a:latin typeface="Corbel" pitchFamily="34" charset="0"/>
          <a:ea typeface="+mj-ea"/>
          <a:cs typeface="Tahoma" pitchFamily="34" charset="0"/>
        </a:defRPr>
      </a:lvl1pPr>
      <a:lvl2pPr algn="l" rtl="0" eaLnBrk="0" fontAlgn="base" hangingPunct="0">
        <a:spcBef>
          <a:spcPct val="0"/>
        </a:spcBef>
        <a:spcAft>
          <a:spcPct val="0"/>
        </a:spcAft>
        <a:defRPr sz="2800" b="1">
          <a:solidFill>
            <a:srgbClr val="085AA6"/>
          </a:solidFill>
          <a:latin typeface="Calibri" pitchFamily="34" charset="0"/>
          <a:cs typeface="Tahoma" pitchFamily="34" charset="0"/>
        </a:defRPr>
      </a:lvl2pPr>
      <a:lvl3pPr algn="l" rtl="0" eaLnBrk="0" fontAlgn="base" hangingPunct="0">
        <a:spcBef>
          <a:spcPct val="0"/>
        </a:spcBef>
        <a:spcAft>
          <a:spcPct val="0"/>
        </a:spcAft>
        <a:defRPr sz="2800" b="1">
          <a:solidFill>
            <a:srgbClr val="085AA6"/>
          </a:solidFill>
          <a:latin typeface="Calibri" pitchFamily="34" charset="0"/>
          <a:cs typeface="Tahoma" pitchFamily="34" charset="0"/>
        </a:defRPr>
      </a:lvl3pPr>
      <a:lvl4pPr algn="l" rtl="0" eaLnBrk="0" fontAlgn="base" hangingPunct="0">
        <a:spcBef>
          <a:spcPct val="0"/>
        </a:spcBef>
        <a:spcAft>
          <a:spcPct val="0"/>
        </a:spcAft>
        <a:defRPr sz="2800" b="1">
          <a:solidFill>
            <a:srgbClr val="085AA6"/>
          </a:solidFill>
          <a:latin typeface="Calibri" pitchFamily="34" charset="0"/>
          <a:cs typeface="Tahoma" pitchFamily="34" charset="0"/>
        </a:defRPr>
      </a:lvl4pPr>
      <a:lvl5pPr algn="l" rtl="0" eaLnBrk="0" fontAlgn="base" hangingPunct="0">
        <a:spcBef>
          <a:spcPct val="0"/>
        </a:spcBef>
        <a:spcAft>
          <a:spcPct val="0"/>
        </a:spcAft>
        <a:defRPr sz="2800" b="1">
          <a:solidFill>
            <a:srgbClr val="085AA6"/>
          </a:solidFill>
          <a:latin typeface="Calibri"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noProof="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Lst>
  <p:hf hdr="0"/>
  <p:txStyles>
    <p:titleStyle>
      <a:lvl1pPr algn="l" rtl="0" eaLnBrk="0" fontAlgn="base" hangingPunct="0">
        <a:spcBef>
          <a:spcPct val="0"/>
        </a:spcBef>
        <a:spcAft>
          <a:spcPct val="0"/>
        </a:spcAft>
        <a:defRPr sz="2800" b="1" kern="1200">
          <a:solidFill>
            <a:srgbClr val="085AA6"/>
          </a:solidFill>
          <a:latin typeface="Corbel" pitchFamily="34" charset="0"/>
          <a:ea typeface="+mj-ea"/>
          <a:cs typeface="Tahoma" pitchFamily="34" charset="0"/>
        </a:defRPr>
      </a:lvl1pPr>
      <a:lvl2pPr algn="l" rtl="0" eaLnBrk="0" fontAlgn="base" hangingPunct="0">
        <a:spcBef>
          <a:spcPct val="0"/>
        </a:spcBef>
        <a:spcAft>
          <a:spcPct val="0"/>
        </a:spcAft>
        <a:defRPr sz="2800" b="1">
          <a:solidFill>
            <a:srgbClr val="085AA6"/>
          </a:solidFill>
          <a:latin typeface="Calibri" pitchFamily="34" charset="0"/>
          <a:cs typeface="Tahoma" pitchFamily="34" charset="0"/>
        </a:defRPr>
      </a:lvl2pPr>
      <a:lvl3pPr algn="l" rtl="0" eaLnBrk="0" fontAlgn="base" hangingPunct="0">
        <a:spcBef>
          <a:spcPct val="0"/>
        </a:spcBef>
        <a:spcAft>
          <a:spcPct val="0"/>
        </a:spcAft>
        <a:defRPr sz="2800" b="1">
          <a:solidFill>
            <a:srgbClr val="085AA6"/>
          </a:solidFill>
          <a:latin typeface="Calibri" pitchFamily="34" charset="0"/>
          <a:cs typeface="Tahoma" pitchFamily="34" charset="0"/>
        </a:defRPr>
      </a:lvl3pPr>
      <a:lvl4pPr algn="l" rtl="0" eaLnBrk="0" fontAlgn="base" hangingPunct="0">
        <a:spcBef>
          <a:spcPct val="0"/>
        </a:spcBef>
        <a:spcAft>
          <a:spcPct val="0"/>
        </a:spcAft>
        <a:defRPr sz="2800" b="1">
          <a:solidFill>
            <a:srgbClr val="085AA6"/>
          </a:solidFill>
          <a:latin typeface="Calibri" pitchFamily="34" charset="0"/>
          <a:cs typeface="Tahoma" pitchFamily="34" charset="0"/>
        </a:defRPr>
      </a:lvl4pPr>
      <a:lvl5pPr algn="l" rtl="0" eaLnBrk="0" fontAlgn="base" hangingPunct="0">
        <a:spcBef>
          <a:spcPct val="0"/>
        </a:spcBef>
        <a:spcAft>
          <a:spcPct val="0"/>
        </a:spcAft>
        <a:defRPr sz="2800" b="1">
          <a:solidFill>
            <a:srgbClr val="085AA6"/>
          </a:solidFill>
          <a:latin typeface="Calibri"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fatima.toor@luxresearchinc.com"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676400" y="3124200"/>
            <a:ext cx="6781800" cy="1295400"/>
          </a:xfrm>
        </p:spPr>
        <p:txBody>
          <a:bodyPr/>
          <a:lstStyle/>
          <a:p>
            <a:pPr eaLnBrk="1" hangingPunct="1">
              <a:defRPr/>
            </a:pPr>
            <a:r>
              <a:rPr lang="en-US" dirty="0" smtClean="0"/>
              <a:t>Photovoltaic Innovation Landscape:            A Global and Local Perspective</a:t>
            </a:r>
            <a:r>
              <a:rPr lang="en-US" dirty="0" smtClean="0">
                <a:latin typeface="Corbel" pitchFamily="34" charset="0"/>
              </a:rPr>
              <a:t/>
            </a:r>
            <a:br>
              <a:rPr lang="en-US" dirty="0" smtClean="0">
                <a:latin typeface="Corbel" pitchFamily="34" charset="0"/>
              </a:rPr>
            </a:br>
            <a:endParaRPr lang="en-US" sz="1800" dirty="0" smtClean="0">
              <a:latin typeface="Corbel" pitchFamily="34" charset="0"/>
            </a:endParaRPr>
          </a:p>
        </p:txBody>
      </p:sp>
      <p:sp>
        <p:nvSpPr>
          <p:cNvPr id="9219" name="Subtitle 2"/>
          <p:cNvSpPr>
            <a:spLocks noGrp="1"/>
          </p:cNvSpPr>
          <p:nvPr>
            <p:ph type="subTitle" idx="1"/>
          </p:nvPr>
        </p:nvSpPr>
        <p:spPr>
          <a:xfrm>
            <a:off x="1676400" y="4648200"/>
            <a:ext cx="6553200" cy="1600200"/>
          </a:xfrm>
        </p:spPr>
        <p:txBody>
          <a:bodyPr/>
          <a:lstStyle/>
          <a:p>
            <a:pPr eaLnBrk="1" hangingPunct="1">
              <a:defRPr/>
            </a:pPr>
            <a:r>
              <a:rPr lang="en-US" sz="1800" dirty="0" smtClean="0">
                <a:latin typeface="Corbel" pitchFamily="34" charset="0"/>
              </a:rPr>
              <a:t>Fatima Toor, Ph.D.</a:t>
            </a:r>
          </a:p>
          <a:p>
            <a:pPr eaLnBrk="1" hangingPunct="1">
              <a:defRPr/>
            </a:pPr>
            <a:r>
              <a:rPr lang="en-US" sz="1800" dirty="0" smtClean="0"/>
              <a:t>Research Analyst</a:t>
            </a:r>
            <a:endParaRPr lang="en-US" sz="1800" dirty="0" smtClean="0">
              <a:latin typeface="Corbel" pitchFamily="34" charset="0"/>
            </a:endParaRPr>
          </a:p>
          <a:p>
            <a:pPr eaLnBrk="1" hangingPunct="1">
              <a:defRPr/>
            </a:pPr>
            <a:r>
              <a:rPr lang="en-US" sz="1800" dirty="0" smtClean="0">
                <a:latin typeface="Corbel" pitchFamily="34" charset="0"/>
              </a:rPr>
              <a:t>Lux Research Inc.</a:t>
            </a:r>
          </a:p>
          <a:p>
            <a:pPr algn="r" eaLnBrk="1" hangingPunct="1">
              <a:spcBef>
                <a:spcPts val="600"/>
              </a:spcBef>
              <a:defRPr/>
            </a:pPr>
            <a:r>
              <a:rPr lang="en-US" sz="1800" dirty="0" smtClean="0">
                <a:latin typeface="Corbel" pitchFamily="34" charset="0"/>
              </a:rPr>
              <a:t>June 6</a:t>
            </a:r>
            <a:r>
              <a:rPr lang="en-US" sz="1800" baseline="30000" dirty="0" smtClean="0">
                <a:latin typeface="Corbel" pitchFamily="34" charset="0"/>
              </a:rPr>
              <a:t>th</a:t>
            </a:r>
            <a:r>
              <a:rPr lang="en-US" sz="1800" dirty="0" smtClean="0">
                <a:latin typeface="Corbel" pitchFamily="34" charset="0"/>
              </a:rPr>
              <a:t>,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868362"/>
          </a:xfrm>
        </p:spPr>
        <p:txBody>
          <a:bodyPr/>
          <a:lstStyle/>
          <a:p>
            <a:r>
              <a:rPr lang="en-US" dirty="0" smtClean="0"/>
              <a:t>2013 Investor Presentations Indicate Return of Double Digit Margins for Tier 1 Module Manufacturers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447799"/>
            <a:ext cx="4267200" cy="4083005"/>
          </a:xfrm>
          <a:prstGeom prst="rect">
            <a:avLst/>
          </a:prstGeom>
          <a:noFill/>
          <a:ln w="9525">
            <a:noFill/>
            <a:miter lim="800000"/>
            <a:headEnd/>
            <a:tailEnd/>
          </a:ln>
        </p:spPr>
      </p:pic>
      <p:sp>
        <p:nvSpPr>
          <p:cNvPr id="10" name="Rectangle 9"/>
          <p:cNvSpPr/>
          <p:nvPr/>
        </p:nvSpPr>
        <p:spPr>
          <a:xfrm>
            <a:off x="304800" y="5105400"/>
            <a:ext cx="685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81400" y="5181600"/>
            <a:ext cx="1295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19600" y="4800600"/>
            <a:ext cx="990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4724400" y="1524000"/>
            <a:ext cx="3994200" cy="3200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553200" y="4800600"/>
            <a:ext cx="1914525" cy="485775"/>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3276600" y="5334000"/>
            <a:ext cx="2035277"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33400" y="1066800"/>
            <a:ext cx="8229600" cy="4876800"/>
          </a:xfrm>
        </p:spPr>
        <p:txBody>
          <a:bodyPr/>
          <a:lstStyle/>
          <a:p>
            <a:pPr>
              <a:buNone/>
            </a:pPr>
            <a:endParaRPr lang="en-US" sz="1800" dirty="0" smtClean="0"/>
          </a:p>
          <a:p>
            <a:pPr lvl="0"/>
            <a:r>
              <a:rPr lang="en-US" sz="1800" dirty="0" smtClean="0"/>
              <a:t>Photovoltaic (PV) Market Trends</a:t>
            </a:r>
          </a:p>
          <a:p>
            <a:pPr lvl="0"/>
            <a:r>
              <a:rPr lang="en-US" sz="1800" dirty="0" smtClean="0"/>
              <a:t>Global PV Innovation Trends </a:t>
            </a:r>
          </a:p>
          <a:p>
            <a:pPr lvl="1"/>
            <a:r>
              <a:rPr lang="en-US" sz="1800" dirty="0" smtClean="0"/>
              <a:t>Near Term : </a:t>
            </a:r>
            <a:r>
              <a:rPr lang="en-US" sz="1800" dirty="0" err="1" smtClean="0"/>
              <a:t>Silevo</a:t>
            </a:r>
            <a:r>
              <a:rPr lang="en-US" sz="1800" dirty="0" smtClean="0"/>
              <a:t> &amp; Solar Frontier</a:t>
            </a:r>
          </a:p>
          <a:p>
            <a:pPr lvl="1"/>
            <a:r>
              <a:rPr lang="en-US" sz="1800" dirty="0" smtClean="0"/>
              <a:t>Long Term: </a:t>
            </a:r>
            <a:r>
              <a:rPr lang="en-US" sz="1800" dirty="0" err="1" smtClean="0"/>
              <a:t>Solexel</a:t>
            </a:r>
            <a:r>
              <a:rPr lang="en-US" sz="1800" dirty="0" smtClean="0"/>
              <a:t> &amp; </a:t>
            </a:r>
            <a:r>
              <a:rPr lang="en-US" sz="1800" dirty="0" err="1" smtClean="0"/>
              <a:t>Heliatek</a:t>
            </a:r>
            <a:endParaRPr lang="en-US" sz="1800" dirty="0" smtClean="0"/>
          </a:p>
          <a:p>
            <a:pPr lvl="0"/>
            <a:r>
              <a:rPr lang="en-US" sz="1800" dirty="0" smtClean="0"/>
              <a:t>Florida PV Industry Landscape </a:t>
            </a:r>
          </a:p>
          <a:p>
            <a:pPr lvl="1"/>
            <a:r>
              <a:rPr lang="en-US" sz="1800" dirty="0" smtClean="0"/>
              <a:t>Research Institute: Florida Solar Energy Center</a:t>
            </a:r>
          </a:p>
          <a:p>
            <a:pPr lvl="1"/>
            <a:r>
              <a:rPr lang="en-US" sz="1800" dirty="0" smtClean="0"/>
              <a:t>Solar Initiatives by  Florida Light &amp; Power</a:t>
            </a:r>
          </a:p>
          <a:p>
            <a:r>
              <a:rPr lang="en-US" sz="1800" dirty="0" smtClean="0"/>
              <a:t>PV Industry Outlook</a:t>
            </a:r>
          </a:p>
          <a:p>
            <a:endParaRPr lang="en-US" sz="1800" dirty="0"/>
          </a:p>
        </p:txBody>
      </p:sp>
      <p:sp>
        <p:nvSpPr>
          <p:cNvPr id="4" name="Rectangle 3"/>
          <p:cNvSpPr/>
          <p:nvPr/>
        </p:nvSpPr>
        <p:spPr>
          <a:xfrm>
            <a:off x="457200" y="1752600"/>
            <a:ext cx="7467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868362"/>
          </a:xfrm>
        </p:spPr>
        <p:txBody>
          <a:bodyPr/>
          <a:lstStyle/>
          <a:p>
            <a:r>
              <a:rPr lang="en-US" dirty="0" smtClean="0"/>
              <a:t>Cost, Efficiency, and Price are the Fundamental Drivers of the Photovoltaic Industry</a:t>
            </a:r>
            <a:endParaRPr lang="en-US" dirty="0"/>
          </a:p>
        </p:txBody>
      </p:sp>
      <p:sp>
        <p:nvSpPr>
          <p:cNvPr id="9" name="Up-Down Arrow 8"/>
          <p:cNvSpPr/>
          <p:nvPr/>
        </p:nvSpPr>
        <p:spPr>
          <a:xfrm rot="2156092">
            <a:off x="3045574" y="2772916"/>
            <a:ext cx="533400" cy="1815307"/>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0"/>
          <p:cNvGrpSpPr/>
          <p:nvPr/>
        </p:nvGrpSpPr>
        <p:grpSpPr>
          <a:xfrm>
            <a:off x="3276600" y="1676400"/>
            <a:ext cx="2362200" cy="1143000"/>
            <a:chOff x="3276600" y="1676400"/>
            <a:chExt cx="2362200" cy="1143000"/>
          </a:xfrm>
        </p:grpSpPr>
        <p:sp>
          <p:nvSpPr>
            <p:cNvPr id="5" name="Rounded Rectangle 4"/>
            <p:cNvSpPr/>
            <p:nvPr/>
          </p:nvSpPr>
          <p:spPr>
            <a:xfrm>
              <a:off x="3276600" y="1676400"/>
              <a:ext cx="2362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52800" y="1752600"/>
              <a:ext cx="2223687" cy="954107"/>
            </a:xfrm>
            <a:prstGeom prst="rect">
              <a:avLst/>
            </a:prstGeom>
            <a:noFill/>
          </p:spPr>
          <p:txBody>
            <a:bodyPr wrap="none" rtlCol="0">
              <a:spAutoFit/>
            </a:bodyPr>
            <a:lstStyle/>
            <a:p>
              <a:pPr algn="ctr"/>
              <a:r>
                <a:rPr lang="en-US" sz="2800" dirty="0" smtClean="0">
                  <a:solidFill>
                    <a:schemeClr val="bg1"/>
                  </a:solidFill>
                  <a:latin typeface="Corbel" pitchFamily="34" charset="0"/>
                  <a:cs typeface="Tahoma" pitchFamily="34" charset="0"/>
                </a:rPr>
                <a:t>Price &amp; Profit </a:t>
              </a:r>
            </a:p>
            <a:p>
              <a:pPr algn="ctr"/>
              <a:r>
                <a:rPr lang="en-US" sz="2800" dirty="0" smtClean="0">
                  <a:solidFill>
                    <a:schemeClr val="bg1"/>
                  </a:solidFill>
                  <a:latin typeface="Corbel" pitchFamily="34" charset="0"/>
                  <a:cs typeface="Tahoma" pitchFamily="34" charset="0"/>
                </a:rPr>
                <a:t>Margin</a:t>
              </a:r>
            </a:p>
          </p:txBody>
        </p:sp>
      </p:grpSp>
      <p:grpSp>
        <p:nvGrpSpPr>
          <p:cNvPr id="4" name="Group 19"/>
          <p:cNvGrpSpPr/>
          <p:nvPr/>
        </p:nvGrpSpPr>
        <p:grpSpPr>
          <a:xfrm>
            <a:off x="1524000" y="4495800"/>
            <a:ext cx="2362200" cy="1143000"/>
            <a:chOff x="1524000" y="4419600"/>
            <a:chExt cx="2362200" cy="1143000"/>
          </a:xfrm>
        </p:grpSpPr>
        <p:sp>
          <p:nvSpPr>
            <p:cNvPr id="13" name="Rounded Rectangle 12"/>
            <p:cNvSpPr/>
            <p:nvPr/>
          </p:nvSpPr>
          <p:spPr>
            <a:xfrm>
              <a:off x="1524000" y="4419600"/>
              <a:ext cx="2362200" cy="1143000"/>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714018" y="4495800"/>
              <a:ext cx="1996059" cy="954107"/>
            </a:xfrm>
            <a:prstGeom prst="rect">
              <a:avLst/>
            </a:prstGeom>
            <a:noFill/>
          </p:spPr>
          <p:txBody>
            <a:bodyPr wrap="none" rtlCol="0">
              <a:spAutoFit/>
            </a:bodyPr>
            <a:lstStyle/>
            <a:p>
              <a:pPr algn="ctr"/>
              <a:r>
                <a:rPr lang="en-US" sz="2800" dirty="0" smtClean="0">
                  <a:solidFill>
                    <a:schemeClr val="bg1"/>
                  </a:solidFill>
                  <a:latin typeface="Corbel" pitchFamily="34" charset="0"/>
                  <a:cs typeface="Tahoma" pitchFamily="34" charset="0"/>
                </a:rPr>
                <a:t>Incentives &amp;</a:t>
              </a:r>
            </a:p>
            <a:p>
              <a:pPr algn="ctr"/>
              <a:r>
                <a:rPr lang="en-US" sz="2800" dirty="0" smtClean="0">
                  <a:solidFill>
                    <a:schemeClr val="bg1"/>
                  </a:solidFill>
                  <a:latin typeface="Corbel" pitchFamily="34" charset="0"/>
                  <a:cs typeface="Tahoma" pitchFamily="34" charset="0"/>
                </a:rPr>
                <a:t>Demand</a:t>
              </a:r>
            </a:p>
          </p:txBody>
        </p:sp>
      </p:grpSp>
      <p:grpSp>
        <p:nvGrpSpPr>
          <p:cNvPr id="6" name="Group 18"/>
          <p:cNvGrpSpPr/>
          <p:nvPr/>
        </p:nvGrpSpPr>
        <p:grpSpPr>
          <a:xfrm>
            <a:off x="5105400" y="4495800"/>
            <a:ext cx="2367956" cy="1143000"/>
            <a:chOff x="5105400" y="4419600"/>
            <a:chExt cx="2367956" cy="1143000"/>
          </a:xfrm>
        </p:grpSpPr>
        <p:sp>
          <p:nvSpPr>
            <p:cNvPr id="14" name="Rounded Rectangle 13"/>
            <p:cNvSpPr/>
            <p:nvPr/>
          </p:nvSpPr>
          <p:spPr>
            <a:xfrm>
              <a:off x="5105400" y="4419600"/>
              <a:ext cx="2362200" cy="1143000"/>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5400" y="4495800"/>
              <a:ext cx="2367956" cy="954107"/>
            </a:xfrm>
            <a:prstGeom prst="rect">
              <a:avLst/>
            </a:prstGeom>
            <a:noFill/>
          </p:spPr>
          <p:txBody>
            <a:bodyPr wrap="none" rtlCol="0">
              <a:spAutoFit/>
            </a:bodyPr>
            <a:lstStyle/>
            <a:p>
              <a:pPr algn="ctr"/>
              <a:r>
                <a:rPr lang="en-US" sz="2800" dirty="0" smtClean="0">
                  <a:solidFill>
                    <a:schemeClr val="bg1"/>
                  </a:solidFill>
                  <a:latin typeface="Corbel" pitchFamily="34" charset="0"/>
                  <a:cs typeface="Tahoma" pitchFamily="34" charset="0"/>
                </a:rPr>
                <a:t>Cost &amp; Module</a:t>
              </a:r>
            </a:p>
            <a:p>
              <a:pPr algn="ctr"/>
              <a:r>
                <a:rPr lang="en-US" sz="2800" dirty="0" smtClean="0">
                  <a:solidFill>
                    <a:schemeClr val="bg1"/>
                  </a:solidFill>
                  <a:latin typeface="Corbel" pitchFamily="34" charset="0"/>
                  <a:cs typeface="Tahoma" pitchFamily="34" charset="0"/>
                </a:rPr>
                <a:t>Efficiency</a:t>
              </a:r>
            </a:p>
          </p:txBody>
        </p:sp>
      </p:grpSp>
      <p:sp>
        <p:nvSpPr>
          <p:cNvPr id="24" name="Up-Down Arrow 23"/>
          <p:cNvSpPr/>
          <p:nvPr/>
        </p:nvSpPr>
        <p:spPr>
          <a:xfrm rot="19367842">
            <a:off x="5318900" y="2795951"/>
            <a:ext cx="533400" cy="1815307"/>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5"/>
          <p:cNvGrpSpPr/>
          <p:nvPr/>
        </p:nvGrpSpPr>
        <p:grpSpPr>
          <a:xfrm>
            <a:off x="2895600" y="1447800"/>
            <a:ext cx="4953000" cy="4419600"/>
            <a:chOff x="2895600" y="1447800"/>
            <a:chExt cx="4953000" cy="4419600"/>
          </a:xfrm>
        </p:grpSpPr>
        <p:sp>
          <p:nvSpPr>
            <p:cNvPr id="11" name="Oval 10"/>
            <p:cNvSpPr/>
            <p:nvPr/>
          </p:nvSpPr>
          <p:spPr>
            <a:xfrm>
              <a:off x="2895600" y="1447800"/>
              <a:ext cx="3124200" cy="16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Oval 24"/>
            <p:cNvSpPr/>
            <p:nvPr/>
          </p:nvSpPr>
          <p:spPr>
            <a:xfrm>
              <a:off x="4724400" y="4267200"/>
              <a:ext cx="3124200" cy="16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18" name="TextBox 17"/>
          <p:cNvSpPr txBox="1"/>
          <p:nvPr/>
        </p:nvSpPr>
        <p:spPr>
          <a:xfrm>
            <a:off x="6553200" y="6096000"/>
            <a:ext cx="19812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Tahoma" pitchFamily="34" charset="0"/>
              </a:rPr>
              <a:t>Source: </a:t>
            </a:r>
            <a:r>
              <a:rPr lang="en-US" sz="1400" dirty="0" err="1" smtClean="0">
                <a:solidFill>
                  <a:prstClr val="black"/>
                </a:solidFill>
                <a:latin typeface="Calibri"/>
                <a:cs typeface="Tahoma" pitchFamily="34" charset="0"/>
              </a:rPr>
              <a:t>Lux</a:t>
            </a:r>
            <a:r>
              <a:rPr lang="en-US" sz="1400" dirty="0" smtClean="0">
                <a:solidFill>
                  <a:prstClr val="black"/>
                </a:solidFill>
                <a:latin typeface="Calibri"/>
                <a:cs typeface="Tahoma" pitchFamily="34" charset="0"/>
              </a:rPr>
              <a:t> Research</a:t>
            </a:r>
          </a:p>
        </p:txBody>
      </p:sp>
    </p:spTree>
    <p:extLst>
      <p:ext uri="{BB962C8B-B14F-4D97-AF65-F5344CB8AC3E}">
        <p14:creationId xmlns:p14="http://schemas.microsoft.com/office/powerpoint/2010/main" val="140729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 Modules in 2030 Will be More Technologically Diverse Than Today</a:t>
            </a:r>
            <a:endParaRPr lang="en-US" dirty="0"/>
          </a:p>
        </p:txBody>
      </p:sp>
      <p:pic>
        <p:nvPicPr>
          <p:cNvPr id="8194" name="Picture 2"/>
          <p:cNvPicPr>
            <a:picLocks noChangeAspect="1" noChangeArrowheads="1"/>
          </p:cNvPicPr>
          <p:nvPr/>
        </p:nvPicPr>
        <p:blipFill>
          <a:blip r:embed="rId2" cstate="print"/>
          <a:srcRect b="5263"/>
          <a:stretch>
            <a:fillRect/>
          </a:stretch>
        </p:blipFill>
        <p:spPr bwMode="auto">
          <a:xfrm>
            <a:off x="533400" y="2286000"/>
            <a:ext cx="8281930" cy="3899528"/>
          </a:xfrm>
          <a:prstGeom prst="rect">
            <a:avLst/>
          </a:prstGeom>
          <a:noFill/>
          <a:ln w="9525">
            <a:noFill/>
            <a:miter lim="800000"/>
            <a:headEnd/>
            <a:tailEnd/>
          </a:ln>
        </p:spPr>
      </p:pic>
      <p:sp>
        <p:nvSpPr>
          <p:cNvPr id="5" name="TextBox 4"/>
          <p:cNvSpPr txBox="1"/>
          <p:nvPr/>
        </p:nvSpPr>
        <p:spPr>
          <a:xfrm>
            <a:off x="5638800" y="6172200"/>
            <a:ext cx="19812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Tahoma" pitchFamily="34" charset="0"/>
              </a:rPr>
              <a:t>Source: </a:t>
            </a:r>
            <a:r>
              <a:rPr lang="en-US" sz="1400" dirty="0" err="1" smtClean="0">
                <a:solidFill>
                  <a:prstClr val="black"/>
                </a:solidFill>
                <a:latin typeface="Calibri"/>
                <a:cs typeface="Tahoma" pitchFamily="34" charset="0"/>
              </a:rPr>
              <a:t>Lux</a:t>
            </a:r>
            <a:r>
              <a:rPr lang="en-US" sz="1400" dirty="0" smtClean="0">
                <a:solidFill>
                  <a:prstClr val="black"/>
                </a:solidFill>
                <a:latin typeface="Calibri"/>
                <a:cs typeface="Tahoma" pitchFamily="34" charset="0"/>
              </a:rPr>
              <a:t> Research</a:t>
            </a:r>
          </a:p>
        </p:txBody>
      </p:sp>
      <p:sp>
        <p:nvSpPr>
          <p:cNvPr id="6" name="TextBox 5"/>
          <p:cNvSpPr txBox="1"/>
          <p:nvPr/>
        </p:nvSpPr>
        <p:spPr>
          <a:xfrm>
            <a:off x="381000" y="1371600"/>
            <a:ext cx="8686800" cy="830997"/>
          </a:xfrm>
          <a:prstGeom prst="rect">
            <a:avLst/>
          </a:prstGeom>
          <a:noFill/>
          <a:ln>
            <a:solidFill>
              <a:schemeClr val="bg1"/>
            </a:solidFill>
          </a:ln>
        </p:spPr>
        <p:txBody>
          <a:bodyPr wrap="square" rtlCol="0">
            <a:spAutoFit/>
          </a:bodyPr>
          <a:lstStyle/>
          <a:p>
            <a:r>
              <a:rPr lang="en-US" sz="1600" i="1" dirty="0" smtClean="0">
                <a:latin typeface="Corbel" pitchFamily="34" charset="0"/>
              </a:rPr>
              <a:t>“Energy revolution by accelerated [technology] evolution is needed because given the high storage costs, PV needs to be at least two to three times cheaper than where it is today, for solar electricity generation and storage to become cost competitive to traditional sources of energy” – J. Poortmans, IMEC</a:t>
            </a:r>
            <a:endParaRPr lang="en-US" sz="1600" i="1" dirty="0" smtClean="0">
              <a:latin typeface="Corbel"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Silevo</a:t>
            </a:r>
            <a:endParaRPr lang="en-US" dirty="0"/>
          </a:p>
        </p:txBody>
      </p:sp>
      <p:sp>
        <p:nvSpPr>
          <p:cNvPr id="3" name="Content Placeholder 2"/>
          <p:cNvSpPr>
            <a:spLocks noGrp="1"/>
          </p:cNvSpPr>
          <p:nvPr>
            <p:ph idx="1"/>
          </p:nvPr>
        </p:nvSpPr>
        <p:spPr>
          <a:xfrm>
            <a:off x="228600" y="1295400"/>
            <a:ext cx="4953000" cy="5105400"/>
          </a:xfrm>
        </p:spPr>
        <p:txBody>
          <a:bodyPr/>
          <a:lstStyle/>
          <a:p>
            <a:r>
              <a:rPr lang="en-US" sz="1600" b="1" dirty="0" smtClean="0"/>
              <a:t>Technology</a:t>
            </a:r>
            <a:endParaRPr lang="en-US" sz="1600" dirty="0" smtClean="0"/>
          </a:p>
          <a:p>
            <a:pPr lvl="1"/>
            <a:r>
              <a:rPr lang="en-US" sz="1600" dirty="0" smtClean="0"/>
              <a:t>Small scale c-Si cell and module manufacturer</a:t>
            </a:r>
          </a:p>
          <a:p>
            <a:pPr lvl="1"/>
            <a:r>
              <a:rPr lang="en-US" sz="1600" dirty="0" smtClean="0"/>
              <a:t>156 mm x 156 mm n-type c-Si high-efficiency solar cells named </a:t>
            </a:r>
            <a:r>
              <a:rPr lang="en-US" sz="1600" dirty="0" err="1" smtClean="0"/>
              <a:t>Triex</a:t>
            </a:r>
            <a:r>
              <a:rPr lang="en-US" sz="1600" dirty="0" smtClean="0"/>
              <a:t> with electroplated Cu metallization and tunnel junction oxide</a:t>
            </a:r>
          </a:p>
          <a:p>
            <a:pPr lvl="1"/>
            <a:r>
              <a:rPr lang="en-US" sz="1600" dirty="0" smtClean="0"/>
              <a:t>Industry’s first 72 cell module with 355 W output enables BOS and labor cost reductions of $0.37/W</a:t>
            </a:r>
          </a:p>
          <a:p>
            <a:pPr lvl="1"/>
            <a:r>
              <a:rPr lang="en-US" sz="1600" dirty="0" smtClean="0"/>
              <a:t>Module efficiency is 18% to 18.5%; production costs of $0.95/W at 32 MW capacity in Hangzhou, China</a:t>
            </a:r>
          </a:p>
          <a:p>
            <a:r>
              <a:rPr lang="en-US" sz="1600" b="1" dirty="0" smtClean="0"/>
              <a:t>Strategy and Markets</a:t>
            </a:r>
            <a:endParaRPr lang="en-US" sz="1600" dirty="0" smtClean="0"/>
          </a:p>
          <a:p>
            <a:pPr lvl="1"/>
            <a:r>
              <a:rPr lang="en-US" sz="1600" dirty="0" smtClean="0"/>
              <a:t>Claims 100% capacity utilization in China</a:t>
            </a:r>
          </a:p>
          <a:p>
            <a:pPr lvl="1"/>
            <a:r>
              <a:rPr lang="en-US" sz="1600" dirty="0" smtClean="0"/>
              <a:t>Currently building a 200 MW cell and module facility in upstate New York, U.S.</a:t>
            </a:r>
          </a:p>
          <a:p>
            <a:r>
              <a:rPr lang="en-US" sz="1600" b="1" dirty="0" smtClean="0"/>
              <a:t>Lux Take:</a:t>
            </a:r>
            <a:r>
              <a:rPr lang="en-US" sz="1600" b="1" dirty="0" smtClean="0">
                <a:solidFill>
                  <a:srgbClr val="00B050"/>
                </a:solidFill>
              </a:rPr>
              <a:t> Positive</a:t>
            </a:r>
          </a:p>
          <a:p>
            <a:pPr lvl="1"/>
            <a:r>
              <a:rPr lang="en-US" sz="1600" dirty="0" err="1" smtClean="0"/>
              <a:t>Silevo</a:t>
            </a:r>
            <a:r>
              <a:rPr lang="en-US" sz="1600" dirty="0" smtClean="0"/>
              <a:t> is a strong competitor to </a:t>
            </a:r>
            <a:r>
              <a:rPr lang="en-US" sz="1600" dirty="0" err="1" smtClean="0"/>
              <a:t>SunPower</a:t>
            </a:r>
            <a:r>
              <a:rPr lang="en-US" sz="1600" dirty="0" smtClean="0"/>
              <a:t> and Panasonic in terms of technology and production costs</a:t>
            </a:r>
            <a:endParaRPr lang="en-US" sz="1600" dirty="0"/>
          </a:p>
        </p:txBody>
      </p:sp>
      <p:pic>
        <p:nvPicPr>
          <p:cNvPr id="13316" name="Picture 4"/>
          <p:cNvPicPr>
            <a:picLocks noChangeAspect="1" noChangeArrowheads="1"/>
          </p:cNvPicPr>
          <p:nvPr/>
        </p:nvPicPr>
        <p:blipFill>
          <a:blip r:embed="rId2" cstate="print"/>
          <a:srcRect/>
          <a:stretch>
            <a:fillRect/>
          </a:stretch>
        </p:blipFill>
        <p:spPr bwMode="auto">
          <a:xfrm>
            <a:off x="6858000" y="76200"/>
            <a:ext cx="2218459" cy="1066800"/>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5486400" y="1524000"/>
            <a:ext cx="3462920" cy="2290763"/>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5105400" y="3962400"/>
            <a:ext cx="3962400" cy="2018800"/>
          </a:xfrm>
          <a:prstGeom prst="rect">
            <a:avLst/>
          </a:prstGeom>
          <a:noFill/>
          <a:ln w="9525">
            <a:noFill/>
            <a:miter lim="800000"/>
            <a:headEnd/>
            <a:tailEnd/>
          </a:ln>
        </p:spPr>
      </p:pic>
      <p:sp>
        <p:nvSpPr>
          <p:cNvPr id="11" name="TextBox 10"/>
          <p:cNvSpPr txBox="1"/>
          <p:nvPr/>
        </p:nvSpPr>
        <p:spPr>
          <a:xfrm>
            <a:off x="5001135" y="5943600"/>
            <a:ext cx="4142865" cy="523220"/>
          </a:xfrm>
          <a:prstGeom prst="rect">
            <a:avLst/>
          </a:prstGeom>
          <a:noFill/>
        </p:spPr>
        <p:txBody>
          <a:bodyPr wrap="square" rtlCol="0">
            <a:spAutoFit/>
          </a:bodyPr>
          <a:lstStyle/>
          <a:p>
            <a:r>
              <a:rPr lang="en-US" sz="1400" dirty="0" err="1" smtClean="0">
                <a:latin typeface="Corbel" pitchFamily="34" charset="0"/>
                <a:cs typeface="Tahoma" pitchFamily="34" charset="0"/>
              </a:rPr>
              <a:t>Triex</a:t>
            </a:r>
            <a:r>
              <a:rPr lang="en-US" sz="1400" dirty="0" smtClean="0">
                <a:latin typeface="Corbel" pitchFamily="34" charset="0"/>
                <a:cs typeface="Tahoma" pitchFamily="34" charset="0"/>
              </a:rPr>
              <a:t> Cells have Lower Temperature Coefficient than Conventional mc-Si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Frontier</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7010400" y="304800"/>
            <a:ext cx="1809750" cy="685800"/>
          </a:xfrm>
          <a:prstGeom prst="rect">
            <a:avLst/>
          </a:prstGeom>
          <a:noFill/>
          <a:ln w="9525">
            <a:noFill/>
            <a:miter lim="800000"/>
            <a:headEnd/>
            <a:tailEnd/>
          </a:ln>
        </p:spPr>
      </p:pic>
      <p:sp>
        <p:nvSpPr>
          <p:cNvPr id="5" name="Content Placeholder 2"/>
          <p:cNvSpPr>
            <a:spLocks noGrp="1"/>
          </p:cNvSpPr>
          <p:nvPr>
            <p:ph idx="1"/>
          </p:nvPr>
        </p:nvSpPr>
        <p:spPr>
          <a:xfrm>
            <a:off x="228600" y="1295400"/>
            <a:ext cx="5867400" cy="5105400"/>
          </a:xfrm>
        </p:spPr>
        <p:txBody>
          <a:bodyPr/>
          <a:lstStyle/>
          <a:p>
            <a:r>
              <a:rPr lang="en-US" sz="1600" b="1" dirty="0" smtClean="0"/>
              <a:t>Technology</a:t>
            </a:r>
            <a:endParaRPr lang="en-US" sz="1600" dirty="0" smtClean="0"/>
          </a:p>
          <a:p>
            <a:pPr lvl="1"/>
            <a:r>
              <a:rPr lang="en-US" sz="1600" dirty="0" smtClean="0"/>
              <a:t>Develops sputtered copper indium gallium </a:t>
            </a:r>
            <a:r>
              <a:rPr lang="en-US" sz="1600" dirty="0" err="1" smtClean="0"/>
              <a:t>selenide</a:t>
            </a:r>
            <a:r>
              <a:rPr lang="en-US" sz="1600" dirty="0" smtClean="0"/>
              <a:t> (CIGS) modules with an efficiency of 13.8% for commercial modules and 14.6% champion efficiency; module  manufacturing costs of $0.67/W</a:t>
            </a:r>
          </a:p>
          <a:p>
            <a:pPr lvl="1"/>
            <a:r>
              <a:rPr lang="en-US" sz="1600" dirty="0" smtClean="0"/>
              <a:t>Ultra-thin module with 2 mm thick glass, named </a:t>
            </a:r>
            <a:r>
              <a:rPr lang="en-US" sz="1600" dirty="0" err="1" smtClean="0"/>
              <a:t>Solacis</a:t>
            </a:r>
            <a:r>
              <a:rPr lang="en-US" sz="1600" dirty="0" smtClean="0"/>
              <a:t> neo, with a special mounting system, Cross One, for the residential market</a:t>
            </a:r>
          </a:p>
          <a:p>
            <a:pPr lvl="1"/>
            <a:r>
              <a:rPr lang="en-US" sz="1600" dirty="0" smtClean="0"/>
              <a:t>Research partnership with IBM for copper zinc tin sulfide (CZTS) solar cells</a:t>
            </a:r>
          </a:p>
          <a:p>
            <a:r>
              <a:rPr lang="en-US" sz="1600" b="1" dirty="0" smtClean="0"/>
              <a:t>Strategy and Markets</a:t>
            </a:r>
            <a:endParaRPr lang="en-US" sz="1600" dirty="0" smtClean="0"/>
          </a:p>
          <a:p>
            <a:pPr lvl="1"/>
            <a:r>
              <a:rPr lang="en-US" sz="1600" dirty="0" smtClean="0"/>
              <a:t>Module capacity of 980 MW with expansions plans to go beyond 1 GW</a:t>
            </a:r>
          </a:p>
          <a:p>
            <a:pPr lvl="1"/>
            <a:r>
              <a:rPr lang="en-US" sz="1600" dirty="0" smtClean="0"/>
              <a:t>Solar Frontier/SUNY CNSE conducting feasibility study  to build a  CIGS module manufacturing  facility in Buffalo, NY</a:t>
            </a:r>
          </a:p>
          <a:p>
            <a:r>
              <a:rPr lang="en-US" sz="1600" b="1" dirty="0" smtClean="0"/>
              <a:t>Lux Take:</a:t>
            </a:r>
            <a:r>
              <a:rPr lang="en-US" sz="1600" b="1" dirty="0" smtClean="0">
                <a:solidFill>
                  <a:srgbClr val="00B050"/>
                </a:solidFill>
              </a:rPr>
              <a:t> Positive</a:t>
            </a:r>
          </a:p>
          <a:p>
            <a:pPr lvl="1"/>
            <a:r>
              <a:rPr lang="en-US" sz="1600" dirty="0" smtClean="0"/>
              <a:t>Solar Frontier is the only company that has been able to successfully scale CIGS modules and will benefit from the booming Japanese as well as growing global demand</a:t>
            </a:r>
          </a:p>
        </p:txBody>
      </p:sp>
      <p:pic>
        <p:nvPicPr>
          <p:cNvPr id="8195" name="Picture 3"/>
          <p:cNvPicPr>
            <a:picLocks noChangeAspect="1" noChangeArrowheads="1"/>
          </p:cNvPicPr>
          <p:nvPr/>
        </p:nvPicPr>
        <p:blipFill>
          <a:blip r:embed="rId3" cstate="print"/>
          <a:srcRect/>
          <a:stretch>
            <a:fillRect/>
          </a:stretch>
        </p:blipFill>
        <p:spPr bwMode="auto">
          <a:xfrm>
            <a:off x="6172200" y="5410200"/>
            <a:ext cx="1219200" cy="534311"/>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7696200" y="5029200"/>
            <a:ext cx="1175657" cy="1143000"/>
          </a:xfrm>
          <a:prstGeom prst="rect">
            <a:avLst/>
          </a:prstGeom>
          <a:noFill/>
          <a:ln w="9525">
            <a:noFill/>
            <a:miter lim="800000"/>
            <a:headEnd/>
            <a:tailEnd/>
          </a:ln>
        </p:spPr>
      </p:pic>
      <p:sp>
        <p:nvSpPr>
          <p:cNvPr id="8" name="Rectangle 7"/>
          <p:cNvSpPr/>
          <p:nvPr/>
        </p:nvSpPr>
        <p:spPr>
          <a:xfrm>
            <a:off x="6096000" y="4876800"/>
            <a:ext cx="28956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400800" y="4495800"/>
            <a:ext cx="2288768" cy="400110"/>
          </a:xfrm>
          <a:prstGeom prst="rect">
            <a:avLst/>
          </a:prstGeom>
          <a:noFill/>
        </p:spPr>
        <p:txBody>
          <a:bodyPr wrap="none" rtlCol="0">
            <a:spAutoFit/>
          </a:bodyPr>
          <a:lstStyle/>
          <a:p>
            <a:r>
              <a:rPr lang="en-US" sz="2000" b="1" dirty="0" smtClean="0">
                <a:latin typeface="+mj-lt"/>
                <a:cs typeface="Arial" pitchFamily="34" charset="0"/>
              </a:rPr>
              <a:t>Innovation Partners</a:t>
            </a:r>
          </a:p>
        </p:txBody>
      </p:sp>
      <p:pic>
        <p:nvPicPr>
          <p:cNvPr id="8198" name="Picture 6"/>
          <p:cNvPicPr>
            <a:picLocks noChangeAspect="1" noChangeArrowheads="1"/>
          </p:cNvPicPr>
          <p:nvPr/>
        </p:nvPicPr>
        <p:blipFill>
          <a:blip r:embed="rId5" cstate="print"/>
          <a:srcRect r="54037"/>
          <a:stretch>
            <a:fillRect/>
          </a:stretch>
        </p:blipFill>
        <p:spPr bwMode="auto">
          <a:xfrm>
            <a:off x="6477000" y="3048000"/>
            <a:ext cx="2416628" cy="1371600"/>
          </a:xfrm>
          <a:prstGeom prst="rect">
            <a:avLst/>
          </a:prstGeom>
          <a:noFill/>
          <a:ln w="9525">
            <a:noFill/>
            <a:miter lim="800000"/>
            <a:headEnd/>
            <a:tailEnd/>
          </a:ln>
        </p:spPr>
      </p:pic>
      <p:pic>
        <p:nvPicPr>
          <p:cNvPr id="12" name="Picture 6"/>
          <p:cNvPicPr>
            <a:picLocks noChangeAspect="1" noChangeArrowheads="1"/>
          </p:cNvPicPr>
          <p:nvPr/>
        </p:nvPicPr>
        <p:blipFill>
          <a:blip r:embed="rId5" cstate="print"/>
          <a:srcRect l="52174"/>
          <a:stretch>
            <a:fillRect/>
          </a:stretch>
        </p:blipFill>
        <p:spPr bwMode="auto">
          <a:xfrm>
            <a:off x="6400800" y="1600200"/>
            <a:ext cx="25146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Solexel</a:t>
            </a:r>
            <a:endParaRPr lang="en-US" dirty="0"/>
          </a:p>
        </p:txBody>
      </p:sp>
      <p:sp>
        <p:nvSpPr>
          <p:cNvPr id="3" name="Content Placeholder 2"/>
          <p:cNvSpPr>
            <a:spLocks noGrp="1"/>
          </p:cNvSpPr>
          <p:nvPr>
            <p:ph idx="1"/>
          </p:nvPr>
        </p:nvSpPr>
        <p:spPr>
          <a:xfrm>
            <a:off x="152400" y="1295400"/>
            <a:ext cx="4953000" cy="5181600"/>
          </a:xfrm>
        </p:spPr>
        <p:txBody>
          <a:bodyPr/>
          <a:lstStyle/>
          <a:p>
            <a:r>
              <a:rPr lang="en-US" sz="1600" b="1" dirty="0" smtClean="0"/>
              <a:t>Technology </a:t>
            </a:r>
          </a:p>
          <a:p>
            <a:pPr lvl="1"/>
            <a:r>
              <a:rPr lang="en-US" sz="1600" dirty="0" smtClean="0"/>
              <a:t>Develops thin-film </a:t>
            </a:r>
            <a:r>
              <a:rPr lang="en-US" sz="1600" dirty="0" err="1" smtClean="0"/>
              <a:t>superstrate</a:t>
            </a:r>
            <a:r>
              <a:rPr lang="en-US" sz="1600" dirty="0" smtClean="0"/>
              <a:t> (TFSS) epitaxial silicon (</a:t>
            </a:r>
            <a:r>
              <a:rPr lang="en-US" sz="1600" dirty="0" err="1" smtClean="0"/>
              <a:t>epi</a:t>
            </a:r>
            <a:r>
              <a:rPr lang="en-US" sz="1600" dirty="0" smtClean="0"/>
              <a:t>-Si) solar cells with 21.2% efficient 156 mm X 156 mm champion solar cell</a:t>
            </a:r>
          </a:p>
          <a:p>
            <a:pPr lvl="1"/>
            <a:r>
              <a:rPr lang="en-US" sz="1600" dirty="0" smtClean="0"/>
              <a:t>Expects module costs to reach $0.62/W at      100 MW of production and $0.42/W long term at scale</a:t>
            </a:r>
          </a:p>
          <a:p>
            <a:r>
              <a:rPr lang="en-US" sz="1600" b="1" dirty="0" smtClean="0"/>
              <a:t>Strategy and Markets</a:t>
            </a:r>
          </a:p>
          <a:p>
            <a:pPr lvl="1"/>
            <a:r>
              <a:rPr lang="en-US" sz="1600" dirty="0" smtClean="0"/>
              <a:t>Targeting lightweight and flexible modules for initial penetration to maintain high margins</a:t>
            </a:r>
            <a:endParaRPr lang="en-US" sz="1600" b="1" dirty="0" smtClean="0"/>
          </a:p>
          <a:p>
            <a:pPr lvl="1"/>
            <a:r>
              <a:rPr lang="en-US" sz="1600" dirty="0" smtClean="0"/>
              <a:t>Raised a total of $164 million; plans to ramp a pilot cell line in 2014, followed by a 100 MW cell facility in Malaysia while contracting out module assembly</a:t>
            </a:r>
            <a:endParaRPr lang="en-US" sz="1600" b="1" dirty="0" smtClean="0"/>
          </a:p>
          <a:p>
            <a:pPr lvl="1"/>
            <a:r>
              <a:rPr lang="en-US" sz="1600" dirty="0" err="1" smtClean="0"/>
              <a:t>SunPower</a:t>
            </a:r>
            <a:r>
              <a:rPr lang="en-US" sz="1600" dirty="0" smtClean="0"/>
              <a:t> is a recent investor</a:t>
            </a:r>
          </a:p>
          <a:p>
            <a:r>
              <a:rPr lang="en-US" sz="1600" b="1" dirty="0" smtClean="0"/>
              <a:t>Lux Take: </a:t>
            </a:r>
            <a:r>
              <a:rPr lang="en-US" sz="1600" b="1" dirty="0" smtClean="0">
                <a:solidFill>
                  <a:srgbClr val="FFC000"/>
                </a:solidFill>
              </a:rPr>
              <a:t>Wait and See</a:t>
            </a:r>
          </a:p>
          <a:p>
            <a:pPr lvl="1"/>
            <a:r>
              <a:rPr lang="en-US" sz="1600" dirty="0" smtClean="0"/>
              <a:t>Promising epitaxial silicon kerfless wafer technology with reasonable </a:t>
            </a:r>
            <a:r>
              <a:rPr lang="en-US" sz="1600" dirty="0" err="1" smtClean="0"/>
              <a:t>capex</a:t>
            </a:r>
            <a:r>
              <a:rPr lang="en-US" sz="1600" dirty="0" smtClean="0"/>
              <a:t> and low materials costs; will need to prove scalability</a:t>
            </a:r>
            <a:endParaRPr lang="en-US" sz="1600" b="1" dirty="0" smtClean="0">
              <a:solidFill>
                <a:srgbClr val="FFC000"/>
              </a:solidFill>
            </a:endParaRPr>
          </a:p>
          <a:p>
            <a:endParaRPr lang="en-US" sz="1600" dirty="0"/>
          </a:p>
        </p:txBody>
      </p:sp>
      <p:pic>
        <p:nvPicPr>
          <p:cNvPr id="11267" name="Picture 3"/>
          <p:cNvPicPr>
            <a:picLocks noChangeAspect="1" noChangeArrowheads="1"/>
          </p:cNvPicPr>
          <p:nvPr/>
        </p:nvPicPr>
        <p:blipFill>
          <a:blip r:embed="rId2" cstate="print"/>
          <a:srcRect r="10063" b="16883"/>
          <a:stretch>
            <a:fillRect/>
          </a:stretch>
        </p:blipFill>
        <p:spPr bwMode="auto">
          <a:xfrm>
            <a:off x="5357812" y="152400"/>
            <a:ext cx="3405188" cy="914400"/>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5029200" y="2133600"/>
            <a:ext cx="4038600" cy="100965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5486400" y="3962400"/>
            <a:ext cx="2819400" cy="2147590"/>
          </a:xfrm>
          <a:prstGeom prst="rect">
            <a:avLst/>
          </a:prstGeom>
          <a:noFill/>
          <a:ln w="9525">
            <a:noFill/>
            <a:miter lim="800000"/>
            <a:headEnd/>
            <a:tailEnd/>
          </a:ln>
        </p:spPr>
      </p:pic>
      <p:sp>
        <p:nvSpPr>
          <p:cNvPr id="7" name="TextBox 6"/>
          <p:cNvSpPr txBox="1"/>
          <p:nvPr/>
        </p:nvSpPr>
        <p:spPr>
          <a:xfrm>
            <a:off x="4953000" y="3166646"/>
            <a:ext cx="4142865" cy="338554"/>
          </a:xfrm>
          <a:prstGeom prst="rect">
            <a:avLst/>
          </a:prstGeom>
          <a:noFill/>
        </p:spPr>
        <p:txBody>
          <a:bodyPr wrap="none" rtlCol="0">
            <a:spAutoFit/>
          </a:bodyPr>
          <a:lstStyle/>
          <a:p>
            <a:r>
              <a:rPr lang="en-US" sz="1600" dirty="0" err="1" smtClean="0">
                <a:latin typeface="Corbel" pitchFamily="34" charset="0"/>
                <a:cs typeface="Tahoma" pitchFamily="34" charset="0"/>
              </a:rPr>
              <a:t>Solexel’s</a:t>
            </a:r>
            <a:r>
              <a:rPr lang="en-US" sz="1600" dirty="0" smtClean="0">
                <a:latin typeface="Corbel" pitchFamily="34" charset="0"/>
                <a:cs typeface="Tahoma" pitchFamily="34" charset="0"/>
              </a:rPr>
              <a:t> </a:t>
            </a:r>
            <a:r>
              <a:rPr lang="en-US" sz="1600" dirty="0" err="1" smtClean="0">
                <a:latin typeface="Corbel" pitchFamily="34" charset="0"/>
                <a:cs typeface="Tahoma" pitchFamily="34" charset="0"/>
              </a:rPr>
              <a:t>Epi</a:t>
            </a:r>
            <a:r>
              <a:rPr lang="en-US" sz="1600" dirty="0" smtClean="0">
                <a:latin typeface="Corbel" pitchFamily="34" charset="0"/>
                <a:cs typeface="Tahoma" pitchFamily="34" charset="0"/>
              </a:rPr>
              <a:t>-Si Module Manufacturing Process</a:t>
            </a:r>
          </a:p>
        </p:txBody>
      </p:sp>
      <p:sp>
        <p:nvSpPr>
          <p:cNvPr id="8" name="TextBox 7"/>
          <p:cNvSpPr txBox="1"/>
          <p:nvPr/>
        </p:nvSpPr>
        <p:spPr>
          <a:xfrm>
            <a:off x="6110624" y="6096000"/>
            <a:ext cx="1737976" cy="338554"/>
          </a:xfrm>
          <a:prstGeom prst="rect">
            <a:avLst/>
          </a:prstGeom>
          <a:noFill/>
        </p:spPr>
        <p:txBody>
          <a:bodyPr wrap="none" rtlCol="0">
            <a:spAutoFit/>
          </a:bodyPr>
          <a:lstStyle/>
          <a:p>
            <a:r>
              <a:rPr lang="en-US" sz="1600" dirty="0" smtClean="0">
                <a:latin typeface="Corbel" pitchFamily="34" charset="0"/>
                <a:cs typeface="Tahoma" pitchFamily="34" charset="0"/>
              </a:rPr>
              <a:t>Flexible </a:t>
            </a:r>
            <a:r>
              <a:rPr lang="en-US" sz="1600" dirty="0" err="1" smtClean="0">
                <a:latin typeface="Corbel" pitchFamily="34" charset="0"/>
                <a:cs typeface="Tahoma" pitchFamily="34" charset="0"/>
              </a:rPr>
              <a:t>Epi</a:t>
            </a:r>
            <a:r>
              <a:rPr lang="en-US" sz="1600" dirty="0" smtClean="0">
                <a:latin typeface="Corbel" pitchFamily="34" charset="0"/>
                <a:cs typeface="Tahoma" pitchFamily="34" charset="0"/>
              </a:rPr>
              <a:t>-Si Cell</a:t>
            </a:r>
          </a:p>
        </p:txBody>
      </p:sp>
      <p:sp>
        <p:nvSpPr>
          <p:cNvPr id="9" name="Rectangle 8"/>
          <p:cNvSpPr/>
          <p:nvPr/>
        </p:nvSpPr>
        <p:spPr>
          <a:xfrm>
            <a:off x="8610600" y="2286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err="1" smtClean="0"/>
              <a:t>Heliatek</a:t>
            </a:r>
            <a:endParaRPr lang="en-US" dirty="0" smtClean="0">
              <a:solidFill>
                <a:srgbClr val="2E73B4"/>
              </a:solidFill>
            </a:endParaRPr>
          </a:p>
        </p:txBody>
      </p:sp>
      <p:sp>
        <p:nvSpPr>
          <p:cNvPr id="18435" name="Content Placeholder 2"/>
          <p:cNvSpPr>
            <a:spLocks noGrp="1"/>
          </p:cNvSpPr>
          <p:nvPr>
            <p:ph idx="1"/>
          </p:nvPr>
        </p:nvSpPr>
        <p:spPr>
          <a:xfrm>
            <a:off x="490538" y="1295400"/>
            <a:ext cx="5148262" cy="4800600"/>
          </a:xfrm>
        </p:spPr>
        <p:txBody>
          <a:bodyPr/>
          <a:lstStyle/>
          <a:p>
            <a:r>
              <a:rPr lang="en-US" sz="1600" b="1" dirty="0" smtClean="0"/>
              <a:t>Technology</a:t>
            </a:r>
          </a:p>
          <a:p>
            <a:pPr lvl="1"/>
            <a:r>
              <a:rPr lang="en-US" sz="1600" dirty="0" smtClean="0"/>
              <a:t>Develops vacuum-deposited small molecule bulk </a:t>
            </a:r>
            <a:r>
              <a:rPr lang="en-US" sz="1600" dirty="0" err="1" smtClean="0"/>
              <a:t>heterojunciton</a:t>
            </a:r>
            <a:r>
              <a:rPr lang="en-US" sz="1600" dirty="0" smtClean="0"/>
              <a:t> organic photovoltaic cells </a:t>
            </a:r>
          </a:p>
          <a:p>
            <a:pPr lvl="1"/>
            <a:r>
              <a:rPr lang="en-US" sz="1600" dirty="0" smtClean="0"/>
              <a:t>Verified 12% efficient cell at AM1.5 conditions with 1.1 cm</a:t>
            </a:r>
            <a:r>
              <a:rPr lang="en-US" sz="1600" baseline="30000" dirty="0" smtClean="0"/>
              <a:t>2</a:t>
            </a:r>
            <a:r>
              <a:rPr lang="en-US" sz="1600" dirty="0" smtClean="0"/>
              <a:t> area on glass substrate; claims 10.5% small cell efficiency on PET</a:t>
            </a:r>
          </a:p>
          <a:p>
            <a:pPr lvl="1"/>
            <a:r>
              <a:rPr lang="en-US" sz="1600" dirty="0" smtClean="0"/>
              <a:t>Claims manufacturing costs of $10/W to $20/W</a:t>
            </a:r>
          </a:p>
          <a:p>
            <a:r>
              <a:rPr lang="en-US" sz="1600" b="1" dirty="0" smtClean="0"/>
              <a:t>Strategy and Markets</a:t>
            </a:r>
          </a:p>
          <a:p>
            <a:pPr lvl="1"/>
            <a:r>
              <a:rPr lang="en-US" sz="1600" dirty="0" smtClean="0"/>
              <a:t>Targeting building integrated photovoltaics (BIPV), automobiles, and consumer electronics applications</a:t>
            </a:r>
          </a:p>
          <a:p>
            <a:pPr lvl="1"/>
            <a:r>
              <a:rPr lang="en-US" sz="1600" dirty="0" smtClean="0"/>
              <a:t>Company plans to sell semi-finished products to undisclosed partners who are glass, concrete, steel, polycarbonate, membrane, and car roof manufacturers </a:t>
            </a:r>
          </a:p>
          <a:p>
            <a:r>
              <a:rPr lang="en-US" sz="1600" b="1" dirty="0" smtClean="0"/>
              <a:t>Lux Take:  </a:t>
            </a:r>
            <a:r>
              <a:rPr lang="en-US" sz="1600" b="1" dirty="0" smtClean="0">
                <a:solidFill>
                  <a:srgbClr val="FF0000"/>
                </a:solidFill>
              </a:rPr>
              <a:t>Caution</a:t>
            </a:r>
            <a:r>
              <a:rPr lang="en-US" sz="1600" b="1" dirty="0" smtClean="0"/>
              <a:t> </a:t>
            </a:r>
          </a:p>
          <a:p>
            <a:pPr lvl="1"/>
            <a:r>
              <a:rPr lang="en-US" sz="1600" dirty="0" smtClean="0"/>
              <a:t>Costs are too high while efficiencies are non-competitive to other thin-film PV technologies for BIPV applications</a:t>
            </a:r>
          </a:p>
          <a:p>
            <a:pPr lvl="1"/>
            <a:endParaRPr lang="en-US" sz="1600" dirty="0" smtClean="0"/>
          </a:p>
          <a:p>
            <a:endParaRPr lang="en-US" sz="1600" dirty="0" smtClean="0"/>
          </a:p>
          <a:p>
            <a:endParaRPr lang="en-US" sz="1600" dirty="0"/>
          </a:p>
        </p:txBody>
      </p:sp>
      <p:sp>
        <p:nvSpPr>
          <p:cNvPr id="19" name="TextBox 18"/>
          <p:cNvSpPr txBox="1"/>
          <p:nvPr/>
        </p:nvSpPr>
        <p:spPr>
          <a:xfrm>
            <a:off x="6272972" y="3638490"/>
            <a:ext cx="2288768" cy="400110"/>
          </a:xfrm>
          <a:prstGeom prst="rect">
            <a:avLst/>
          </a:prstGeom>
          <a:noFill/>
        </p:spPr>
        <p:txBody>
          <a:bodyPr wrap="none" rtlCol="0">
            <a:spAutoFit/>
          </a:bodyPr>
          <a:lstStyle/>
          <a:p>
            <a:r>
              <a:rPr lang="en-US" sz="2000" b="1" dirty="0" smtClean="0">
                <a:latin typeface="+mj-lt"/>
                <a:cs typeface="Tahoma" pitchFamily="34" charset="0"/>
              </a:rPr>
              <a:t>Innovation Partners</a:t>
            </a:r>
          </a:p>
        </p:txBody>
      </p:sp>
      <p:pic>
        <p:nvPicPr>
          <p:cNvPr id="1026" name="Picture 2"/>
          <p:cNvPicPr>
            <a:picLocks noChangeAspect="1" noChangeArrowheads="1"/>
          </p:cNvPicPr>
          <p:nvPr/>
        </p:nvPicPr>
        <p:blipFill>
          <a:blip r:embed="rId2" cstate="print"/>
          <a:srcRect/>
          <a:stretch>
            <a:fillRect/>
          </a:stretch>
        </p:blipFill>
        <p:spPr bwMode="auto">
          <a:xfrm>
            <a:off x="6781800" y="152400"/>
            <a:ext cx="2066925" cy="8286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5707" t="9249" r="13922"/>
          <a:stretch>
            <a:fillRect/>
          </a:stretch>
        </p:blipFill>
        <p:spPr bwMode="auto">
          <a:xfrm>
            <a:off x="5624725" y="1371600"/>
            <a:ext cx="3519275" cy="1724025"/>
          </a:xfrm>
          <a:prstGeom prst="rect">
            <a:avLst/>
          </a:prstGeom>
          <a:noFill/>
          <a:ln w="9525">
            <a:noFill/>
            <a:miter lim="800000"/>
            <a:headEnd/>
            <a:tailEnd/>
          </a:ln>
        </p:spPr>
      </p:pic>
      <p:sp>
        <p:nvSpPr>
          <p:cNvPr id="10" name="Rectangle 9"/>
          <p:cNvSpPr/>
          <p:nvPr/>
        </p:nvSpPr>
        <p:spPr>
          <a:xfrm>
            <a:off x="6400800" y="4038600"/>
            <a:ext cx="2133600" cy="2209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cstate="print"/>
          <a:srcRect/>
          <a:stretch>
            <a:fillRect/>
          </a:stretch>
        </p:blipFill>
        <p:spPr bwMode="auto">
          <a:xfrm>
            <a:off x="6477000" y="4191000"/>
            <a:ext cx="1914525" cy="457200"/>
          </a:xfrm>
          <a:prstGeom prst="rect">
            <a:avLst/>
          </a:prstGeom>
          <a:noFill/>
          <a:ln w="9525">
            <a:noFill/>
            <a:miter lim="800000"/>
            <a:headEnd/>
            <a:tailEnd/>
          </a:ln>
        </p:spPr>
      </p:pic>
      <p:pic>
        <p:nvPicPr>
          <p:cNvPr id="2" name="Picture 5"/>
          <p:cNvPicPr>
            <a:picLocks noChangeAspect="1" noChangeArrowheads="1"/>
          </p:cNvPicPr>
          <p:nvPr/>
        </p:nvPicPr>
        <p:blipFill>
          <a:blip r:embed="rId5" cstate="print"/>
          <a:srcRect/>
          <a:stretch>
            <a:fillRect/>
          </a:stretch>
        </p:blipFill>
        <p:spPr bwMode="auto">
          <a:xfrm>
            <a:off x="6705600" y="4800600"/>
            <a:ext cx="1428750" cy="58102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858000" y="5562600"/>
            <a:ext cx="1211060" cy="600075"/>
          </a:xfrm>
          <a:prstGeom prst="rect">
            <a:avLst/>
          </a:prstGeom>
          <a:noFill/>
          <a:ln w="9525">
            <a:noFill/>
            <a:miter lim="800000"/>
            <a:headEnd/>
            <a:tailEnd/>
          </a:ln>
        </p:spPr>
      </p:pic>
      <p:sp>
        <p:nvSpPr>
          <p:cNvPr id="14" name="TextBox 13"/>
          <p:cNvSpPr txBox="1"/>
          <p:nvPr/>
        </p:nvSpPr>
        <p:spPr>
          <a:xfrm>
            <a:off x="6292927" y="3124200"/>
            <a:ext cx="2165273" cy="307777"/>
          </a:xfrm>
          <a:prstGeom prst="rect">
            <a:avLst/>
          </a:prstGeom>
          <a:noFill/>
        </p:spPr>
        <p:txBody>
          <a:bodyPr wrap="none" rtlCol="0">
            <a:spAutoFit/>
          </a:bodyPr>
          <a:lstStyle/>
          <a:p>
            <a:r>
              <a:rPr lang="en-US" sz="1400" dirty="0" err="1" smtClean="0">
                <a:latin typeface="+mj-lt"/>
                <a:cs typeface="Tahoma" pitchFamily="34" charset="0"/>
              </a:rPr>
              <a:t>Heliatek’s</a:t>
            </a:r>
            <a:r>
              <a:rPr lang="en-US" sz="1400" dirty="0" smtClean="0">
                <a:latin typeface="+mj-lt"/>
                <a:cs typeface="Tahoma" pitchFamily="34" charset="0"/>
              </a:rPr>
              <a:t> p-</a:t>
            </a:r>
            <a:r>
              <a:rPr lang="en-US" sz="1400" dirty="0" err="1" smtClean="0">
                <a:latin typeface="+mj-lt"/>
                <a:cs typeface="Tahoma" pitchFamily="34" charset="0"/>
              </a:rPr>
              <a:t>i</a:t>
            </a:r>
            <a:r>
              <a:rPr lang="en-US" sz="1400" dirty="0" smtClean="0">
                <a:latin typeface="+mj-lt"/>
                <a:cs typeface="Tahoma" pitchFamily="34" charset="0"/>
              </a:rPr>
              <a:t>-n tandem cell</a:t>
            </a:r>
          </a:p>
        </p:txBody>
      </p:sp>
    </p:spTree>
    <p:extLst>
      <p:ext uri="{BB962C8B-B14F-4D97-AF65-F5344CB8AC3E}">
        <p14:creationId xmlns:p14="http://schemas.microsoft.com/office/powerpoint/2010/main" val="36748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33400" y="1066800"/>
            <a:ext cx="8229600" cy="4876800"/>
          </a:xfrm>
        </p:spPr>
        <p:txBody>
          <a:bodyPr/>
          <a:lstStyle/>
          <a:p>
            <a:pPr>
              <a:buNone/>
            </a:pPr>
            <a:endParaRPr lang="en-US" sz="1800" dirty="0" smtClean="0"/>
          </a:p>
          <a:p>
            <a:pPr lvl="0"/>
            <a:r>
              <a:rPr lang="en-US" sz="1800" dirty="0" smtClean="0"/>
              <a:t>Photovoltaic (PV) Market Trends</a:t>
            </a:r>
          </a:p>
          <a:p>
            <a:pPr lvl="0"/>
            <a:r>
              <a:rPr lang="en-US" sz="1800" dirty="0" smtClean="0"/>
              <a:t>Global PV Innovation Trends </a:t>
            </a:r>
          </a:p>
          <a:p>
            <a:pPr lvl="1"/>
            <a:r>
              <a:rPr lang="en-US" sz="1800" dirty="0" smtClean="0"/>
              <a:t>Near Term : </a:t>
            </a:r>
            <a:r>
              <a:rPr lang="en-US" sz="1800" dirty="0" err="1" smtClean="0"/>
              <a:t>Silevo</a:t>
            </a:r>
            <a:r>
              <a:rPr lang="en-US" sz="1800" dirty="0" smtClean="0"/>
              <a:t> &amp; Solar Frontier</a:t>
            </a:r>
          </a:p>
          <a:p>
            <a:pPr lvl="1"/>
            <a:r>
              <a:rPr lang="en-US" sz="1800" dirty="0" smtClean="0"/>
              <a:t>Long Term: </a:t>
            </a:r>
            <a:r>
              <a:rPr lang="en-US" sz="1800" dirty="0" err="1" smtClean="0"/>
              <a:t>Solexel</a:t>
            </a:r>
            <a:r>
              <a:rPr lang="en-US" sz="1800" dirty="0" smtClean="0"/>
              <a:t> &amp; </a:t>
            </a:r>
            <a:r>
              <a:rPr lang="en-US" sz="1800" dirty="0" err="1" smtClean="0"/>
              <a:t>Heliatek</a:t>
            </a:r>
            <a:endParaRPr lang="en-US" sz="1800" dirty="0" smtClean="0"/>
          </a:p>
          <a:p>
            <a:pPr lvl="0"/>
            <a:r>
              <a:rPr lang="en-US" sz="1800" dirty="0" smtClean="0"/>
              <a:t>Florida PV Industry Landscape </a:t>
            </a:r>
          </a:p>
          <a:p>
            <a:pPr lvl="1"/>
            <a:r>
              <a:rPr lang="en-US" sz="1800" dirty="0" smtClean="0"/>
              <a:t>Research Institute: Florida Solar Energy Center</a:t>
            </a:r>
          </a:p>
          <a:p>
            <a:pPr lvl="1"/>
            <a:r>
              <a:rPr lang="en-US" sz="1800" dirty="0" smtClean="0"/>
              <a:t>Solar Initiatives by  Florida Light &amp; Power</a:t>
            </a:r>
          </a:p>
          <a:p>
            <a:r>
              <a:rPr lang="en-US" sz="1800" dirty="0" smtClean="0"/>
              <a:t>PV Industry Outlook</a:t>
            </a:r>
          </a:p>
          <a:p>
            <a:endParaRPr lang="en-US" sz="1800" dirty="0"/>
          </a:p>
        </p:txBody>
      </p:sp>
      <p:sp>
        <p:nvSpPr>
          <p:cNvPr id="4" name="Rectangle 3"/>
          <p:cNvSpPr/>
          <p:nvPr/>
        </p:nvSpPr>
        <p:spPr>
          <a:xfrm>
            <a:off x="457200" y="3124200"/>
            <a:ext cx="7467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 y="1371600"/>
            <a:ext cx="5857875" cy="4524375"/>
          </a:xfrm>
          <a:prstGeom prst="rect">
            <a:avLst/>
          </a:prstGeom>
          <a:noFill/>
          <a:ln w="9525">
            <a:noFill/>
            <a:miter lim="800000"/>
            <a:headEnd/>
            <a:tailEnd/>
          </a:ln>
        </p:spPr>
      </p:pic>
      <p:sp>
        <p:nvSpPr>
          <p:cNvPr id="2" name="Title 1"/>
          <p:cNvSpPr>
            <a:spLocks noGrp="1"/>
          </p:cNvSpPr>
          <p:nvPr>
            <p:ph type="title"/>
          </p:nvPr>
        </p:nvSpPr>
        <p:spPr>
          <a:xfrm>
            <a:off x="457200" y="274638"/>
            <a:ext cx="7848600" cy="868362"/>
          </a:xfrm>
        </p:spPr>
        <p:txBody>
          <a:bodyPr/>
          <a:lstStyle/>
          <a:p>
            <a:r>
              <a:rPr lang="en-US" dirty="0" smtClean="0"/>
              <a:t>306 Solar Companies at Work Across the Value Chain in Florida</a:t>
            </a:r>
            <a:endParaRPr lang="en-US" dirty="0"/>
          </a:p>
        </p:txBody>
      </p:sp>
      <p:sp>
        <p:nvSpPr>
          <p:cNvPr id="6" name="TextBox 5"/>
          <p:cNvSpPr txBox="1"/>
          <p:nvPr/>
        </p:nvSpPr>
        <p:spPr>
          <a:xfrm>
            <a:off x="6400800" y="5715000"/>
            <a:ext cx="1272913" cy="338554"/>
          </a:xfrm>
          <a:prstGeom prst="rect">
            <a:avLst/>
          </a:prstGeom>
          <a:noFill/>
        </p:spPr>
        <p:txBody>
          <a:bodyPr wrap="none" rtlCol="0">
            <a:spAutoFit/>
          </a:bodyPr>
          <a:lstStyle/>
          <a:p>
            <a:r>
              <a:rPr lang="en-US" sz="1600" dirty="0" smtClean="0">
                <a:latin typeface="Corbel" pitchFamily="34" charset="0"/>
                <a:cs typeface="Tahoma" pitchFamily="34" charset="0"/>
              </a:rPr>
              <a:t>Source: SEIA</a:t>
            </a:r>
          </a:p>
        </p:txBody>
      </p:sp>
      <p:sp>
        <p:nvSpPr>
          <p:cNvPr id="8" name="Content Placeholder 2"/>
          <p:cNvSpPr>
            <a:spLocks noGrp="1"/>
          </p:cNvSpPr>
          <p:nvPr>
            <p:ph idx="1"/>
          </p:nvPr>
        </p:nvSpPr>
        <p:spPr>
          <a:xfrm>
            <a:off x="6324600" y="1447800"/>
            <a:ext cx="2802731" cy="4800600"/>
          </a:xfrm>
        </p:spPr>
        <p:txBody>
          <a:bodyPr/>
          <a:lstStyle/>
          <a:p>
            <a:r>
              <a:rPr lang="en-US" sz="1600" dirty="0" smtClean="0"/>
              <a:t>169 contractors/installers</a:t>
            </a:r>
          </a:p>
          <a:p>
            <a:r>
              <a:rPr lang="en-US" sz="1600" dirty="0" smtClean="0"/>
              <a:t>46 manufacturers </a:t>
            </a:r>
          </a:p>
          <a:p>
            <a:r>
              <a:rPr lang="en-US" sz="1600" dirty="0" smtClean="0"/>
              <a:t>29 distributors</a:t>
            </a:r>
          </a:p>
          <a:p>
            <a:r>
              <a:rPr lang="en-US" sz="1600" dirty="0" smtClean="0"/>
              <a:t>21 project developers</a:t>
            </a:r>
          </a:p>
          <a:p>
            <a:r>
              <a:rPr lang="en-US" sz="1600" dirty="0" smtClean="0"/>
              <a:t>41 engaged in other solar activities including financing, engineering and legal support</a:t>
            </a:r>
          </a:p>
          <a:p>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6" name="Picture 2"/>
          <p:cNvPicPr>
            <a:picLocks noChangeAspect="1" noChangeArrowheads="1"/>
          </p:cNvPicPr>
          <p:nvPr/>
        </p:nvPicPr>
        <p:blipFill>
          <a:blip r:embed="rId3" cstate="screen">
            <a:lum bright="5000"/>
            <a:extLst>
              <a:ext uri="{28A0092B-C50C-407E-A947-70E740481C1C}">
                <a14:useLocalDpi xmlns:a14="http://schemas.microsoft.com/office/drawing/2010/main"/>
              </a:ext>
            </a:extLst>
          </a:blip>
          <a:srcRect/>
          <a:stretch>
            <a:fillRect/>
          </a:stretch>
        </p:blipFill>
        <p:spPr bwMode="auto">
          <a:xfrm>
            <a:off x="623771" y="2604976"/>
            <a:ext cx="5257800" cy="269808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About Lux Research</a:t>
            </a:r>
            <a:endParaRPr lang="en-US" dirty="0"/>
          </a:p>
        </p:txBody>
      </p:sp>
      <p:sp>
        <p:nvSpPr>
          <p:cNvPr id="4" name="Content Placeholder 2"/>
          <p:cNvSpPr>
            <a:spLocks noGrp="1"/>
          </p:cNvSpPr>
          <p:nvPr>
            <p:ph idx="1"/>
          </p:nvPr>
        </p:nvSpPr>
        <p:spPr>
          <a:xfrm>
            <a:off x="457200" y="1600200"/>
            <a:ext cx="5715000" cy="4525963"/>
          </a:xfrm>
        </p:spPr>
        <p:txBody>
          <a:bodyPr/>
          <a:lstStyle/>
          <a:p>
            <a:pPr>
              <a:spcBef>
                <a:spcPts val="1200"/>
              </a:spcBef>
            </a:pPr>
            <a:r>
              <a:rPr lang="en-US" sz="1800" dirty="0" smtClean="0"/>
              <a:t>Helps clients find </a:t>
            </a:r>
            <a:r>
              <a:rPr lang="en-US" sz="1800" b="1" dirty="0" smtClean="0"/>
              <a:t>new business opportunities </a:t>
            </a:r>
            <a:r>
              <a:rPr lang="en-US" sz="1800" dirty="0" smtClean="0"/>
              <a:t>from emerging technologies in physical and life sciences </a:t>
            </a:r>
          </a:p>
          <a:p>
            <a:pPr>
              <a:spcBef>
                <a:spcPts val="1200"/>
              </a:spcBef>
            </a:pPr>
            <a:r>
              <a:rPr lang="en-US" sz="1800" dirty="0" smtClean="0"/>
              <a:t>Offers ongoing </a:t>
            </a:r>
            <a:r>
              <a:rPr lang="en-US" sz="1800" b="1" dirty="0" smtClean="0"/>
              <a:t>technology and market intelligence</a:t>
            </a:r>
            <a:r>
              <a:rPr lang="en-US" sz="1800" dirty="0" smtClean="0"/>
              <a:t>, as well as market data and consulting services </a:t>
            </a:r>
          </a:p>
          <a:p>
            <a:pPr>
              <a:spcBef>
                <a:spcPts val="1200"/>
              </a:spcBef>
            </a:pPr>
            <a:r>
              <a:rPr lang="en-US" sz="1800" dirty="0" smtClean="0"/>
              <a:t>Over </a:t>
            </a:r>
            <a:r>
              <a:rPr lang="en-US" sz="1800" b="1" dirty="0" smtClean="0"/>
              <a:t>250 clients on</a:t>
            </a:r>
            <a:r>
              <a:rPr lang="en-US" sz="1800" dirty="0" smtClean="0"/>
              <a:t> </a:t>
            </a:r>
            <a:r>
              <a:rPr lang="en-US" sz="1800" b="1" dirty="0" smtClean="0"/>
              <a:t>six continents</a:t>
            </a:r>
            <a:r>
              <a:rPr lang="en-US" sz="1800" dirty="0" smtClean="0"/>
              <a:t> – multinational corporations, investors, governments, and SMEs</a:t>
            </a:r>
          </a:p>
          <a:p>
            <a:pPr>
              <a:spcBef>
                <a:spcPts val="1200"/>
              </a:spcBef>
            </a:pPr>
            <a:r>
              <a:rPr lang="en-US" sz="1800" b="1" dirty="0" smtClean="0"/>
              <a:t>Global reach, </a:t>
            </a:r>
            <a:r>
              <a:rPr lang="en-US" sz="1800" dirty="0" smtClean="0"/>
              <a:t>with over 90 employees in Boston, New York, Amsterdam, Singapore, Shanghai, and Tokyo</a:t>
            </a:r>
          </a:p>
          <a:p>
            <a:pPr>
              <a:spcBef>
                <a:spcPts val="1200"/>
              </a:spcBef>
            </a:pPr>
            <a:r>
              <a:rPr lang="en-US" sz="1800" dirty="0" smtClean="0"/>
              <a:t>Combines deep </a:t>
            </a:r>
            <a:r>
              <a:rPr lang="en-US" sz="1800" b="1" dirty="0" smtClean="0"/>
              <a:t>technical expertise</a:t>
            </a:r>
            <a:r>
              <a:rPr lang="en-US" sz="1800" dirty="0" smtClean="0"/>
              <a:t> with </a:t>
            </a:r>
            <a:r>
              <a:rPr lang="en-US" sz="1800" b="1" dirty="0" smtClean="0"/>
              <a:t>business analysis </a:t>
            </a:r>
            <a:r>
              <a:rPr lang="en-US" sz="1800" dirty="0" smtClean="0"/>
              <a:t>to support strategic decisions</a:t>
            </a:r>
          </a:p>
        </p:txBody>
      </p:sp>
      <p:grpSp>
        <p:nvGrpSpPr>
          <p:cNvPr id="3" name="Group 773"/>
          <p:cNvGrpSpPr/>
          <p:nvPr/>
        </p:nvGrpSpPr>
        <p:grpSpPr>
          <a:xfrm>
            <a:off x="6271377" y="1674749"/>
            <a:ext cx="2532367" cy="4917439"/>
            <a:chOff x="6611633" y="1727914"/>
            <a:chExt cx="2532367" cy="4738595"/>
          </a:xfrm>
        </p:grpSpPr>
        <p:sp>
          <p:nvSpPr>
            <p:cNvPr id="6" name="Oval 5"/>
            <p:cNvSpPr/>
            <p:nvPr/>
          </p:nvSpPr>
          <p:spPr>
            <a:xfrm>
              <a:off x="6943617" y="1727914"/>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7" name="Freeform 6"/>
            <p:cNvSpPr/>
            <p:nvPr/>
          </p:nvSpPr>
          <p:spPr>
            <a:xfrm>
              <a:off x="7088758" y="1727914"/>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rtl="0">
                <a:lnSpc>
                  <a:spcPct val="90000"/>
                </a:lnSpc>
                <a:spcBef>
                  <a:spcPct val="0"/>
                </a:spcBef>
                <a:spcAft>
                  <a:spcPct val="35000"/>
                </a:spcAft>
              </a:pPr>
              <a:endParaRPr lang="en-US" sz="1200" dirty="0" smtClean="0">
                <a:solidFill>
                  <a:srgbClr val="0070C0"/>
                </a:solidFill>
              </a:endParaRPr>
            </a:p>
            <a:p>
              <a:pPr lvl="0" algn="l" defTabSz="533400" rtl="0">
                <a:lnSpc>
                  <a:spcPct val="90000"/>
                </a:lnSpc>
                <a:spcBef>
                  <a:spcPct val="0"/>
                </a:spcBef>
                <a:spcAft>
                  <a:spcPct val="35000"/>
                </a:spcAft>
              </a:pPr>
              <a:r>
                <a:rPr lang="en-US" sz="1200" dirty="0" smtClean="0">
                  <a:solidFill>
                    <a:srgbClr val="0070C0"/>
                  </a:solidFill>
                </a:rPr>
                <a:t>Solar</a:t>
              </a:r>
            </a:p>
            <a:p>
              <a:pPr lvl="0" algn="l" defTabSz="533400" rtl="0">
                <a:lnSpc>
                  <a:spcPct val="90000"/>
                </a:lnSpc>
                <a:spcBef>
                  <a:spcPct val="0"/>
                </a:spcBef>
                <a:spcAft>
                  <a:spcPct val="35000"/>
                </a:spcAft>
              </a:pPr>
              <a:endParaRPr lang="en-US" sz="1200" b="0" kern="1200" dirty="0">
                <a:solidFill>
                  <a:schemeClr val="tx1"/>
                </a:solidFill>
              </a:endParaRPr>
            </a:p>
          </p:txBody>
        </p:sp>
        <p:sp>
          <p:nvSpPr>
            <p:cNvPr id="8" name="Oval 7"/>
            <p:cNvSpPr/>
            <p:nvPr/>
          </p:nvSpPr>
          <p:spPr>
            <a:xfrm>
              <a:off x="6943617" y="2018199"/>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9" name="Freeform 8"/>
            <p:cNvSpPr/>
            <p:nvPr/>
          </p:nvSpPr>
          <p:spPr>
            <a:xfrm>
              <a:off x="7088758" y="2018199"/>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n-US" sz="1200" b="0" i="0" u="none" kern="1200" dirty="0" smtClean="0">
                  <a:solidFill>
                    <a:srgbClr val="0070C0"/>
                  </a:solidFill>
                </a:rPr>
                <a:t>Agricu</a:t>
              </a:r>
              <a:r>
                <a:rPr lang="en-US" sz="1200" dirty="0" smtClean="0">
                  <a:solidFill>
                    <a:srgbClr val="0070C0"/>
                  </a:solidFill>
                </a:rPr>
                <a:t>ltural Innovation</a:t>
              </a:r>
              <a:endParaRPr lang="en-US" sz="1200" kern="1200" dirty="0">
                <a:solidFill>
                  <a:srgbClr val="0070C0"/>
                </a:solidFill>
              </a:endParaRPr>
            </a:p>
          </p:txBody>
        </p:sp>
        <p:sp>
          <p:nvSpPr>
            <p:cNvPr id="10" name="Oval 9"/>
            <p:cNvSpPr/>
            <p:nvPr/>
          </p:nvSpPr>
          <p:spPr>
            <a:xfrm>
              <a:off x="6943617" y="2308484"/>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1" name="Freeform 10"/>
            <p:cNvSpPr/>
            <p:nvPr/>
          </p:nvSpPr>
          <p:spPr>
            <a:xfrm>
              <a:off x="7088758" y="2308484"/>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n-US" sz="1200" b="0" i="0" u="none" kern="1200" dirty="0" smtClean="0">
                  <a:solidFill>
                    <a:srgbClr val="0070C0"/>
                  </a:solidFill>
                </a:rPr>
                <a:t>Energy Storage</a:t>
              </a:r>
              <a:endParaRPr lang="en-US" sz="1200" kern="1200" dirty="0">
                <a:solidFill>
                  <a:srgbClr val="0070C0"/>
                </a:solidFill>
              </a:endParaRPr>
            </a:p>
          </p:txBody>
        </p:sp>
        <p:sp>
          <p:nvSpPr>
            <p:cNvPr id="12" name="Oval 11"/>
            <p:cNvSpPr/>
            <p:nvPr/>
          </p:nvSpPr>
          <p:spPr>
            <a:xfrm>
              <a:off x="6943617" y="2598769"/>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3" name="Freeform 12"/>
            <p:cNvSpPr/>
            <p:nvPr/>
          </p:nvSpPr>
          <p:spPr>
            <a:xfrm>
              <a:off x="7088758" y="2598769"/>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n-US" sz="1200" b="0" i="0" u="none" kern="1200" dirty="0" smtClean="0">
                  <a:solidFill>
                    <a:srgbClr val="0070C0"/>
                  </a:solidFill>
                </a:rPr>
                <a:t>Autonomous Systems</a:t>
              </a:r>
              <a:endParaRPr lang="en-US" sz="1200" kern="1200" dirty="0">
                <a:solidFill>
                  <a:srgbClr val="0070C0"/>
                </a:solidFill>
              </a:endParaRPr>
            </a:p>
          </p:txBody>
        </p:sp>
        <p:sp>
          <p:nvSpPr>
            <p:cNvPr id="14" name="Oval 13"/>
            <p:cNvSpPr/>
            <p:nvPr/>
          </p:nvSpPr>
          <p:spPr>
            <a:xfrm>
              <a:off x="6943617" y="2889055"/>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5" name="Freeform 14"/>
            <p:cNvSpPr/>
            <p:nvPr/>
          </p:nvSpPr>
          <p:spPr>
            <a:xfrm>
              <a:off x="7088758" y="2889055"/>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n-US" sz="1200" kern="1200" dirty="0" smtClean="0">
                  <a:solidFill>
                    <a:srgbClr val="0070C0"/>
                  </a:solidFill>
                </a:rPr>
                <a:t>Alternative Fuels</a:t>
              </a:r>
            </a:p>
          </p:txBody>
        </p:sp>
        <p:sp>
          <p:nvSpPr>
            <p:cNvPr id="16" name="Oval 15"/>
            <p:cNvSpPr/>
            <p:nvPr/>
          </p:nvSpPr>
          <p:spPr>
            <a:xfrm>
              <a:off x="6943617" y="3179340"/>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7" name="Freeform 16"/>
            <p:cNvSpPr/>
            <p:nvPr/>
          </p:nvSpPr>
          <p:spPr>
            <a:xfrm>
              <a:off x="7088758" y="3179340"/>
              <a:ext cx="2055242"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n-US" sz="1200" kern="1200" dirty="0" smtClean="0">
                  <a:solidFill>
                    <a:srgbClr val="0070C0"/>
                  </a:solidFill>
                </a:rPr>
                <a:t>Bio-based Materials &amp; Chemicals</a:t>
              </a:r>
            </a:p>
          </p:txBody>
        </p:sp>
        <p:sp>
          <p:nvSpPr>
            <p:cNvPr id="18" name="Oval 17"/>
            <p:cNvSpPr/>
            <p:nvPr/>
          </p:nvSpPr>
          <p:spPr>
            <a:xfrm>
              <a:off x="6943617" y="3469625"/>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9" name="Freeform 18"/>
            <p:cNvSpPr/>
            <p:nvPr/>
          </p:nvSpPr>
          <p:spPr>
            <a:xfrm>
              <a:off x="7088758" y="3469625"/>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n-US" sz="1200" b="0" i="0" u="none" kern="1200" dirty="0" smtClean="0">
                  <a:solidFill>
                    <a:srgbClr val="0070C0"/>
                  </a:solidFill>
                </a:rPr>
                <a:t>Food and Nutrition</a:t>
              </a:r>
              <a:endParaRPr lang="en-US" sz="1200" kern="1200" dirty="0">
                <a:solidFill>
                  <a:srgbClr val="0070C0"/>
                </a:solidFill>
              </a:endParaRPr>
            </a:p>
          </p:txBody>
        </p:sp>
        <p:sp>
          <p:nvSpPr>
            <p:cNvPr id="20" name="Oval 19"/>
            <p:cNvSpPr/>
            <p:nvPr/>
          </p:nvSpPr>
          <p:spPr>
            <a:xfrm>
              <a:off x="6943617" y="3759910"/>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1" name="Freeform 20"/>
            <p:cNvSpPr/>
            <p:nvPr/>
          </p:nvSpPr>
          <p:spPr>
            <a:xfrm>
              <a:off x="7088758" y="3759910"/>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n-US" sz="1200" kern="1200" dirty="0" smtClean="0">
                  <a:solidFill>
                    <a:srgbClr val="0070C0"/>
                  </a:solidFill>
                </a:rPr>
                <a:t>Exploration and Production</a:t>
              </a:r>
              <a:endParaRPr lang="en-US" sz="1200" kern="1200" dirty="0">
                <a:solidFill>
                  <a:srgbClr val="0070C0"/>
                </a:solidFill>
              </a:endParaRPr>
            </a:p>
          </p:txBody>
        </p:sp>
        <p:sp>
          <p:nvSpPr>
            <p:cNvPr id="22" name="Oval 21"/>
            <p:cNvSpPr/>
            <p:nvPr/>
          </p:nvSpPr>
          <p:spPr>
            <a:xfrm>
              <a:off x="6943617" y="4050196"/>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3" name="Freeform 22"/>
            <p:cNvSpPr/>
            <p:nvPr/>
          </p:nvSpPr>
          <p:spPr>
            <a:xfrm>
              <a:off x="7088758" y="4050196"/>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rtl="0">
                <a:lnSpc>
                  <a:spcPct val="90000"/>
                </a:lnSpc>
                <a:spcBef>
                  <a:spcPct val="0"/>
                </a:spcBef>
                <a:spcAft>
                  <a:spcPct val="35000"/>
                </a:spcAft>
              </a:pPr>
              <a:r>
                <a:rPr lang="en-US" sz="1200" b="0" i="0" u="none" kern="1200" dirty="0" smtClean="0">
                  <a:solidFill>
                    <a:srgbClr val="0070C0"/>
                  </a:solidFill>
                </a:rPr>
                <a:t>Water</a:t>
              </a:r>
              <a:endParaRPr lang="en-US" sz="1200" b="0" i="0" u="none" kern="1200" dirty="0">
                <a:solidFill>
                  <a:srgbClr val="0070C0"/>
                </a:solidFill>
              </a:endParaRPr>
            </a:p>
          </p:txBody>
        </p:sp>
        <p:sp>
          <p:nvSpPr>
            <p:cNvPr id="24" name="Oval 23"/>
            <p:cNvSpPr/>
            <p:nvPr/>
          </p:nvSpPr>
          <p:spPr>
            <a:xfrm>
              <a:off x="6943617" y="4340481"/>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5" name="Freeform 24"/>
            <p:cNvSpPr/>
            <p:nvPr/>
          </p:nvSpPr>
          <p:spPr>
            <a:xfrm>
              <a:off x="7088758" y="4340481"/>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rtl="0">
                <a:lnSpc>
                  <a:spcPct val="90000"/>
                </a:lnSpc>
                <a:spcBef>
                  <a:spcPct val="0"/>
                </a:spcBef>
                <a:spcAft>
                  <a:spcPct val="35000"/>
                </a:spcAft>
              </a:pPr>
              <a:r>
                <a:rPr lang="en-US" sz="1200" b="0" i="0" u="none" kern="1200" dirty="0" smtClean="0">
                  <a:solidFill>
                    <a:srgbClr val="0070C0"/>
                  </a:solidFill>
                </a:rPr>
                <a:t>Advanced Materials</a:t>
              </a:r>
              <a:endParaRPr lang="en-US" sz="1200" b="0" i="0" u="none" kern="1200" dirty="0">
                <a:solidFill>
                  <a:srgbClr val="0070C0"/>
                </a:solidFill>
              </a:endParaRPr>
            </a:p>
          </p:txBody>
        </p:sp>
        <p:sp>
          <p:nvSpPr>
            <p:cNvPr id="26" name="Oval 25"/>
            <p:cNvSpPr/>
            <p:nvPr/>
          </p:nvSpPr>
          <p:spPr>
            <a:xfrm>
              <a:off x="6943617" y="4630766"/>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7" name="Freeform 26"/>
            <p:cNvSpPr/>
            <p:nvPr/>
          </p:nvSpPr>
          <p:spPr>
            <a:xfrm>
              <a:off x="7088758" y="4630766"/>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rtl="0">
                <a:lnSpc>
                  <a:spcPct val="90000"/>
                </a:lnSpc>
                <a:spcBef>
                  <a:spcPct val="0"/>
                </a:spcBef>
                <a:spcAft>
                  <a:spcPct val="35000"/>
                </a:spcAft>
              </a:pPr>
              <a:r>
                <a:rPr lang="en-US" sz="1200" u="none" kern="1200" dirty="0" smtClean="0">
                  <a:solidFill>
                    <a:srgbClr val="0070C0"/>
                  </a:solidFill>
                </a:rPr>
                <a:t>Bioelectronics </a:t>
              </a:r>
              <a:endParaRPr lang="en-US" sz="1200" u="none" kern="1200" dirty="0">
                <a:solidFill>
                  <a:srgbClr val="0070C0"/>
                </a:solidFill>
              </a:endParaRPr>
            </a:p>
          </p:txBody>
        </p:sp>
        <p:sp>
          <p:nvSpPr>
            <p:cNvPr id="28" name="Oval 27"/>
            <p:cNvSpPr/>
            <p:nvPr/>
          </p:nvSpPr>
          <p:spPr>
            <a:xfrm>
              <a:off x="6943617" y="4921051"/>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9" name="Freeform 28"/>
            <p:cNvSpPr/>
            <p:nvPr/>
          </p:nvSpPr>
          <p:spPr>
            <a:xfrm>
              <a:off x="7088758" y="4921051"/>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rtl="0">
                <a:lnSpc>
                  <a:spcPct val="90000"/>
                </a:lnSpc>
                <a:spcBef>
                  <a:spcPct val="0"/>
                </a:spcBef>
                <a:spcAft>
                  <a:spcPct val="35000"/>
                </a:spcAft>
              </a:pPr>
              <a:r>
                <a:rPr lang="en-US" sz="1200" b="0" i="0" u="none" kern="1200" dirty="0" smtClean="0">
                  <a:solidFill>
                    <a:srgbClr val="0070C0"/>
                  </a:solidFill>
                </a:rPr>
                <a:t>Energy Electronics</a:t>
              </a:r>
              <a:endParaRPr lang="en-US" sz="1200" b="0" i="0" u="none" kern="1200" dirty="0">
                <a:solidFill>
                  <a:srgbClr val="0070C0"/>
                </a:solidFill>
              </a:endParaRPr>
            </a:p>
          </p:txBody>
        </p:sp>
        <p:sp>
          <p:nvSpPr>
            <p:cNvPr id="30" name="Oval 29"/>
            <p:cNvSpPr/>
            <p:nvPr/>
          </p:nvSpPr>
          <p:spPr>
            <a:xfrm>
              <a:off x="6943617" y="5211336"/>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31" name="Freeform 30"/>
            <p:cNvSpPr/>
            <p:nvPr/>
          </p:nvSpPr>
          <p:spPr>
            <a:xfrm>
              <a:off x="7088758" y="5211336"/>
              <a:ext cx="2055242"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rtl="0">
                <a:lnSpc>
                  <a:spcPct val="90000"/>
                </a:lnSpc>
                <a:spcBef>
                  <a:spcPct val="0"/>
                </a:spcBef>
                <a:spcAft>
                  <a:spcPct val="35000"/>
                </a:spcAft>
              </a:pPr>
              <a:r>
                <a:rPr lang="en-US" sz="1200" b="0" i="0" u="none" kern="1200" dirty="0" smtClean="0">
                  <a:solidFill>
                    <a:srgbClr val="0070C0"/>
                  </a:solidFill>
                </a:rPr>
                <a:t>Sustainable Building Materials</a:t>
              </a:r>
              <a:endParaRPr lang="en-US" sz="1200" b="0" i="0" u="none" kern="1200" dirty="0">
                <a:solidFill>
                  <a:srgbClr val="0070C0"/>
                </a:solidFill>
              </a:endParaRPr>
            </a:p>
          </p:txBody>
        </p:sp>
        <p:sp>
          <p:nvSpPr>
            <p:cNvPr id="768" name="Oval 767"/>
            <p:cNvSpPr/>
            <p:nvPr/>
          </p:nvSpPr>
          <p:spPr>
            <a:xfrm>
              <a:off x="6943617" y="5501622"/>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769" name="Freeform 768"/>
            <p:cNvSpPr/>
            <p:nvPr/>
          </p:nvSpPr>
          <p:spPr>
            <a:xfrm>
              <a:off x="7088758" y="5501622"/>
              <a:ext cx="1895754"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rtl="0">
                <a:lnSpc>
                  <a:spcPct val="90000"/>
                </a:lnSpc>
                <a:spcBef>
                  <a:spcPct val="0"/>
                </a:spcBef>
                <a:spcAft>
                  <a:spcPct val="35000"/>
                </a:spcAft>
              </a:pPr>
              <a:r>
                <a:rPr lang="en-US" sz="1200" b="0" i="0" u="none" kern="1200" dirty="0" smtClean="0">
                  <a:solidFill>
                    <a:srgbClr val="0070C0"/>
                  </a:solidFill>
                </a:rPr>
                <a:t>Efficient Building Systems</a:t>
              </a:r>
              <a:endParaRPr lang="en-US" sz="1200" b="0" i="0" u="none" kern="1200" dirty="0">
                <a:solidFill>
                  <a:srgbClr val="0070C0"/>
                </a:solidFill>
              </a:endParaRPr>
            </a:p>
          </p:txBody>
        </p:sp>
        <p:sp>
          <p:nvSpPr>
            <p:cNvPr id="770" name="Oval 769"/>
            <p:cNvSpPr/>
            <p:nvPr/>
          </p:nvSpPr>
          <p:spPr>
            <a:xfrm>
              <a:off x="6943617" y="5791907"/>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771" name="Freeform 770"/>
            <p:cNvSpPr/>
            <p:nvPr/>
          </p:nvSpPr>
          <p:spPr>
            <a:xfrm>
              <a:off x="7088758" y="5873877"/>
              <a:ext cx="1895753"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defTabSz="533400">
                <a:lnSpc>
                  <a:spcPct val="90000"/>
                </a:lnSpc>
                <a:spcBef>
                  <a:spcPct val="0"/>
                </a:spcBef>
                <a:spcAft>
                  <a:spcPct val="35000"/>
                </a:spcAft>
              </a:pPr>
              <a:r>
                <a:rPr lang="en-US" sz="1200" dirty="0">
                  <a:solidFill>
                    <a:srgbClr val="0070C0"/>
                  </a:solidFill>
                </a:rPr>
                <a:t>Printed, Flexible, and Organic Electronics</a:t>
              </a:r>
            </a:p>
          </p:txBody>
        </p:sp>
        <p:sp>
          <p:nvSpPr>
            <p:cNvPr id="772" name="Oval 771"/>
            <p:cNvSpPr/>
            <p:nvPr/>
          </p:nvSpPr>
          <p:spPr>
            <a:xfrm>
              <a:off x="6656687" y="6174792"/>
              <a:ext cx="290285" cy="290285"/>
            </a:xfrm>
            <a:prstGeom prst="ellipse">
              <a:avLst/>
            </a:prstGeom>
          </p:spPr>
          <p:style>
            <a:lnRef idx="0">
              <a:schemeClr val="accent2">
                <a:shade val="80000"/>
                <a:hueOff val="0"/>
                <a:satOff val="0"/>
                <a:lumOff val="0"/>
                <a:alphaOff val="0"/>
              </a:schemeClr>
            </a:lnRef>
            <a:fillRef idx="3">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773" name="Freeform 772"/>
            <p:cNvSpPr/>
            <p:nvPr/>
          </p:nvSpPr>
          <p:spPr>
            <a:xfrm>
              <a:off x="6776077" y="6176224"/>
              <a:ext cx="1548778" cy="290285"/>
            </a:xfrm>
            <a:custGeom>
              <a:avLst/>
              <a:gdLst>
                <a:gd name="connsiteX0" fmla="*/ 0 w 1548778"/>
                <a:gd name="connsiteY0" fmla="*/ 0 h 290285"/>
                <a:gd name="connsiteX1" fmla="*/ 1548778 w 1548778"/>
                <a:gd name="connsiteY1" fmla="*/ 0 h 290285"/>
                <a:gd name="connsiteX2" fmla="*/ 1548778 w 1548778"/>
                <a:gd name="connsiteY2" fmla="*/ 290285 h 290285"/>
                <a:gd name="connsiteX3" fmla="*/ 0 w 1548778"/>
                <a:gd name="connsiteY3" fmla="*/ 290285 h 290285"/>
                <a:gd name="connsiteX4" fmla="*/ 0 w 1548778"/>
                <a:gd name="connsiteY4" fmla="*/ 0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78" h="290285">
                  <a:moveTo>
                    <a:pt x="0" y="0"/>
                  </a:moveTo>
                  <a:lnTo>
                    <a:pt x="1548778" y="0"/>
                  </a:lnTo>
                  <a:lnTo>
                    <a:pt x="1548778" y="290285"/>
                  </a:lnTo>
                  <a:lnTo>
                    <a:pt x="0" y="290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l" defTabSz="533400" rtl="0">
                <a:lnSpc>
                  <a:spcPct val="90000"/>
                </a:lnSpc>
                <a:spcBef>
                  <a:spcPct val="0"/>
                </a:spcBef>
                <a:spcAft>
                  <a:spcPct val="35000"/>
                </a:spcAft>
              </a:pPr>
              <a:r>
                <a:rPr lang="en-US" sz="1200" b="0" i="0" u="none" kern="1200" dirty="0" smtClean="0">
                  <a:solidFill>
                    <a:srgbClr val="0070C0"/>
                  </a:solidFill>
                </a:rPr>
                <a:t>China Innovation</a:t>
              </a:r>
              <a:endParaRPr lang="en-US" sz="1200" b="0" i="0" u="none" kern="1200" dirty="0">
                <a:solidFill>
                  <a:srgbClr val="0070C0"/>
                </a:solidFill>
              </a:endParaRPr>
            </a:p>
          </p:txBody>
        </p:sp>
        <p:grpSp>
          <p:nvGrpSpPr>
            <p:cNvPr id="5" name="Group 19"/>
            <p:cNvGrpSpPr/>
            <p:nvPr/>
          </p:nvGrpSpPr>
          <p:grpSpPr>
            <a:xfrm>
              <a:off x="6611633" y="1905000"/>
              <a:ext cx="150299" cy="4206242"/>
              <a:chOff x="6129241" y="1752600"/>
              <a:chExt cx="281037" cy="4140202"/>
            </a:xfrm>
          </p:grpSpPr>
          <p:cxnSp>
            <p:nvCxnSpPr>
              <p:cNvPr id="801" name="Straight Connector 800"/>
              <p:cNvCxnSpPr/>
              <p:nvPr/>
            </p:nvCxnSpPr>
            <p:spPr>
              <a:xfrm flipH="1" flipV="1">
                <a:off x="6129241" y="1752600"/>
                <a:ext cx="42951" cy="4140202"/>
              </a:xfrm>
              <a:prstGeom prst="line">
                <a:avLst/>
              </a:prstGeom>
              <a:ln>
                <a:headEnd type="stealth"/>
              </a:ln>
            </p:spPr>
            <p:style>
              <a:lnRef idx="1">
                <a:schemeClr val="dk1"/>
              </a:lnRef>
              <a:fillRef idx="0">
                <a:schemeClr val="dk1"/>
              </a:fillRef>
              <a:effectRef idx="0">
                <a:schemeClr val="dk1"/>
              </a:effectRef>
              <a:fontRef idx="minor">
                <a:schemeClr val="tx1"/>
              </a:fontRef>
            </p:style>
          </p:cxnSp>
          <p:cxnSp>
            <p:nvCxnSpPr>
              <p:cNvPr id="802" name="Straight Connector 801"/>
              <p:cNvCxnSpPr/>
              <p:nvPr/>
            </p:nvCxnSpPr>
            <p:spPr>
              <a:xfrm>
                <a:off x="6172200" y="17526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803" name="Straight Connector 802"/>
              <p:cNvCxnSpPr/>
              <p:nvPr/>
            </p:nvCxnSpPr>
            <p:spPr>
              <a:xfrm>
                <a:off x="6172200" y="21336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804" name="Straight Connector 803"/>
              <p:cNvCxnSpPr/>
              <p:nvPr/>
            </p:nvCxnSpPr>
            <p:spPr>
              <a:xfrm>
                <a:off x="6172200" y="25146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805" name="Straight Connector 804"/>
              <p:cNvCxnSpPr/>
              <p:nvPr/>
            </p:nvCxnSpPr>
            <p:spPr>
              <a:xfrm>
                <a:off x="6181678" y="28956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806" name="Straight Connector 805"/>
              <p:cNvCxnSpPr/>
              <p:nvPr/>
            </p:nvCxnSpPr>
            <p:spPr>
              <a:xfrm>
                <a:off x="6181678" y="32766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807" name="Straight Connector 806"/>
              <p:cNvCxnSpPr/>
              <p:nvPr/>
            </p:nvCxnSpPr>
            <p:spPr>
              <a:xfrm>
                <a:off x="6172200" y="36576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808" name="Straight Connector 807"/>
              <p:cNvCxnSpPr/>
              <p:nvPr/>
            </p:nvCxnSpPr>
            <p:spPr>
              <a:xfrm>
                <a:off x="6181678" y="408305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809" name="Straight Connector 808"/>
              <p:cNvCxnSpPr/>
              <p:nvPr/>
            </p:nvCxnSpPr>
            <p:spPr>
              <a:xfrm>
                <a:off x="6172200" y="44958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810" name="Straight Connector 809"/>
              <p:cNvCxnSpPr/>
              <p:nvPr/>
            </p:nvCxnSpPr>
            <p:spPr>
              <a:xfrm>
                <a:off x="6172200" y="48768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811" name="Straight Connector 810"/>
              <p:cNvCxnSpPr/>
              <p:nvPr/>
            </p:nvCxnSpPr>
            <p:spPr>
              <a:xfrm>
                <a:off x="6172200" y="52578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812" name="Straight Connector 811"/>
              <p:cNvCxnSpPr/>
              <p:nvPr/>
            </p:nvCxnSpPr>
            <p:spPr>
              <a:xfrm>
                <a:off x="6172200" y="5638800"/>
                <a:ext cx="228600" cy="0"/>
              </a:xfrm>
              <a:prstGeom prst="line">
                <a:avLst/>
              </a:prstGeom>
            </p:spPr>
            <p:style>
              <a:lnRef idx="1">
                <a:schemeClr val="dk1"/>
              </a:lnRef>
              <a:fillRef idx="0">
                <a:schemeClr val="dk1"/>
              </a:fillRef>
              <a:effectRef idx="0">
                <a:schemeClr val="dk1"/>
              </a:effectRef>
              <a:fontRef idx="minor">
                <a:schemeClr val="tx1"/>
              </a:fontRef>
            </p:style>
          </p:cxnSp>
        </p:grpSp>
      </p:grpSp>
      <p:sp>
        <p:nvSpPr>
          <p:cNvPr id="54" name="TextBox 53"/>
          <p:cNvSpPr txBox="1"/>
          <p:nvPr/>
        </p:nvSpPr>
        <p:spPr>
          <a:xfrm>
            <a:off x="6400800" y="1371600"/>
            <a:ext cx="2178898" cy="307777"/>
          </a:xfrm>
          <a:prstGeom prst="rect">
            <a:avLst/>
          </a:prstGeom>
          <a:noFill/>
        </p:spPr>
        <p:txBody>
          <a:bodyPr wrap="square" rtlCol="0">
            <a:spAutoFit/>
          </a:bodyPr>
          <a:lstStyle/>
          <a:p>
            <a:pPr algn="ctr" fontAlgn="base">
              <a:spcBef>
                <a:spcPct val="0"/>
              </a:spcBef>
              <a:spcAft>
                <a:spcPct val="0"/>
              </a:spcAft>
            </a:pPr>
            <a:r>
              <a:rPr lang="en-US" sz="1400" b="1" dirty="0" smtClean="0">
                <a:latin typeface="Corbel" pitchFamily="34" charset="0"/>
                <a:cs typeface="Corbel" pitchFamily="34" charset="0"/>
              </a:rPr>
              <a:t>Technology coverage</a:t>
            </a:r>
            <a:endParaRPr lang="en-US" sz="1400" b="1" dirty="0">
              <a:latin typeface="Corbel" pitchFamily="34" charset="0"/>
              <a:cs typeface="Corbel" pitchFamily="34" charset="0"/>
            </a:endParaRPr>
          </a:p>
        </p:txBody>
      </p:sp>
    </p:spTree>
    <p:extLst>
      <p:ext uri="{BB962C8B-B14F-4D97-AF65-F5344CB8AC3E}">
        <p14:creationId xmlns:p14="http://schemas.microsoft.com/office/powerpoint/2010/main" val="707330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868362"/>
          </a:xfrm>
        </p:spPr>
        <p:txBody>
          <a:bodyPr/>
          <a:lstStyle/>
          <a:p>
            <a:r>
              <a:rPr lang="en-US" dirty="0" smtClean="0"/>
              <a:t/>
            </a:r>
            <a:br>
              <a:rPr lang="en-US" dirty="0" smtClean="0"/>
            </a:br>
            <a:r>
              <a:rPr lang="en-US" dirty="0" smtClean="0"/>
              <a:t>Florida Solar Energy Center</a:t>
            </a:r>
            <a:endParaRPr lang="en-US" dirty="0"/>
          </a:p>
        </p:txBody>
      </p:sp>
      <p:sp>
        <p:nvSpPr>
          <p:cNvPr id="3" name="Content Placeholder 2"/>
          <p:cNvSpPr>
            <a:spLocks noGrp="1"/>
          </p:cNvSpPr>
          <p:nvPr>
            <p:ph idx="1"/>
          </p:nvPr>
        </p:nvSpPr>
        <p:spPr>
          <a:xfrm>
            <a:off x="609600" y="1371600"/>
            <a:ext cx="7848600" cy="3992563"/>
          </a:xfrm>
        </p:spPr>
        <p:txBody>
          <a:bodyPr/>
          <a:lstStyle/>
          <a:p>
            <a:r>
              <a:rPr lang="en-US" sz="1800" dirty="0" smtClean="0"/>
              <a:t>Florida Solar Energy Center is a research institute of the University of Central Florida, located on a 20 acre research complex</a:t>
            </a:r>
          </a:p>
          <a:p>
            <a:pPr>
              <a:buNone/>
            </a:pPr>
            <a:endParaRPr lang="en-US" sz="1800" dirty="0" smtClean="0"/>
          </a:p>
          <a:p>
            <a:pPr>
              <a:buNone/>
            </a:pPr>
            <a:r>
              <a:rPr lang="en-US" sz="1800" b="1" dirty="0" smtClean="0"/>
              <a:t>PV Materials Research</a:t>
            </a:r>
          </a:p>
          <a:p>
            <a:r>
              <a:rPr lang="en-US" sz="1800" dirty="0" smtClean="0"/>
              <a:t>FSEC faculty involved in research of low cost and high throughput production of CIGS modules on glass and stainless steel substrates for terrestrial and space applications</a:t>
            </a:r>
          </a:p>
          <a:p>
            <a:endParaRPr lang="en-US" sz="1800" dirty="0" smtClean="0"/>
          </a:p>
          <a:p>
            <a:pPr>
              <a:buNone/>
            </a:pPr>
            <a:r>
              <a:rPr lang="en-US" sz="1800" b="1" dirty="0" smtClean="0"/>
              <a:t>PV and Concentrating Solar Power (CSP) Systems Testing</a:t>
            </a:r>
          </a:p>
          <a:p>
            <a:r>
              <a:rPr lang="en-US" sz="1800" dirty="0" smtClean="0"/>
              <a:t>FSEC /UCF remains the only test facility in the  U.S. capable of testing certain types of CSP system equipment</a:t>
            </a:r>
          </a:p>
          <a:p>
            <a:r>
              <a:rPr lang="en-US" sz="1800" dirty="0" smtClean="0"/>
              <a:t>FSEC/UCF partnered with Sandia National Laboratories (SNL), the Southwest Technical Development Institute (SWTDI), and the California Energy Commissions Public Interest Energy Research (CEC PIER) to characterize the performance of PV modules and inverters operating over extended periods of time</a:t>
            </a:r>
          </a:p>
          <a:p>
            <a:endParaRPr lang="en-US" sz="1800" dirty="0" smtClean="0"/>
          </a:p>
        </p:txBody>
      </p:sp>
      <p:pic>
        <p:nvPicPr>
          <p:cNvPr id="7174" name="Picture 6"/>
          <p:cNvPicPr>
            <a:picLocks noChangeAspect="1" noChangeArrowheads="1"/>
          </p:cNvPicPr>
          <p:nvPr/>
        </p:nvPicPr>
        <p:blipFill>
          <a:blip r:embed="rId2" cstate="print"/>
          <a:srcRect/>
          <a:stretch>
            <a:fillRect/>
          </a:stretch>
        </p:blipFill>
        <p:spPr bwMode="auto">
          <a:xfrm>
            <a:off x="5486400" y="0"/>
            <a:ext cx="1733503" cy="1109663"/>
          </a:xfrm>
          <a:prstGeom prst="rect">
            <a:avLst/>
          </a:prstGeom>
          <a:noFill/>
          <a:ln w="9525">
            <a:noFill/>
            <a:miter lim="800000"/>
            <a:headEnd/>
            <a:tailEnd/>
          </a:ln>
        </p:spPr>
      </p:pic>
      <p:pic>
        <p:nvPicPr>
          <p:cNvPr id="7175" name="Picture 7"/>
          <p:cNvPicPr>
            <a:picLocks noChangeAspect="1" noChangeArrowheads="1"/>
          </p:cNvPicPr>
          <p:nvPr/>
        </p:nvPicPr>
        <p:blipFill>
          <a:blip r:embed="rId3" cstate="print"/>
          <a:srcRect/>
          <a:stretch>
            <a:fillRect/>
          </a:stretch>
        </p:blipFill>
        <p:spPr bwMode="auto">
          <a:xfrm>
            <a:off x="7239000" y="345880"/>
            <a:ext cx="1781175" cy="644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73162"/>
          </a:xfrm>
        </p:spPr>
        <p:txBody>
          <a:bodyPr/>
          <a:lstStyle/>
          <a:p>
            <a:r>
              <a:rPr lang="en-US" sz="3200" dirty="0" smtClean="0"/>
              <a:t> 2012-2017 Cost Trends Indicate that CIGS and mc-Si Manufacturing Costs will Converge</a:t>
            </a:r>
            <a:endParaRPr lang="en-US" sz="3200" dirty="0"/>
          </a:p>
        </p:txBody>
      </p:sp>
      <p:sp>
        <p:nvSpPr>
          <p:cNvPr id="8" name="TextBox 7"/>
          <p:cNvSpPr txBox="1"/>
          <p:nvPr/>
        </p:nvSpPr>
        <p:spPr>
          <a:xfrm>
            <a:off x="6934200" y="6172200"/>
            <a:ext cx="19812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Tahoma" pitchFamily="34" charset="0"/>
              </a:rPr>
              <a:t>Source: </a:t>
            </a:r>
            <a:r>
              <a:rPr lang="en-US" sz="1400" dirty="0" err="1" smtClean="0">
                <a:solidFill>
                  <a:prstClr val="black"/>
                </a:solidFill>
                <a:latin typeface="Calibri"/>
                <a:cs typeface="Tahoma" pitchFamily="34" charset="0"/>
              </a:rPr>
              <a:t>Lux</a:t>
            </a:r>
            <a:r>
              <a:rPr lang="en-US" sz="1400" dirty="0" smtClean="0">
                <a:solidFill>
                  <a:prstClr val="black"/>
                </a:solidFill>
                <a:latin typeface="Calibri"/>
                <a:cs typeface="Tahoma" pitchFamily="34" charset="0"/>
              </a:rPr>
              <a:t> Research</a:t>
            </a:r>
          </a:p>
        </p:txBody>
      </p:sp>
      <p:graphicFrame>
        <p:nvGraphicFramePr>
          <p:cNvPr id="12" name="Chart 11"/>
          <p:cNvGraphicFramePr>
            <a:graphicFrameLocks noGrp="1"/>
          </p:cNvGraphicFramePr>
          <p:nvPr/>
        </p:nvGraphicFramePr>
        <p:xfrm>
          <a:off x="457200" y="1524000"/>
          <a:ext cx="8381999" cy="4571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686800" cy="868362"/>
          </a:xfrm>
        </p:spPr>
        <p:txBody>
          <a:bodyPr/>
          <a:lstStyle/>
          <a:p>
            <a:r>
              <a:rPr lang="en-US" sz="2400" dirty="0" smtClean="0"/>
              <a:t>Net Present Value (NPV) Energy of PV Power Plants over 30 Years can Vary Significantly due to Module Quality</a:t>
            </a:r>
          </a:p>
        </p:txBody>
      </p:sp>
      <p:sp>
        <p:nvSpPr>
          <p:cNvPr id="9220" name="Rectangle 7"/>
          <p:cNvSpPr>
            <a:spLocks noChangeArrowheads="1"/>
          </p:cNvSpPr>
          <p:nvPr/>
        </p:nvSpPr>
        <p:spPr bwMode="auto">
          <a:xfrm>
            <a:off x="7162800" y="6172200"/>
            <a:ext cx="1060450" cy="276225"/>
          </a:xfrm>
          <a:prstGeom prst="rect">
            <a:avLst/>
          </a:prstGeom>
          <a:noFill/>
          <a:ln w="9525">
            <a:noFill/>
            <a:miter lim="800000"/>
            <a:headEnd/>
            <a:tailEnd/>
          </a:ln>
        </p:spPr>
        <p:txBody>
          <a:bodyPr wrap="none">
            <a:spAutoFit/>
          </a:bodyPr>
          <a:lstStyle/>
          <a:p>
            <a:pPr algn="r">
              <a:spcBef>
                <a:spcPts val="1200"/>
              </a:spcBef>
              <a:spcAft>
                <a:spcPts val="300"/>
              </a:spcAft>
            </a:pPr>
            <a:r>
              <a:rPr lang="en-US" sz="1200" dirty="0">
                <a:latin typeface="Corbel" pitchFamily="34" charset="0"/>
                <a:cs typeface="Times New Roman" pitchFamily="18" charset="0"/>
              </a:rPr>
              <a:t>Source: NREL</a:t>
            </a:r>
          </a:p>
        </p:txBody>
      </p:sp>
      <p:sp>
        <p:nvSpPr>
          <p:cNvPr id="9221" name="Rectangle 3"/>
          <p:cNvSpPr>
            <a:spLocks noChangeArrowheads="1"/>
          </p:cNvSpPr>
          <p:nvPr/>
        </p:nvSpPr>
        <p:spPr bwMode="auto">
          <a:xfrm>
            <a:off x="0" y="1552575"/>
            <a:ext cx="9144000" cy="457200"/>
          </a:xfrm>
          <a:prstGeom prst="rect">
            <a:avLst/>
          </a:prstGeom>
          <a:noFill/>
          <a:ln w="9525">
            <a:noFill/>
            <a:miter lim="800000"/>
            <a:headEnd/>
            <a:tailEnd/>
          </a:ln>
        </p:spPr>
        <p:txBody>
          <a:bodyPr wrap="none" anchor="ctr">
            <a:spAutoFit/>
          </a:bodyPr>
          <a:lstStyle/>
          <a:p>
            <a:endParaRPr lang="en-US">
              <a:cs typeface="Arial" charset="0"/>
            </a:endParaRPr>
          </a:p>
        </p:txBody>
      </p:sp>
      <p:pic>
        <p:nvPicPr>
          <p:cNvPr id="9222" name="Picture 6"/>
          <p:cNvPicPr>
            <a:picLocks noChangeAspect="1" noChangeArrowheads="1"/>
          </p:cNvPicPr>
          <p:nvPr/>
        </p:nvPicPr>
        <p:blipFill>
          <a:blip r:embed="rId2" cstate="print"/>
          <a:srcRect/>
          <a:stretch>
            <a:fillRect/>
          </a:stretch>
        </p:blipFill>
        <p:spPr bwMode="auto">
          <a:xfrm>
            <a:off x="438093" y="1371600"/>
            <a:ext cx="7486707" cy="4876800"/>
          </a:xfrm>
          <a:prstGeom prst="rect">
            <a:avLst/>
          </a:prstGeom>
          <a:noFill/>
          <a:ln w="9525">
            <a:noFill/>
            <a:miter lim="800000"/>
            <a:headEnd/>
            <a:tailEnd/>
          </a:ln>
        </p:spPr>
      </p:pic>
      <p:graphicFrame>
        <p:nvGraphicFramePr>
          <p:cNvPr id="10" name="Table 9"/>
          <p:cNvGraphicFramePr>
            <a:graphicFrameLocks noGrp="1"/>
          </p:cNvGraphicFramePr>
          <p:nvPr/>
        </p:nvGraphicFramePr>
        <p:xfrm>
          <a:off x="4419600" y="3581400"/>
          <a:ext cx="4648199" cy="1348740"/>
        </p:xfrm>
        <a:graphic>
          <a:graphicData uri="http://schemas.openxmlformats.org/drawingml/2006/table">
            <a:tbl>
              <a:tblPr/>
              <a:tblGrid>
                <a:gridCol w="1684063"/>
                <a:gridCol w="1482068"/>
                <a:gridCol w="1482068"/>
              </a:tblGrid>
              <a:tr h="247650">
                <a:tc>
                  <a:txBody>
                    <a:bodyPr/>
                    <a:lstStyle/>
                    <a:p>
                      <a:pPr marL="0" marR="0" algn="ctr">
                        <a:spcBef>
                          <a:spcPts val="0"/>
                        </a:spcBef>
                        <a:spcAft>
                          <a:spcPts val="800"/>
                        </a:spcAft>
                      </a:pPr>
                      <a:r>
                        <a:rPr lang="en-US" sz="1400" b="1" dirty="0">
                          <a:solidFill>
                            <a:srgbClr val="0A05A3"/>
                          </a:solidFill>
                          <a:latin typeface="Corbel"/>
                          <a:ea typeface="Times New Roman"/>
                          <a:cs typeface="Times New Roman"/>
                        </a:rPr>
                        <a:t>Financial Metrics</a:t>
                      </a:r>
                      <a:endParaRPr lang="en-US" sz="1400" dirty="0">
                        <a:solidFill>
                          <a:srgbClr val="365F91"/>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800"/>
                        </a:spcAft>
                      </a:pPr>
                      <a:r>
                        <a:rPr lang="en-US" sz="1400" b="1" dirty="0">
                          <a:solidFill>
                            <a:srgbClr val="0A05A3"/>
                          </a:solidFill>
                          <a:latin typeface="Corbel"/>
                          <a:ea typeface="Times New Roman"/>
                          <a:cs typeface="Times New Roman"/>
                        </a:rPr>
                        <a:t>High Durability Module</a:t>
                      </a:r>
                      <a:endParaRPr lang="en-US" sz="1400" dirty="0">
                        <a:solidFill>
                          <a:srgbClr val="365F91"/>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800"/>
                        </a:spcAft>
                      </a:pPr>
                      <a:r>
                        <a:rPr lang="en-US" sz="1400" b="1" dirty="0">
                          <a:solidFill>
                            <a:srgbClr val="0A05A3"/>
                          </a:solidFill>
                          <a:latin typeface="Corbel"/>
                          <a:ea typeface="Times New Roman"/>
                          <a:cs typeface="Times New Roman"/>
                        </a:rPr>
                        <a:t>Low Durability Module</a:t>
                      </a:r>
                      <a:endParaRPr lang="en-US" sz="1400" dirty="0">
                        <a:solidFill>
                          <a:srgbClr val="365F91"/>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650">
                <a:tc>
                  <a:txBody>
                    <a:bodyPr/>
                    <a:lstStyle/>
                    <a:p>
                      <a:pPr marL="0" marR="0" algn="ctr">
                        <a:spcBef>
                          <a:spcPts val="0"/>
                        </a:spcBef>
                        <a:spcAft>
                          <a:spcPts val="800"/>
                        </a:spcAft>
                      </a:pPr>
                      <a:r>
                        <a:rPr lang="en-US" sz="1400">
                          <a:solidFill>
                            <a:srgbClr val="0A05A3"/>
                          </a:solidFill>
                          <a:latin typeface="Corbel"/>
                          <a:ea typeface="Times New Roman"/>
                          <a:cs typeface="Times New Roman"/>
                        </a:rPr>
                        <a:t>LCOE ($/kWh)</a:t>
                      </a:r>
                      <a:endParaRPr lang="en-US" sz="1400">
                        <a:solidFill>
                          <a:srgbClr val="365F91"/>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800"/>
                        </a:spcAft>
                      </a:pPr>
                      <a:r>
                        <a:rPr lang="en-US" sz="1400">
                          <a:solidFill>
                            <a:srgbClr val="0A05A3"/>
                          </a:solidFill>
                          <a:latin typeface="Corbel"/>
                          <a:ea typeface="Times New Roman"/>
                          <a:cs typeface="Times New Roman"/>
                        </a:rPr>
                        <a:t>$0.115/kWh</a:t>
                      </a:r>
                      <a:endParaRPr lang="en-US" sz="1400">
                        <a:solidFill>
                          <a:srgbClr val="365F91"/>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800"/>
                        </a:spcAft>
                      </a:pPr>
                      <a:r>
                        <a:rPr lang="en-US" sz="1400">
                          <a:solidFill>
                            <a:srgbClr val="0A05A3"/>
                          </a:solidFill>
                          <a:latin typeface="Corbel"/>
                          <a:ea typeface="Times New Roman"/>
                          <a:cs typeface="Times New Roman"/>
                        </a:rPr>
                        <a:t>$0.323/kWh</a:t>
                      </a:r>
                      <a:endParaRPr lang="en-US" sz="1400">
                        <a:solidFill>
                          <a:srgbClr val="365F91"/>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650">
                <a:tc>
                  <a:txBody>
                    <a:bodyPr/>
                    <a:lstStyle/>
                    <a:p>
                      <a:pPr marL="0" marR="0" algn="ctr">
                        <a:spcBef>
                          <a:spcPts val="0"/>
                        </a:spcBef>
                        <a:spcAft>
                          <a:spcPts val="800"/>
                        </a:spcAft>
                      </a:pPr>
                      <a:r>
                        <a:rPr lang="en-US" sz="1400">
                          <a:solidFill>
                            <a:srgbClr val="0A05A3"/>
                          </a:solidFill>
                          <a:latin typeface="Corbel"/>
                          <a:ea typeface="Times New Roman"/>
                          <a:cs typeface="Times New Roman"/>
                        </a:rPr>
                        <a:t>NPV energy over 30 years ($)</a:t>
                      </a:r>
                      <a:endParaRPr lang="en-US" sz="1400">
                        <a:solidFill>
                          <a:srgbClr val="365F91"/>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800"/>
                        </a:spcAft>
                      </a:pPr>
                      <a:r>
                        <a:rPr lang="en-US" sz="1400">
                          <a:solidFill>
                            <a:srgbClr val="0A05A3"/>
                          </a:solidFill>
                          <a:latin typeface="Corbel"/>
                          <a:ea typeface="Times New Roman"/>
                          <a:cs typeface="Times New Roman"/>
                        </a:rPr>
                        <a:t>$17.57 million</a:t>
                      </a:r>
                      <a:endParaRPr lang="en-US" sz="1400">
                        <a:solidFill>
                          <a:srgbClr val="365F91"/>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800"/>
                        </a:spcAft>
                      </a:pPr>
                      <a:r>
                        <a:rPr lang="en-US" sz="1400" dirty="0">
                          <a:solidFill>
                            <a:srgbClr val="0A05A3"/>
                          </a:solidFill>
                          <a:latin typeface="Corbel"/>
                          <a:ea typeface="Times New Roman"/>
                          <a:cs typeface="Times New Roman"/>
                        </a:rPr>
                        <a:t>$8.o4 million</a:t>
                      </a:r>
                      <a:endParaRPr lang="en-US" sz="1400" dirty="0">
                        <a:solidFill>
                          <a:srgbClr val="365F91"/>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650">
                <a:tc>
                  <a:txBody>
                    <a:bodyPr/>
                    <a:lstStyle/>
                    <a:p>
                      <a:pPr marL="0" marR="0" algn="ctr">
                        <a:spcBef>
                          <a:spcPts val="0"/>
                        </a:spcBef>
                        <a:spcAft>
                          <a:spcPts val="800"/>
                        </a:spcAft>
                      </a:pPr>
                      <a:r>
                        <a:rPr lang="en-US" sz="1400">
                          <a:solidFill>
                            <a:srgbClr val="0A05A3"/>
                          </a:solidFill>
                          <a:latin typeface="Corbel"/>
                          <a:ea typeface="Times New Roman"/>
                          <a:cs typeface="Times New Roman"/>
                        </a:rPr>
                        <a:t>Loss ($)</a:t>
                      </a:r>
                      <a:endParaRPr lang="en-US" sz="1400">
                        <a:solidFill>
                          <a:srgbClr val="365F91"/>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800"/>
                        </a:spcAft>
                      </a:pPr>
                      <a:endParaRPr lang="en-US" sz="1400">
                        <a:solidFill>
                          <a:srgbClr val="0A05A3"/>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800"/>
                        </a:spcAft>
                      </a:pPr>
                      <a:r>
                        <a:rPr lang="en-US" sz="1400" dirty="0">
                          <a:solidFill>
                            <a:srgbClr val="0A05A3"/>
                          </a:solidFill>
                          <a:latin typeface="Corbel"/>
                          <a:ea typeface="Times New Roman"/>
                          <a:cs typeface="Times New Roman"/>
                        </a:rPr>
                        <a:t>$9.53 million</a:t>
                      </a:r>
                      <a:endParaRPr lang="en-US" sz="1400" dirty="0">
                        <a:solidFill>
                          <a:srgbClr val="365F91"/>
                        </a:solidFill>
                        <a:latin typeface="Corbel"/>
                        <a:ea typeface="Times New Roman"/>
                        <a:cs typeface="Times New Roman"/>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33400" y="1066800"/>
            <a:ext cx="8229600" cy="4876800"/>
          </a:xfrm>
        </p:spPr>
        <p:txBody>
          <a:bodyPr/>
          <a:lstStyle/>
          <a:p>
            <a:pPr>
              <a:buNone/>
            </a:pPr>
            <a:endParaRPr lang="en-US" sz="1800" dirty="0" smtClean="0"/>
          </a:p>
          <a:p>
            <a:pPr lvl="0"/>
            <a:r>
              <a:rPr lang="en-US" sz="1800" dirty="0" smtClean="0"/>
              <a:t>Photovoltaic (PV) Market Trends</a:t>
            </a:r>
          </a:p>
          <a:p>
            <a:pPr lvl="0"/>
            <a:r>
              <a:rPr lang="en-US" sz="1800" dirty="0" smtClean="0"/>
              <a:t>Global PV Innovation Trends </a:t>
            </a:r>
          </a:p>
          <a:p>
            <a:pPr lvl="1"/>
            <a:r>
              <a:rPr lang="en-US" sz="1800" dirty="0" smtClean="0"/>
              <a:t>Near Term : </a:t>
            </a:r>
            <a:r>
              <a:rPr lang="en-US" sz="1800" dirty="0" err="1" smtClean="0"/>
              <a:t>Silevo</a:t>
            </a:r>
            <a:r>
              <a:rPr lang="en-US" sz="1800" dirty="0" smtClean="0"/>
              <a:t> &amp; Solar Frontier</a:t>
            </a:r>
          </a:p>
          <a:p>
            <a:pPr lvl="1"/>
            <a:r>
              <a:rPr lang="en-US" sz="1800" dirty="0" smtClean="0"/>
              <a:t>Long Term: </a:t>
            </a:r>
            <a:r>
              <a:rPr lang="en-US" sz="1800" dirty="0" err="1" smtClean="0"/>
              <a:t>Solexel</a:t>
            </a:r>
            <a:r>
              <a:rPr lang="en-US" sz="1800" dirty="0" smtClean="0"/>
              <a:t> &amp; </a:t>
            </a:r>
            <a:r>
              <a:rPr lang="en-US" sz="1800" dirty="0" err="1" smtClean="0"/>
              <a:t>Heliatek</a:t>
            </a:r>
            <a:endParaRPr lang="en-US" sz="1800" dirty="0" smtClean="0"/>
          </a:p>
          <a:p>
            <a:pPr lvl="0"/>
            <a:r>
              <a:rPr lang="en-US" sz="1800" dirty="0" smtClean="0"/>
              <a:t>Florida PV Industry Landscape </a:t>
            </a:r>
          </a:p>
          <a:p>
            <a:pPr lvl="1"/>
            <a:r>
              <a:rPr lang="en-US" sz="1800" dirty="0" smtClean="0"/>
              <a:t>Research Institute: Florida Solar Energy Center</a:t>
            </a:r>
          </a:p>
          <a:p>
            <a:pPr lvl="1"/>
            <a:r>
              <a:rPr lang="en-US" sz="1800" dirty="0" smtClean="0"/>
              <a:t>Solar Initiatives by  Florida Light &amp; Power</a:t>
            </a:r>
          </a:p>
          <a:p>
            <a:r>
              <a:rPr lang="en-US" sz="1800" dirty="0" smtClean="0"/>
              <a:t>PV Industry Outlook</a:t>
            </a:r>
          </a:p>
          <a:p>
            <a:endParaRPr lang="en-US" sz="1800" dirty="0"/>
          </a:p>
        </p:txBody>
      </p:sp>
      <p:sp>
        <p:nvSpPr>
          <p:cNvPr id="4" name="Rectangle 3"/>
          <p:cNvSpPr/>
          <p:nvPr/>
        </p:nvSpPr>
        <p:spPr>
          <a:xfrm>
            <a:off x="457200" y="3429000"/>
            <a:ext cx="7467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Initiatives by Florida Light and Power</a:t>
            </a:r>
            <a:br>
              <a:rPr lang="en-US" dirty="0" smtClean="0"/>
            </a:br>
            <a:r>
              <a:rPr lang="en-US" dirty="0" smtClean="0"/>
              <a:t>Martin Next Generation Clean Energy Center</a:t>
            </a:r>
            <a:endParaRPr lang="en-US" dirty="0"/>
          </a:p>
        </p:txBody>
      </p:sp>
      <p:sp>
        <p:nvSpPr>
          <p:cNvPr id="3" name="Content Placeholder 2"/>
          <p:cNvSpPr>
            <a:spLocks noGrp="1"/>
          </p:cNvSpPr>
          <p:nvPr>
            <p:ph idx="1"/>
          </p:nvPr>
        </p:nvSpPr>
        <p:spPr>
          <a:xfrm>
            <a:off x="457200" y="1371600"/>
            <a:ext cx="4495800" cy="4754563"/>
          </a:xfrm>
        </p:spPr>
        <p:txBody>
          <a:bodyPr/>
          <a:lstStyle/>
          <a:p>
            <a:r>
              <a:rPr lang="en-US" sz="1600" dirty="0" smtClean="0"/>
              <a:t>Martin Next Generation Solar Energy Center was completed in 2010 by Florida Power and Light</a:t>
            </a:r>
          </a:p>
          <a:p>
            <a:r>
              <a:rPr lang="en-US" sz="1600" dirty="0" smtClean="0"/>
              <a:t>First hybrid combined cycle natural gas + concentrating solar power (CSP) plant to be developed in the U.S. </a:t>
            </a:r>
          </a:p>
          <a:p>
            <a:r>
              <a:rPr lang="en-US" sz="1600" dirty="0" smtClean="0"/>
              <a:t>Hybrid CSP plant includes a field of 190,000 parabolic mirrors that heat a synthetic oil thermal fluid to temperatures of 398 </a:t>
            </a:r>
            <a:r>
              <a:rPr lang="en-US" sz="1600" baseline="30000" dirty="0" err="1" smtClean="0"/>
              <a:t>o</a:t>
            </a:r>
            <a:r>
              <a:rPr lang="en-US" sz="1600" dirty="0" err="1" smtClean="0"/>
              <a:t>C</a:t>
            </a:r>
            <a:r>
              <a:rPr lang="en-US" sz="1600" dirty="0" smtClean="0"/>
              <a:t> </a:t>
            </a:r>
          </a:p>
          <a:p>
            <a:r>
              <a:rPr lang="en-US" sz="1600" dirty="0" smtClean="0"/>
              <a:t>Superheated thermal fluid is run through a heat exchange system and used to generate steam to supplement the existing natural gas/ oil plant’s (4) combined-cycle steam turbine units </a:t>
            </a:r>
          </a:p>
          <a:p>
            <a:r>
              <a:rPr lang="en-US" sz="1600" dirty="0" smtClean="0"/>
              <a:t>Capacity of 75 MW of parabolic trough CSP is enough to power over 11,000 Florida homes</a:t>
            </a:r>
          </a:p>
          <a:p>
            <a:pPr lvl="1">
              <a:buNone/>
            </a:pPr>
            <a:endParaRPr lang="en-US" sz="1600" dirty="0" smtClean="0"/>
          </a:p>
          <a:p>
            <a:pPr lvl="1"/>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7" name="Oval 6"/>
          <p:cNvSpPr/>
          <p:nvPr/>
        </p:nvSpPr>
        <p:spPr>
          <a:xfrm>
            <a:off x="8534400" y="426720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cstate="print"/>
          <a:srcRect/>
          <a:stretch>
            <a:fillRect/>
          </a:stretch>
        </p:blipFill>
        <p:spPr bwMode="auto">
          <a:xfrm>
            <a:off x="5257800" y="4419600"/>
            <a:ext cx="3609975" cy="1804988"/>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638800" y="1371600"/>
            <a:ext cx="2667000" cy="2976218"/>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srcRect/>
          <a:stretch>
            <a:fillRect/>
          </a:stretch>
        </p:blipFill>
        <p:spPr bwMode="auto">
          <a:xfrm>
            <a:off x="8001000" y="152400"/>
            <a:ext cx="97155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LCOE for Parabolic Trough based CSP Plants with  14 hours of Thermal Energy Storage (TES) will be Competitive to mc-Si with single-axis PV Plants by 2020</a:t>
            </a:r>
            <a:endParaRPr lang="en-US" sz="2400" dirty="0"/>
          </a:p>
        </p:txBody>
      </p:sp>
      <p:graphicFrame>
        <p:nvGraphicFramePr>
          <p:cNvPr id="4" name="Content Placeholder 7"/>
          <p:cNvGraphicFramePr>
            <a:graphicFrameLocks noGrp="1"/>
          </p:cNvGraphicFramePr>
          <p:nvPr>
            <p:ph idx="1"/>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514600" y="6172200"/>
            <a:ext cx="5648726" cy="523220"/>
          </a:xfrm>
          <a:prstGeom prst="rect">
            <a:avLst/>
          </a:prstGeom>
          <a:noFill/>
        </p:spPr>
        <p:txBody>
          <a:bodyPr wrap="square" rtlCol="0">
            <a:spAutoFit/>
          </a:bodyPr>
          <a:lstStyle/>
          <a:p>
            <a:r>
              <a:rPr lang="en-US" sz="1400" dirty="0" smtClean="0">
                <a:solidFill>
                  <a:prstClr val="black"/>
                </a:solidFill>
                <a:latin typeface="Calibri"/>
                <a:cs typeface="Tahoma" pitchFamily="34" charset="0"/>
              </a:rPr>
              <a:t>Source:  Lux Research Report, Dec 2013, </a:t>
            </a:r>
          </a:p>
          <a:p>
            <a:r>
              <a:rPr lang="en-US" sz="1400" i="1" dirty="0" smtClean="0">
                <a:solidFill>
                  <a:prstClr val="black"/>
                </a:solidFill>
                <a:latin typeface="Calibri"/>
                <a:cs typeface="Tahoma" pitchFamily="34" charset="0"/>
              </a:rPr>
              <a:t>“Turning up the heat on advanced concentrating solar power components”</a:t>
            </a:r>
          </a:p>
        </p:txBody>
      </p:sp>
      <p:cxnSp>
        <p:nvCxnSpPr>
          <p:cNvPr id="11" name="Straight Arrow Connector 10"/>
          <p:cNvCxnSpPr/>
          <p:nvPr/>
        </p:nvCxnSpPr>
        <p:spPr>
          <a:xfrm flipV="1">
            <a:off x="2971800" y="1752600"/>
            <a:ext cx="533400" cy="129540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Initiatives by Florida Light and Power</a:t>
            </a:r>
            <a:br>
              <a:rPr lang="en-US" dirty="0" smtClean="0"/>
            </a:br>
            <a:r>
              <a:rPr lang="en-US" dirty="0" err="1" smtClean="0"/>
              <a:t>DeSoto</a:t>
            </a:r>
            <a:r>
              <a:rPr lang="en-US" dirty="0" smtClean="0"/>
              <a:t> Next Generation Solar Energy Center</a:t>
            </a:r>
            <a:endParaRPr lang="en-US" dirty="0"/>
          </a:p>
        </p:txBody>
      </p:sp>
      <p:sp>
        <p:nvSpPr>
          <p:cNvPr id="3" name="Content Placeholder 2"/>
          <p:cNvSpPr>
            <a:spLocks noGrp="1"/>
          </p:cNvSpPr>
          <p:nvPr>
            <p:ph idx="1"/>
          </p:nvPr>
        </p:nvSpPr>
        <p:spPr>
          <a:xfrm>
            <a:off x="457200" y="1371600"/>
            <a:ext cx="4648200" cy="4754563"/>
          </a:xfrm>
        </p:spPr>
        <p:txBody>
          <a:bodyPr/>
          <a:lstStyle/>
          <a:p>
            <a:r>
              <a:rPr lang="en-US" sz="1600" dirty="0" err="1" smtClean="0"/>
              <a:t>DeSoto</a:t>
            </a:r>
            <a:r>
              <a:rPr lang="en-US" sz="1600" dirty="0" smtClean="0"/>
              <a:t> Next Generation Solar Energy Center is among the largest PV solar installations in Florida and was completed in 2009 by </a:t>
            </a:r>
            <a:r>
              <a:rPr lang="en-US" sz="1600" dirty="0" err="1" smtClean="0"/>
              <a:t>SunPower</a:t>
            </a:r>
            <a:endParaRPr lang="en-US" sz="1600" dirty="0" smtClean="0"/>
          </a:p>
          <a:p>
            <a:endParaRPr lang="en-US" sz="1600" dirty="0" smtClean="0"/>
          </a:p>
          <a:p>
            <a:r>
              <a:rPr lang="en-US" sz="1600" dirty="0" smtClean="0"/>
              <a:t>Power plant consists of 90,000  </a:t>
            </a:r>
            <a:r>
              <a:rPr lang="en-US" sz="1600" dirty="0" err="1" smtClean="0"/>
              <a:t>SunPower</a:t>
            </a:r>
            <a:r>
              <a:rPr lang="en-US" sz="1600" dirty="0" smtClean="0"/>
              <a:t> PV modules with </a:t>
            </a:r>
            <a:r>
              <a:rPr lang="en-US" sz="1600" dirty="0" err="1" smtClean="0"/>
              <a:t>SunPower’s</a:t>
            </a:r>
            <a:r>
              <a:rPr lang="en-US" sz="1600" dirty="0" smtClean="0"/>
              <a:t> single-axis  T-zero (T0) trackers</a:t>
            </a:r>
          </a:p>
          <a:p>
            <a:endParaRPr lang="en-US" sz="1600" dirty="0" smtClean="0"/>
          </a:p>
          <a:p>
            <a:r>
              <a:rPr lang="en-US" sz="1600" dirty="0" smtClean="0"/>
              <a:t>To trackers enable minimized shading while grouping the trackers closer together resulting in 20% less land than conventional crystalline silicon fixed tilt systems and 60% less than thin-film modules</a:t>
            </a:r>
          </a:p>
          <a:p>
            <a:endParaRPr lang="en-US" sz="1600" dirty="0" smtClean="0"/>
          </a:p>
          <a:p>
            <a:r>
              <a:rPr lang="en-US" sz="1600" dirty="0" smtClean="0"/>
              <a:t>At 25 MW capacity, this PV project has enough electric capacity to power more than 2,500 Florida homes</a:t>
            </a:r>
          </a:p>
          <a:p>
            <a:pPr lvl="1"/>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7" name="Oval 6"/>
          <p:cNvSpPr/>
          <p:nvPr/>
        </p:nvSpPr>
        <p:spPr>
          <a:xfrm>
            <a:off x="8534400" y="426720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867400" y="1447800"/>
            <a:ext cx="2495893" cy="2971800"/>
            <a:chOff x="5943599" y="1500926"/>
            <a:chExt cx="2261903" cy="2811616"/>
          </a:xfrm>
        </p:grpSpPr>
        <p:pic>
          <p:nvPicPr>
            <p:cNvPr id="5122" name="Picture 2"/>
            <p:cNvPicPr>
              <a:picLocks noChangeAspect="1" noChangeArrowheads="1"/>
            </p:cNvPicPr>
            <p:nvPr/>
          </p:nvPicPr>
          <p:blipFill>
            <a:blip r:embed="rId3" cstate="print"/>
            <a:srcRect/>
            <a:stretch>
              <a:fillRect/>
            </a:stretch>
          </p:blipFill>
          <p:spPr bwMode="auto">
            <a:xfrm>
              <a:off x="5943599" y="1500926"/>
              <a:ext cx="2261903" cy="360464"/>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943600" y="1828800"/>
              <a:ext cx="2209800" cy="2483742"/>
            </a:xfrm>
            <a:prstGeom prst="rect">
              <a:avLst/>
            </a:prstGeom>
            <a:noFill/>
            <a:ln w="9525">
              <a:noFill/>
              <a:miter lim="800000"/>
              <a:headEnd/>
              <a:tailEnd/>
            </a:ln>
          </p:spPr>
        </p:pic>
      </p:grpSp>
      <p:pic>
        <p:nvPicPr>
          <p:cNvPr id="5124" name="Picture 4"/>
          <p:cNvPicPr>
            <a:picLocks noChangeAspect="1" noChangeArrowheads="1"/>
          </p:cNvPicPr>
          <p:nvPr/>
        </p:nvPicPr>
        <p:blipFill>
          <a:blip r:embed="rId5" cstate="print"/>
          <a:srcRect/>
          <a:stretch>
            <a:fillRect/>
          </a:stretch>
        </p:blipFill>
        <p:spPr bwMode="auto">
          <a:xfrm>
            <a:off x="5242136" y="4419600"/>
            <a:ext cx="3660434" cy="1905000"/>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a:stretch>
            <a:fillRect/>
          </a:stretch>
        </p:blipFill>
        <p:spPr bwMode="auto">
          <a:xfrm>
            <a:off x="8001000" y="142875"/>
            <a:ext cx="97155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868362"/>
          </a:xfrm>
        </p:spPr>
        <p:txBody>
          <a:bodyPr/>
          <a:lstStyle/>
          <a:p>
            <a:r>
              <a:rPr lang="en-US" dirty="0" smtClean="0"/>
              <a:t>Solar Initiatives by Florida Light and Power</a:t>
            </a:r>
            <a:br>
              <a:rPr lang="en-US" dirty="0" smtClean="0"/>
            </a:br>
            <a:r>
              <a:rPr lang="en-US" dirty="0" smtClean="0"/>
              <a:t>Space Coast Next Generation Solar Energy Center</a:t>
            </a:r>
            <a:endParaRPr lang="en-US" dirty="0"/>
          </a:p>
        </p:txBody>
      </p:sp>
      <p:sp>
        <p:nvSpPr>
          <p:cNvPr id="3" name="Content Placeholder 2"/>
          <p:cNvSpPr>
            <a:spLocks noGrp="1"/>
          </p:cNvSpPr>
          <p:nvPr>
            <p:ph idx="1"/>
          </p:nvPr>
        </p:nvSpPr>
        <p:spPr>
          <a:xfrm>
            <a:off x="457200" y="1371600"/>
            <a:ext cx="4648200" cy="4754563"/>
          </a:xfrm>
        </p:spPr>
        <p:txBody>
          <a:bodyPr/>
          <a:lstStyle/>
          <a:p>
            <a:r>
              <a:rPr lang="en-US" sz="1600" dirty="0" smtClean="0"/>
              <a:t>Space Coast Next Generation Solar Energy Center is located at NASA’s Kennedy Space Center which was completed in  2010 as a partnership between NASA and Florida Power &amp; Light. </a:t>
            </a:r>
          </a:p>
          <a:p>
            <a:endParaRPr lang="en-US" sz="1600" dirty="0" smtClean="0"/>
          </a:p>
          <a:p>
            <a:r>
              <a:rPr lang="en-US" sz="1600" dirty="0" smtClean="0"/>
              <a:t>Power plant consists of over 35,000 </a:t>
            </a:r>
            <a:r>
              <a:rPr lang="en-US" sz="1600" dirty="0" err="1" smtClean="0"/>
              <a:t>SunPower</a:t>
            </a:r>
            <a:r>
              <a:rPr lang="en-US" sz="1600" dirty="0" smtClean="0"/>
              <a:t> PV modules with </a:t>
            </a:r>
            <a:r>
              <a:rPr lang="en-US" sz="1600" dirty="0" err="1" smtClean="0"/>
              <a:t>SunPower’s</a:t>
            </a:r>
            <a:r>
              <a:rPr lang="en-US" sz="1600" dirty="0" smtClean="0"/>
              <a:t> single-axis T0 trackers</a:t>
            </a:r>
          </a:p>
          <a:p>
            <a:endParaRPr lang="en-US" sz="1600" dirty="0" smtClean="0"/>
          </a:p>
          <a:p>
            <a:r>
              <a:rPr lang="en-US" sz="1600" dirty="0" smtClean="0"/>
              <a:t>The plant provides slightly less than 1% of the Kennedy Space Center’s electricity needs</a:t>
            </a:r>
          </a:p>
          <a:p>
            <a:pPr>
              <a:buNone/>
            </a:pPr>
            <a:endParaRPr lang="en-US" sz="1600" dirty="0" smtClean="0"/>
          </a:p>
          <a:p>
            <a:r>
              <a:rPr lang="en-US" sz="1600" dirty="0" smtClean="0"/>
              <a:t>At 10 MW capacity, this PV project has enough electric capacity to power more than 1,1 00 Florida homes</a:t>
            </a:r>
          </a:p>
          <a:p>
            <a:endParaRPr lang="en-US" sz="1600" dirty="0" smtClean="0"/>
          </a:p>
          <a:p>
            <a:pPr lvl="1"/>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7" name="Oval 6"/>
          <p:cNvSpPr/>
          <p:nvPr/>
        </p:nvSpPr>
        <p:spPr>
          <a:xfrm>
            <a:off x="8534400" y="426720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srcRect/>
          <a:stretch>
            <a:fillRect/>
          </a:stretch>
        </p:blipFill>
        <p:spPr bwMode="auto">
          <a:xfrm>
            <a:off x="8001000" y="152400"/>
            <a:ext cx="971550" cy="92392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7772400" y="1371600"/>
            <a:ext cx="1371600" cy="1172497"/>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5321808" y="1905000"/>
            <a:ext cx="2468493" cy="1981200"/>
          </a:xfrm>
          <a:prstGeom prst="rect">
            <a:avLst/>
          </a:prstGeom>
          <a:noFill/>
          <a:ln w="9525">
            <a:noFill/>
            <a:miter lim="800000"/>
            <a:headEnd/>
            <a:tailEnd/>
          </a:ln>
        </p:spPr>
      </p:pic>
      <p:sp>
        <p:nvSpPr>
          <p:cNvPr id="15" name="TextBox 14"/>
          <p:cNvSpPr txBox="1"/>
          <p:nvPr/>
        </p:nvSpPr>
        <p:spPr>
          <a:xfrm>
            <a:off x="5334000" y="1443335"/>
            <a:ext cx="2438400" cy="461665"/>
          </a:xfrm>
          <a:prstGeom prst="rect">
            <a:avLst/>
          </a:prstGeom>
          <a:solidFill>
            <a:srgbClr val="FFC000"/>
          </a:solidFill>
        </p:spPr>
        <p:txBody>
          <a:bodyPr wrap="square" rtlCol="0">
            <a:spAutoFit/>
          </a:bodyPr>
          <a:lstStyle/>
          <a:p>
            <a:r>
              <a:rPr lang="en-US" sz="1200" dirty="0" smtClean="0">
                <a:latin typeface="Arial" pitchFamily="34" charset="0"/>
                <a:cs typeface="Arial" pitchFamily="34" charset="0"/>
              </a:rPr>
              <a:t>Location of Space Coast Next Generation Solar Energy Center</a:t>
            </a:r>
          </a:p>
        </p:txBody>
      </p:sp>
      <p:pic>
        <p:nvPicPr>
          <p:cNvPr id="6150" name="Picture 6"/>
          <p:cNvPicPr>
            <a:picLocks noChangeAspect="1" noChangeArrowheads="1"/>
          </p:cNvPicPr>
          <p:nvPr/>
        </p:nvPicPr>
        <p:blipFill>
          <a:blip r:embed="rId6" cstate="print"/>
          <a:srcRect/>
          <a:stretch>
            <a:fillRect/>
          </a:stretch>
        </p:blipFill>
        <p:spPr bwMode="auto">
          <a:xfrm>
            <a:off x="5257800" y="4038600"/>
            <a:ext cx="3429000" cy="2294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868362"/>
          </a:xfrm>
        </p:spPr>
        <p:txBody>
          <a:bodyPr/>
          <a:lstStyle/>
          <a:p>
            <a:r>
              <a:rPr lang="en-US" dirty="0" smtClean="0"/>
              <a:t>Solar Initiatives by Florida Light and Power</a:t>
            </a:r>
            <a:br>
              <a:rPr lang="en-US" dirty="0" smtClean="0"/>
            </a:br>
            <a:r>
              <a:rPr lang="en-US" dirty="0" smtClean="0"/>
              <a:t>Rebate Programs</a:t>
            </a:r>
            <a:endParaRPr lang="en-US" dirty="0"/>
          </a:p>
        </p:txBody>
      </p:sp>
      <p:sp>
        <p:nvSpPr>
          <p:cNvPr id="3" name="Content Placeholder 2"/>
          <p:cNvSpPr>
            <a:spLocks noGrp="1"/>
          </p:cNvSpPr>
          <p:nvPr>
            <p:ph idx="1"/>
          </p:nvPr>
        </p:nvSpPr>
        <p:spPr>
          <a:xfrm>
            <a:off x="457200" y="1447800"/>
            <a:ext cx="5791200" cy="4678363"/>
          </a:xfrm>
        </p:spPr>
        <p:txBody>
          <a:bodyPr/>
          <a:lstStyle/>
          <a:p>
            <a:pPr>
              <a:buNone/>
            </a:pPr>
            <a:r>
              <a:rPr lang="en-US" sz="1800" b="1" dirty="0" smtClean="0"/>
              <a:t>Residential Customer Rebates</a:t>
            </a:r>
          </a:p>
          <a:p>
            <a:r>
              <a:rPr lang="en-US" sz="1600" dirty="0" smtClean="0"/>
              <a:t>Residential customers may receive a rebate of up to $20,000 for installing a photovoltaic (PV) system and interconnecting to FPL's grid</a:t>
            </a:r>
          </a:p>
          <a:p>
            <a:pPr>
              <a:buNone/>
            </a:pPr>
            <a:endParaRPr lang="en-US" sz="1600" dirty="0" smtClean="0"/>
          </a:p>
          <a:p>
            <a:pPr>
              <a:buNone/>
            </a:pPr>
            <a:r>
              <a:rPr lang="en-US" sz="1800" b="1" dirty="0" smtClean="0"/>
              <a:t>Business Customer Rebates</a:t>
            </a:r>
          </a:p>
          <a:p>
            <a:r>
              <a:rPr lang="en-US" sz="1600" dirty="0" smtClean="0"/>
              <a:t>Business customers may receive rebates up to $50,000 per site for installing a PV system and interconnecting to FPL's grid</a:t>
            </a:r>
          </a:p>
          <a:p>
            <a:endParaRPr lang="en-US" sz="1600" dirty="0" smtClean="0"/>
          </a:p>
          <a:p>
            <a:pPr>
              <a:buNone/>
            </a:pPr>
            <a:r>
              <a:rPr lang="en-US" sz="1800" b="1" dirty="0" smtClean="0"/>
              <a:t>PV for Schools</a:t>
            </a:r>
          </a:p>
          <a:p>
            <a:r>
              <a:rPr lang="en-US" sz="1600" dirty="0" smtClean="0"/>
              <a:t>FPL will install the systems in at least one school in each of the 28 districts, up to 81 schools over 5 years; FPL will own and maintain the PV systems for the first 5 years and then transfer ownership and maintenance to the school districts; FPL also will provide teacher training and classroom materials.  </a:t>
            </a:r>
            <a:br>
              <a:rPr lang="en-US" sz="1600" dirty="0" smtClean="0"/>
            </a:br>
            <a:endParaRPr lang="en-US" sz="1600" dirty="0" smtClean="0"/>
          </a:p>
          <a:p>
            <a:pPr lvl="1"/>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7" name="Oval 6"/>
          <p:cNvSpPr/>
          <p:nvPr/>
        </p:nvSpPr>
        <p:spPr>
          <a:xfrm>
            <a:off x="8534400" y="426720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srcRect/>
          <a:stretch>
            <a:fillRect/>
          </a:stretch>
        </p:blipFill>
        <p:spPr bwMode="auto">
          <a:xfrm>
            <a:off x="8001000" y="152400"/>
            <a:ext cx="971550" cy="923925"/>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6324600" y="1371600"/>
            <a:ext cx="2647950" cy="2000250"/>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r="48203"/>
          <a:stretch>
            <a:fillRect/>
          </a:stretch>
        </p:blipFill>
        <p:spPr bwMode="auto">
          <a:xfrm>
            <a:off x="6248400" y="3886200"/>
            <a:ext cx="2677451" cy="23784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0" y="1143000"/>
            <a:ext cx="7848600" cy="419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FFFF00"/>
                </a:solidFill>
              </a:rPr>
              <a:t>2.2%</a:t>
            </a:r>
            <a:r>
              <a:rPr lang="en-US" sz="3200" dirty="0" smtClean="0"/>
              <a:t> of Florida’s total net electricity generation in 2013 was from renewable energy and the state </a:t>
            </a:r>
            <a:r>
              <a:rPr lang="en-US" sz="3200" b="1" i="1" dirty="0" smtClean="0">
                <a:solidFill>
                  <a:srgbClr val="FFFF00"/>
                </a:solidFill>
              </a:rPr>
              <a:t>ranked 7</a:t>
            </a:r>
            <a:r>
              <a:rPr lang="en-US" sz="3200" b="1" i="1" baseline="30000" dirty="0" smtClean="0">
                <a:solidFill>
                  <a:srgbClr val="FFFF00"/>
                </a:solidFill>
              </a:rPr>
              <a:t>th</a:t>
            </a:r>
            <a:r>
              <a:rPr lang="en-US" sz="3200" b="1" i="1" dirty="0" smtClean="0">
                <a:solidFill>
                  <a:srgbClr val="FFFF00"/>
                </a:solidFill>
              </a:rPr>
              <a:t> </a:t>
            </a:r>
            <a:r>
              <a:rPr lang="en-US" sz="3200" dirty="0" smtClean="0"/>
              <a:t>in the nation in net generation from utility-scale solar energy</a:t>
            </a:r>
          </a:p>
        </p:txBody>
      </p:sp>
      <p:sp>
        <p:nvSpPr>
          <p:cNvPr id="8" name="TextBox 7"/>
          <p:cNvSpPr txBox="1"/>
          <p:nvPr/>
        </p:nvSpPr>
        <p:spPr>
          <a:xfrm>
            <a:off x="6553200" y="5181600"/>
            <a:ext cx="1660006" cy="369332"/>
          </a:xfrm>
          <a:prstGeom prst="rect">
            <a:avLst/>
          </a:prstGeom>
          <a:noFill/>
        </p:spPr>
        <p:txBody>
          <a:bodyPr wrap="none" rtlCol="0">
            <a:spAutoFit/>
          </a:bodyPr>
          <a:lstStyle/>
          <a:p>
            <a:r>
              <a:rPr lang="en-US" dirty="0" smtClean="0">
                <a:latin typeface="+mj-lt"/>
                <a:cs typeface="Tahoma" pitchFamily="34" charset="0"/>
              </a:rPr>
              <a:t>Source: U.S. EIA</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33400" y="1066800"/>
            <a:ext cx="8229600" cy="4876800"/>
          </a:xfrm>
        </p:spPr>
        <p:txBody>
          <a:bodyPr/>
          <a:lstStyle/>
          <a:p>
            <a:pPr>
              <a:buNone/>
            </a:pPr>
            <a:endParaRPr lang="en-US" sz="1800" dirty="0" smtClean="0"/>
          </a:p>
          <a:p>
            <a:pPr lvl="0"/>
            <a:r>
              <a:rPr lang="en-US" sz="1800" dirty="0" smtClean="0"/>
              <a:t>Photovoltaic (PV) Market Trends</a:t>
            </a:r>
          </a:p>
          <a:p>
            <a:pPr lvl="0"/>
            <a:r>
              <a:rPr lang="en-US" sz="1800" dirty="0" smtClean="0"/>
              <a:t>Global PV Innovation Trends </a:t>
            </a:r>
          </a:p>
          <a:p>
            <a:pPr lvl="1"/>
            <a:r>
              <a:rPr lang="en-US" sz="1800" dirty="0" smtClean="0"/>
              <a:t>Near Term : </a:t>
            </a:r>
            <a:r>
              <a:rPr lang="en-US" sz="1800" dirty="0" err="1" smtClean="0"/>
              <a:t>Silevo</a:t>
            </a:r>
            <a:r>
              <a:rPr lang="en-US" sz="1800" dirty="0" smtClean="0"/>
              <a:t> &amp; Solar Frontier</a:t>
            </a:r>
          </a:p>
          <a:p>
            <a:pPr lvl="1"/>
            <a:r>
              <a:rPr lang="en-US" sz="1800" dirty="0" smtClean="0"/>
              <a:t>Long Term: </a:t>
            </a:r>
            <a:r>
              <a:rPr lang="en-US" sz="1800" dirty="0" err="1" smtClean="0"/>
              <a:t>Solexel</a:t>
            </a:r>
            <a:r>
              <a:rPr lang="en-US" sz="1800" dirty="0" smtClean="0"/>
              <a:t> &amp; </a:t>
            </a:r>
            <a:r>
              <a:rPr lang="en-US" sz="1800" dirty="0" err="1" smtClean="0"/>
              <a:t>Heliatek</a:t>
            </a:r>
            <a:endParaRPr lang="en-US" sz="1800" dirty="0" smtClean="0"/>
          </a:p>
          <a:p>
            <a:pPr lvl="0"/>
            <a:r>
              <a:rPr lang="en-US" sz="1800" dirty="0" smtClean="0"/>
              <a:t>Florida PV Industry Landscape </a:t>
            </a:r>
          </a:p>
          <a:p>
            <a:pPr lvl="1"/>
            <a:r>
              <a:rPr lang="en-US" sz="1800" dirty="0" smtClean="0"/>
              <a:t>Research Institute: Florida Solar Energy Center</a:t>
            </a:r>
          </a:p>
          <a:p>
            <a:pPr lvl="1"/>
            <a:r>
              <a:rPr lang="en-US" sz="1800" dirty="0" smtClean="0"/>
              <a:t>Solar Initiatives by  Florida Light &amp; Power</a:t>
            </a:r>
          </a:p>
          <a:p>
            <a:r>
              <a:rPr lang="en-US" sz="1800" dirty="0" smtClean="0"/>
              <a:t>PV Industry Outlook</a:t>
            </a:r>
          </a:p>
          <a:p>
            <a:endParaRPr lang="en-US" sz="1800" dirty="0"/>
          </a:p>
        </p:txBody>
      </p:sp>
      <p:sp>
        <p:nvSpPr>
          <p:cNvPr id="4" name="Rectangle 3"/>
          <p:cNvSpPr/>
          <p:nvPr/>
        </p:nvSpPr>
        <p:spPr>
          <a:xfrm>
            <a:off x="457200" y="1399032"/>
            <a:ext cx="7467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33400" y="1066800"/>
            <a:ext cx="8229600" cy="4876800"/>
          </a:xfrm>
        </p:spPr>
        <p:txBody>
          <a:bodyPr/>
          <a:lstStyle/>
          <a:p>
            <a:pPr>
              <a:buNone/>
            </a:pPr>
            <a:endParaRPr lang="en-US" sz="1800" dirty="0" smtClean="0"/>
          </a:p>
          <a:p>
            <a:pPr lvl="0"/>
            <a:r>
              <a:rPr lang="en-US" sz="1800" dirty="0" smtClean="0"/>
              <a:t>Photovoltaic (PV) Market Trends</a:t>
            </a:r>
          </a:p>
          <a:p>
            <a:pPr lvl="0"/>
            <a:r>
              <a:rPr lang="en-US" sz="1800" dirty="0" smtClean="0"/>
              <a:t>Global PV Innovation Trends </a:t>
            </a:r>
          </a:p>
          <a:p>
            <a:pPr lvl="1"/>
            <a:r>
              <a:rPr lang="en-US" sz="1800" dirty="0" smtClean="0"/>
              <a:t>Near Term : </a:t>
            </a:r>
            <a:r>
              <a:rPr lang="en-US" sz="1800" dirty="0" err="1" smtClean="0"/>
              <a:t>Silevo</a:t>
            </a:r>
            <a:r>
              <a:rPr lang="en-US" sz="1800" dirty="0" smtClean="0"/>
              <a:t> &amp; Solar Frontier</a:t>
            </a:r>
          </a:p>
          <a:p>
            <a:pPr lvl="1"/>
            <a:r>
              <a:rPr lang="en-US" sz="1800" dirty="0" smtClean="0"/>
              <a:t>Long Term: </a:t>
            </a:r>
            <a:r>
              <a:rPr lang="en-US" sz="1800" dirty="0" err="1" smtClean="0"/>
              <a:t>Solexel</a:t>
            </a:r>
            <a:r>
              <a:rPr lang="en-US" sz="1800" dirty="0" smtClean="0"/>
              <a:t> &amp; </a:t>
            </a:r>
            <a:r>
              <a:rPr lang="en-US" sz="1800" dirty="0" err="1" smtClean="0"/>
              <a:t>Heliatek</a:t>
            </a:r>
            <a:endParaRPr lang="en-US" sz="1800" dirty="0" smtClean="0"/>
          </a:p>
          <a:p>
            <a:pPr lvl="0"/>
            <a:r>
              <a:rPr lang="en-US" sz="1800" dirty="0" smtClean="0"/>
              <a:t>Florida PV Industry Landscape </a:t>
            </a:r>
          </a:p>
          <a:p>
            <a:pPr lvl="1"/>
            <a:r>
              <a:rPr lang="en-US" sz="1800" dirty="0" smtClean="0"/>
              <a:t>Research Institute: Florida Solar Energy Center</a:t>
            </a:r>
          </a:p>
          <a:p>
            <a:pPr lvl="1"/>
            <a:r>
              <a:rPr lang="en-US" sz="1800" dirty="0" smtClean="0"/>
              <a:t>Solar Initiatives by  Florida Light &amp; Power</a:t>
            </a:r>
          </a:p>
          <a:p>
            <a:r>
              <a:rPr lang="en-US" sz="1800" dirty="0" smtClean="0"/>
              <a:t>PV Industry Outlook</a:t>
            </a:r>
          </a:p>
          <a:p>
            <a:endParaRPr lang="en-US" sz="1800" dirty="0"/>
          </a:p>
        </p:txBody>
      </p:sp>
      <p:sp>
        <p:nvSpPr>
          <p:cNvPr id="4" name="Rectangle 3"/>
          <p:cNvSpPr/>
          <p:nvPr/>
        </p:nvSpPr>
        <p:spPr>
          <a:xfrm>
            <a:off x="457200" y="3810000"/>
            <a:ext cx="7467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a:t>
            </a:r>
            <a:endParaRPr lang="en-US" dirty="0"/>
          </a:p>
        </p:txBody>
      </p:sp>
      <p:sp>
        <p:nvSpPr>
          <p:cNvPr id="3" name="Content Placeholder 2"/>
          <p:cNvSpPr>
            <a:spLocks noGrp="1"/>
          </p:cNvSpPr>
          <p:nvPr>
            <p:ph idx="1"/>
          </p:nvPr>
        </p:nvSpPr>
        <p:spPr>
          <a:xfrm>
            <a:off x="457200" y="1371600"/>
            <a:ext cx="8686800" cy="4953000"/>
          </a:xfrm>
        </p:spPr>
        <p:txBody>
          <a:bodyPr/>
          <a:lstStyle/>
          <a:p>
            <a:r>
              <a:rPr lang="en-US" dirty="0" smtClean="0"/>
              <a:t>Solar PV demand will continue to grow with U.S., Japan, and China as the leading demand markets </a:t>
            </a:r>
          </a:p>
          <a:p>
            <a:endParaRPr lang="en-US" dirty="0" smtClean="0"/>
          </a:p>
          <a:p>
            <a:r>
              <a:rPr lang="en-US" dirty="0" smtClean="0"/>
              <a:t>PV innovation across the value chain is necessary for</a:t>
            </a:r>
          </a:p>
          <a:p>
            <a:pPr marL="971550" lvl="1" indent="-514350">
              <a:buFont typeface="+mj-lt"/>
              <a:buAutoNum type="romanLcPeriod"/>
            </a:pPr>
            <a:r>
              <a:rPr lang="en-US" dirty="0" smtClean="0"/>
              <a:t>module manufacturers to differentiate products and  maintain sustainable profit margins</a:t>
            </a:r>
          </a:p>
          <a:p>
            <a:pPr marL="971550" lvl="1" indent="-514350">
              <a:buFont typeface="+mj-lt"/>
              <a:buAutoNum type="romanLcPeriod"/>
            </a:pPr>
            <a:r>
              <a:rPr lang="en-US" dirty="0" smtClean="0"/>
              <a:t>solar electricity to become cost competitive to coal and natural gas</a:t>
            </a:r>
          </a:p>
          <a:p>
            <a:pPr marL="971550" lvl="1" indent="-514350">
              <a:buFont typeface="+mj-lt"/>
              <a:buAutoNum type="romanLcPeriod"/>
            </a:pPr>
            <a:endParaRPr lang="en-US" dirty="0" smtClean="0"/>
          </a:p>
          <a:p>
            <a:r>
              <a:rPr lang="en-US" dirty="0" smtClean="0"/>
              <a:t>Florida research institutes will play an important role  in the PV innovation landscape by developing low cost and/or high efficiency solar technologies </a:t>
            </a:r>
          </a:p>
          <a:p>
            <a:endParaRPr lang="en-US" dirty="0" smtClean="0"/>
          </a:p>
          <a:p>
            <a:r>
              <a:rPr lang="en-US" dirty="0" smtClean="0"/>
              <a:t>Florida utilities will also play an important role to grow the local solar energy economy through solar rebates, leasing, and investment partnerships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Thank you</a:t>
            </a:r>
          </a:p>
        </p:txBody>
      </p:sp>
      <p:sp>
        <p:nvSpPr>
          <p:cNvPr id="13" name="Text Placeholder 4"/>
          <p:cNvSpPr txBox="1">
            <a:spLocks/>
          </p:cNvSpPr>
          <p:nvPr/>
        </p:nvSpPr>
        <p:spPr>
          <a:xfrm>
            <a:off x="1828800" y="3962400"/>
            <a:ext cx="4117761" cy="1523999"/>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1200" kern="1200">
                <a:solidFill>
                  <a:schemeClr val="tx1"/>
                </a:solidFill>
                <a:latin typeface="Corbel" pitchFamily="34" charset="0"/>
                <a:ea typeface="+mn-ea"/>
                <a:cs typeface="Tahoma" pitchFamily="34" charset="0"/>
              </a:defRPr>
            </a:lvl1pPr>
            <a:lvl2pPr marL="457200" indent="0" algn="l" defTabSz="914400" rtl="0" eaLnBrk="1" latinLnBrk="0" hangingPunct="1">
              <a:spcBef>
                <a:spcPct val="20000"/>
              </a:spcBef>
              <a:buFont typeface="Arial" pitchFamily="34" charset="0"/>
              <a:buNone/>
              <a:defRPr sz="1200" kern="1200">
                <a:solidFill>
                  <a:schemeClr val="tx1">
                    <a:tint val="75000"/>
                  </a:schemeClr>
                </a:solidFill>
                <a:latin typeface="Corbel" pitchFamily="34" charset="0"/>
                <a:ea typeface="+mn-ea"/>
                <a:cs typeface="Tahoma" pitchFamily="34" charset="0"/>
              </a:defRPr>
            </a:lvl2pPr>
            <a:lvl3pPr marL="914400" indent="0" algn="l" defTabSz="914400" rtl="0" eaLnBrk="1" latinLnBrk="0" hangingPunct="1">
              <a:spcBef>
                <a:spcPct val="20000"/>
              </a:spcBef>
              <a:buFont typeface="Arial" pitchFamily="34" charset="0"/>
              <a:buNone/>
              <a:defRPr sz="1200" kern="1200">
                <a:solidFill>
                  <a:schemeClr val="tx1">
                    <a:tint val="75000"/>
                  </a:schemeClr>
                </a:solidFill>
                <a:latin typeface="Corbel" pitchFamily="34" charset="0"/>
                <a:ea typeface="+mn-ea"/>
                <a:cs typeface="Tahoma" pitchFamily="34" charset="0"/>
              </a:defRPr>
            </a:lvl3pPr>
            <a:lvl4pPr marL="1371600" indent="0" algn="l" defTabSz="914400" rtl="0" eaLnBrk="1" latinLnBrk="0" hangingPunct="1">
              <a:spcBef>
                <a:spcPct val="20000"/>
              </a:spcBef>
              <a:buFont typeface="Arial" pitchFamily="34" charset="0"/>
              <a:buNone/>
              <a:defRPr sz="1200" kern="1200">
                <a:solidFill>
                  <a:schemeClr val="tx1">
                    <a:tint val="75000"/>
                  </a:schemeClr>
                </a:solidFill>
                <a:latin typeface="Corbel" pitchFamily="34" charset="0"/>
                <a:ea typeface="+mn-ea"/>
                <a:cs typeface="Tahoma"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2000" b="1" dirty="0" smtClean="0"/>
              <a:t>Fatima Toor,  Ph.D.</a:t>
            </a:r>
          </a:p>
          <a:p>
            <a:r>
              <a:rPr lang="en-US" sz="2000" dirty="0" smtClean="0"/>
              <a:t>Research Analyst</a:t>
            </a:r>
          </a:p>
          <a:p>
            <a:r>
              <a:rPr lang="en-US" sz="2000" dirty="0" smtClean="0"/>
              <a:t>Lux Research Inc. </a:t>
            </a:r>
          </a:p>
          <a:p>
            <a:r>
              <a:rPr lang="en-US" sz="2000" dirty="0" smtClean="0"/>
              <a:t>+1 (617) 502-5318</a:t>
            </a:r>
          </a:p>
          <a:p>
            <a:r>
              <a:rPr lang="en-US" sz="2000" dirty="0" smtClean="0">
                <a:hlinkClick r:id="rId3"/>
              </a:rPr>
              <a:t>fatima.toor@luxresearchinc.com</a:t>
            </a:r>
            <a:r>
              <a:rPr lang="en-US" sz="2000" dirty="0" smtClean="0"/>
              <a:t> </a:t>
            </a:r>
          </a:p>
          <a:p>
            <a:endParaRPr lang="en-US" sz="2000" dirty="0" smtClean="0"/>
          </a:p>
          <a:p>
            <a:endParaRPr lang="en-US" sz="2000" dirty="0"/>
          </a:p>
        </p:txBody>
      </p:sp>
    </p:spTree>
    <p:extLst>
      <p:ext uri="{BB962C8B-B14F-4D97-AF65-F5344CB8AC3E}">
        <p14:creationId xmlns:p14="http://schemas.microsoft.com/office/powerpoint/2010/main" val="191929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Overcapacity in 2012…..however 2015 will Bring Supply Constraint</a:t>
            </a:r>
            <a:endParaRPr lang="en-US" dirty="0"/>
          </a:p>
        </p:txBody>
      </p:sp>
      <p:graphicFrame>
        <p:nvGraphicFramePr>
          <p:cNvPr id="4" name="Content Placeholder 3"/>
          <p:cNvGraphicFramePr>
            <a:graphicFrameLocks noGrp="1"/>
          </p:cNvGraphicFramePr>
          <p:nvPr>
            <p:ph idx="1"/>
          </p:nvPr>
        </p:nvGraphicFramePr>
        <p:xfrm>
          <a:off x="0" y="1371600"/>
          <a:ext cx="91440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553200" y="6019800"/>
            <a:ext cx="1898918" cy="523220"/>
          </a:xfrm>
          <a:prstGeom prst="rect">
            <a:avLst/>
          </a:prstGeom>
          <a:noFill/>
        </p:spPr>
        <p:txBody>
          <a:bodyPr wrap="none" rtlCol="0">
            <a:spAutoFit/>
          </a:bodyPr>
          <a:lstStyle/>
          <a:p>
            <a:r>
              <a:rPr lang="en-US" sz="1400" dirty="0" smtClean="0">
                <a:latin typeface="Corbel" pitchFamily="34" charset="0"/>
                <a:cs typeface="Tahoma" pitchFamily="34" charset="0"/>
              </a:rPr>
              <a:t>Source: Lux Research</a:t>
            </a:r>
          </a:p>
          <a:p>
            <a:r>
              <a:rPr lang="en-US" sz="1400" dirty="0" smtClean="0">
                <a:latin typeface="Corbel" pitchFamily="34" charset="0"/>
                <a:cs typeface="Tahoma" pitchFamily="34" charset="0"/>
              </a:rPr>
              <a:t>Q4 2013 Supply Tracker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7200" y="1371600"/>
            <a:ext cx="4800600" cy="381000"/>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Global Trade Wars on the Rise</a:t>
            </a:r>
            <a:endParaRPr lang="en-US" dirty="0"/>
          </a:p>
        </p:txBody>
      </p:sp>
      <p:grpSp>
        <p:nvGrpSpPr>
          <p:cNvPr id="3" name="Group 5"/>
          <p:cNvGrpSpPr/>
          <p:nvPr/>
        </p:nvGrpSpPr>
        <p:grpSpPr>
          <a:xfrm>
            <a:off x="533400" y="1905000"/>
            <a:ext cx="2590800" cy="1143000"/>
            <a:chOff x="990600" y="1600200"/>
            <a:chExt cx="4191000" cy="1909313"/>
          </a:xfrm>
        </p:grpSpPr>
        <p:pic>
          <p:nvPicPr>
            <p:cNvPr id="2050" name="Picture 2"/>
            <p:cNvPicPr>
              <a:picLocks noChangeAspect="1" noChangeArrowheads="1"/>
            </p:cNvPicPr>
            <p:nvPr/>
          </p:nvPicPr>
          <p:blipFill>
            <a:blip r:embed="rId2" cstate="print"/>
            <a:srcRect/>
            <a:stretch>
              <a:fillRect/>
            </a:stretch>
          </p:blipFill>
          <p:spPr bwMode="auto">
            <a:xfrm>
              <a:off x="990600" y="2133600"/>
              <a:ext cx="4191000" cy="137591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90600" y="1600200"/>
              <a:ext cx="1169894" cy="457200"/>
            </a:xfrm>
            <a:prstGeom prst="rect">
              <a:avLst/>
            </a:prstGeom>
            <a:noFill/>
            <a:ln w="9525">
              <a:noFill/>
              <a:miter lim="800000"/>
              <a:headEnd/>
              <a:tailEnd/>
            </a:ln>
          </p:spPr>
        </p:pic>
      </p:grpSp>
      <p:sp>
        <p:nvSpPr>
          <p:cNvPr id="13" name="TextBox 12"/>
          <p:cNvSpPr txBox="1"/>
          <p:nvPr/>
        </p:nvSpPr>
        <p:spPr>
          <a:xfrm>
            <a:off x="457200" y="1321713"/>
            <a:ext cx="4800225" cy="430887"/>
          </a:xfrm>
          <a:prstGeom prst="rect">
            <a:avLst/>
          </a:prstGeom>
          <a:noFill/>
        </p:spPr>
        <p:txBody>
          <a:bodyPr wrap="none" rtlCol="0">
            <a:spAutoFit/>
          </a:bodyPr>
          <a:lstStyle/>
          <a:p>
            <a:r>
              <a:rPr lang="en-US" sz="2200" b="1" i="1" dirty="0" smtClean="0">
                <a:solidFill>
                  <a:schemeClr val="bg1"/>
                </a:solidFill>
                <a:latin typeface="Arial" pitchFamily="34" charset="0"/>
                <a:cs typeface="Arial" pitchFamily="34" charset="0"/>
              </a:rPr>
              <a:t>U.S. Tariffs on Chinese Solar Cells</a:t>
            </a:r>
          </a:p>
        </p:txBody>
      </p:sp>
      <p:sp>
        <p:nvSpPr>
          <p:cNvPr id="22" name="Rectangle 21"/>
          <p:cNvSpPr/>
          <p:nvPr/>
        </p:nvSpPr>
        <p:spPr>
          <a:xfrm>
            <a:off x="533400" y="3124200"/>
            <a:ext cx="6096000" cy="381000"/>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1"/>
          <p:cNvGrpSpPr/>
          <p:nvPr/>
        </p:nvGrpSpPr>
        <p:grpSpPr>
          <a:xfrm>
            <a:off x="457200" y="3657600"/>
            <a:ext cx="3343275" cy="838200"/>
            <a:chOff x="4733925" y="1981200"/>
            <a:chExt cx="4410075" cy="1012825"/>
          </a:xfrm>
        </p:grpSpPr>
        <p:pic>
          <p:nvPicPr>
            <p:cNvPr id="2054" name="Picture 6"/>
            <p:cNvPicPr>
              <a:picLocks noChangeAspect="1" noChangeArrowheads="1"/>
            </p:cNvPicPr>
            <p:nvPr/>
          </p:nvPicPr>
          <p:blipFill>
            <a:blip r:embed="rId4" cstate="print"/>
            <a:srcRect b="11508"/>
            <a:stretch>
              <a:fillRect/>
            </a:stretch>
          </p:blipFill>
          <p:spPr bwMode="auto">
            <a:xfrm>
              <a:off x="4733925" y="2286000"/>
              <a:ext cx="4410075" cy="708025"/>
            </a:xfrm>
            <a:prstGeom prst="rect">
              <a:avLst/>
            </a:prstGeom>
            <a:noFill/>
            <a:ln w="9525">
              <a:noFill/>
              <a:miter lim="800000"/>
              <a:headEnd/>
              <a:tailEnd/>
            </a:ln>
          </p:spPr>
        </p:pic>
        <p:pic>
          <p:nvPicPr>
            <p:cNvPr id="2055" name="Picture 7"/>
            <p:cNvPicPr>
              <a:picLocks noChangeAspect="1" noChangeArrowheads="1"/>
            </p:cNvPicPr>
            <p:nvPr/>
          </p:nvPicPr>
          <p:blipFill>
            <a:blip r:embed="rId5" cstate="print"/>
            <a:srcRect l="4908" b="34694"/>
            <a:stretch>
              <a:fillRect/>
            </a:stretch>
          </p:blipFill>
          <p:spPr bwMode="auto">
            <a:xfrm>
              <a:off x="4848225" y="1981200"/>
              <a:ext cx="1476375" cy="304800"/>
            </a:xfrm>
            <a:prstGeom prst="rect">
              <a:avLst/>
            </a:prstGeom>
            <a:noFill/>
            <a:ln w="9525">
              <a:noFill/>
              <a:miter lim="800000"/>
              <a:headEnd/>
              <a:tailEnd/>
            </a:ln>
          </p:spPr>
        </p:pic>
      </p:grpSp>
      <p:sp>
        <p:nvSpPr>
          <p:cNvPr id="14" name="TextBox 13"/>
          <p:cNvSpPr txBox="1"/>
          <p:nvPr/>
        </p:nvSpPr>
        <p:spPr>
          <a:xfrm>
            <a:off x="568984" y="3074313"/>
            <a:ext cx="5239448" cy="430887"/>
          </a:xfrm>
          <a:prstGeom prst="rect">
            <a:avLst/>
          </a:prstGeom>
          <a:noFill/>
        </p:spPr>
        <p:txBody>
          <a:bodyPr wrap="none" rtlCol="0">
            <a:spAutoFit/>
          </a:bodyPr>
          <a:lstStyle/>
          <a:p>
            <a:r>
              <a:rPr lang="en-US" sz="2200" b="1" i="1" dirty="0" smtClean="0">
                <a:solidFill>
                  <a:schemeClr val="bg1"/>
                </a:solidFill>
                <a:latin typeface="Arial" pitchFamily="34" charset="0"/>
                <a:cs typeface="Arial" pitchFamily="34" charset="0"/>
              </a:rPr>
              <a:t>EU Tariffs on Chinese Solar “Panels” </a:t>
            </a:r>
          </a:p>
        </p:txBody>
      </p:sp>
      <p:sp>
        <p:nvSpPr>
          <p:cNvPr id="27" name="Rectangle 26"/>
          <p:cNvSpPr/>
          <p:nvPr/>
        </p:nvSpPr>
        <p:spPr>
          <a:xfrm>
            <a:off x="533400" y="4567535"/>
            <a:ext cx="8229600" cy="381000"/>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7200" y="4567535"/>
            <a:ext cx="7863371" cy="400110"/>
          </a:xfrm>
          <a:prstGeom prst="rect">
            <a:avLst/>
          </a:prstGeom>
          <a:noFill/>
        </p:spPr>
        <p:txBody>
          <a:bodyPr wrap="none" rtlCol="0">
            <a:spAutoFit/>
          </a:bodyPr>
          <a:lstStyle/>
          <a:p>
            <a:r>
              <a:rPr lang="en-US" sz="2000" b="1" i="1" dirty="0" smtClean="0">
                <a:solidFill>
                  <a:schemeClr val="bg1"/>
                </a:solidFill>
                <a:latin typeface="Arial" pitchFamily="34" charset="0"/>
                <a:cs typeface="Arial" pitchFamily="34" charset="0"/>
              </a:rPr>
              <a:t>Chinese Tariffs on U.S. and South Korean Polysilicon Dumping </a:t>
            </a:r>
          </a:p>
        </p:txBody>
      </p:sp>
      <p:grpSp>
        <p:nvGrpSpPr>
          <p:cNvPr id="5" name="Group 33"/>
          <p:cNvGrpSpPr/>
          <p:nvPr/>
        </p:nvGrpSpPr>
        <p:grpSpPr>
          <a:xfrm>
            <a:off x="533400" y="5029200"/>
            <a:ext cx="3276600" cy="1143000"/>
            <a:chOff x="533400" y="5029200"/>
            <a:chExt cx="3276600" cy="1143000"/>
          </a:xfrm>
        </p:grpSpPr>
        <p:pic>
          <p:nvPicPr>
            <p:cNvPr id="2064" name="Picture 16"/>
            <p:cNvPicPr>
              <a:picLocks noChangeAspect="1" noChangeArrowheads="1"/>
            </p:cNvPicPr>
            <p:nvPr/>
          </p:nvPicPr>
          <p:blipFill>
            <a:blip r:embed="rId6" cstate="print"/>
            <a:srcRect/>
            <a:stretch>
              <a:fillRect/>
            </a:stretch>
          </p:blipFill>
          <p:spPr bwMode="auto">
            <a:xfrm>
              <a:off x="533400" y="5398984"/>
              <a:ext cx="3276600" cy="773216"/>
            </a:xfrm>
            <a:prstGeom prst="rect">
              <a:avLst/>
            </a:prstGeom>
            <a:noFill/>
            <a:ln w="9525">
              <a:noFill/>
              <a:miter lim="800000"/>
              <a:headEnd/>
              <a:tailEnd/>
            </a:ln>
          </p:spPr>
        </p:pic>
        <p:pic>
          <p:nvPicPr>
            <p:cNvPr id="2065" name="Picture 17"/>
            <p:cNvPicPr>
              <a:picLocks noChangeAspect="1" noChangeArrowheads="1"/>
            </p:cNvPicPr>
            <p:nvPr/>
          </p:nvPicPr>
          <p:blipFill>
            <a:blip r:embed="rId7" cstate="print"/>
            <a:srcRect/>
            <a:stretch>
              <a:fillRect/>
            </a:stretch>
          </p:blipFill>
          <p:spPr bwMode="auto">
            <a:xfrm>
              <a:off x="533400" y="5029200"/>
              <a:ext cx="1533525" cy="447675"/>
            </a:xfrm>
            <a:prstGeom prst="rect">
              <a:avLst/>
            </a:prstGeom>
            <a:noFill/>
            <a:ln w="9525">
              <a:noFill/>
              <a:miter lim="800000"/>
              <a:headEnd/>
              <a:tailEnd/>
            </a:ln>
          </p:spPr>
        </p:pic>
      </p:grpSp>
      <p:grpSp>
        <p:nvGrpSpPr>
          <p:cNvPr id="6" name="Group 40"/>
          <p:cNvGrpSpPr/>
          <p:nvPr/>
        </p:nvGrpSpPr>
        <p:grpSpPr>
          <a:xfrm>
            <a:off x="4038600" y="1907551"/>
            <a:ext cx="4095750" cy="1064249"/>
            <a:chOff x="4038600" y="1955176"/>
            <a:chExt cx="4095750" cy="1064249"/>
          </a:xfrm>
        </p:grpSpPr>
        <p:pic>
          <p:nvPicPr>
            <p:cNvPr id="1026" name="Picture 2"/>
            <p:cNvPicPr>
              <a:picLocks noChangeAspect="1" noChangeArrowheads="1"/>
            </p:cNvPicPr>
            <p:nvPr/>
          </p:nvPicPr>
          <p:blipFill>
            <a:blip r:embed="rId8" cstate="print"/>
            <a:srcRect/>
            <a:stretch>
              <a:fillRect/>
            </a:stretch>
          </p:blipFill>
          <p:spPr bwMode="auto">
            <a:xfrm>
              <a:off x="4038600" y="2362200"/>
              <a:ext cx="4095750" cy="395755"/>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4114801" y="1955176"/>
              <a:ext cx="2362200" cy="308785"/>
            </a:xfrm>
            <a:prstGeom prst="rect">
              <a:avLst/>
            </a:prstGeom>
            <a:noFill/>
            <a:ln w="9525">
              <a:noFill/>
              <a:miter lim="800000"/>
              <a:headEnd/>
              <a:tailEnd/>
            </a:ln>
          </p:spPr>
        </p:pic>
        <p:pic>
          <p:nvPicPr>
            <p:cNvPr id="1028" name="Picture 4"/>
            <p:cNvPicPr>
              <a:picLocks noChangeAspect="1" noChangeArrowheads="1"/>
            </p:cNvPicPr>
            <p:nvPr/>
          </p:nvPicPr>
          <p:blipFill>
            <a:blip r:embed="rId10" cstate="print"/>
            <a:srcRect/>
            <a:stretch>
              <a:fillRect/>
            </a:stretch>
          </p:blipFill>
          <p:spPr bwMode="auto">
            <a:xfrm>
              <a:off x="4114800" y="2819400"/>
              <a:ext cx="1781175" cy="200025"/>
            </a:xfrm>
            <a:prstGeom prst="rect">
              <a:avLst/>
            </a:prstGeom>
            <a:noFill/>
            <a:ln w="9525">
              <a:noFill/>
              <a:miter lim="800000"/>
              <a:headEnd/>
              <a:tailEnd/>
            </a:ln>
          </p:spPr>
        </p:pic>
      </p:grpSp>
      <p:grpSp>
        <p:nvGrpSpPr>
          <p:cNvPr id="7" name="Group 37"/>
          <p:cNvGrpSpPr/>
          <p:nvPr/>
        </p:nvGrpSpPr>
        <p:grpSpPr>
          <a:xfrm>
            <a:off x="4114800" y="3914775"/>
            <a:ext cx="4754336" cy="581025"/>
            <a:chOff x="4191000" y="3733800"/>
            <a:chExt cx="4754336" cy="581025"/>
          </a:xfrm>
        </p:grpSpPr>
        <p:pic>
          <p:nvPicPr>
            <p:cNvPr id="1030" name="Picture 6"/>
            <p:cNvPicPr>
              <a:picLocks noChangeAspect="1" noChangeArrowheads="1"/>
            </p:cNvPicPr>
            <p:nvPr/>
          </p:nvPicPr>
          <p:blipFill>
            <a:blip r:embed="rId11" cstate="print"/>
            <a:srcRect/>
            <a:stretch>
              <a:fillRect/>
            </a:stretch>
          </p:blipFill>
          <p:spPr bwMode="auto">
            <a:xfrm>
              <a:off x="4267200" y="3733800"/>
              <a:ext cx="4678136" cy="342900"/>
            </a:xfrm>
            <a:prstGeom prst="rect">
              <a:avLst/>
            </a:prstGeom>
            <a:noFill/>
            <a:ln w="9525">
              <a:noFill/>
              <a:miter lim="800000"/>
              <a:headEnd/>
              <a:tailEnd/>
            </a:ln>
          </p:spPr>
        </p:pic>
        <p:pic>
          <p:nvPicPr>
            <p:cNvPr id="1031" name="Picture 7"/>
            <p:cNvPicPr>
              <a:picLocks noChangeAspect="1" noChangeArrowheads="1"/>
            </p:cNvPicPr>
            <p:nvPr/>
          </p:nvPicPr>
          <p:blipFill>
            <a:blip r:embed="rId12" cstate="print"/>
            <a:srcRect t="35556"/>
            <a:stretch>
              <a:fillRect/>
            </a:stretch>
          </p:blipFill>
          <p:spPr bwMode="auto">
            <a:xfrm>
              <a:off x="4191000" y="4038600"/>
              <a:ext cx="1790700" cy="276225"/>
            </a:xfrm>
            <a:prstGeom prst="rect">
              <a:avLst/>
            </a:prstGeom>
            <a:noFill/>
            <a:ln w="9525">
              <a:noFill/>
              <a:miter lim="800000"/>
              <a:headEnd/>
              <a:tailEnd/>
            </a:ln>
          </p:spPr>
        </p:pic>
      </p:grpSp>
      <p:pic>
        <p:nvPicPr>
          <p:cNvPr id="1033" name="Picture 9"/>
          <p:cNvPicPr>
            <a:picLocks noChangeAspect="1" noChangeArrowheads="1"/>
          </p:cNvPicPr>
          <p:nvPr/>
        </p:nvPicPr>
        <p:blipFill>
          <a:blip r:embed="rId13" cstate="print"/>
          <a:srcRect/>
          <a:stretch>
            <a:fillRect/>
          </a:stretch>
        </p:blipFill>
        <p:spPr bwMode="auto">
          <a:xfrm>
            <a:off x="4267200" y="3581400"/>
            <a:ext cx="453473" cy="428625"/>
          </a:xfrm>
          <a:prstGeom prst="rect">
            <a:avLst/>
          </a:prstGeom>
          <a:noFill/>
          <a:ln w="9525">
            <a:noFill/>
            <a:miter lim="800000"/>
            <a:headEnd/>
            <a:tailEnd/>
          </a:ln>
        </p:spPr>
      </p:pic>
      <p:sp>
        <p:nvSpPr>
          <p:cNvPr id="39" name="Rectangle 38"/>
          <p:cNvSpPr/>
          <p:nvPr/>
        </p:nvSpPr>
        <p:spPr>
          <a:xfrm>
            <a:off x="8839200" y="4038600"/>
            <a:ext cx="76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4"/>
          <p:cNvGrpSpPr/>
          <p:nvPr/>
        </p:nvGrpSpPr>
        <p:grpSpPr>
          <a:xfrm>
            <a:off x="4267200" y="5105400"/>
            <a:ext cx="4086225" cy="914400"/>
            <a:chOff x="4267200" y="5105400"/>
            <a:chExt cx="4086225" cy="914400"/>
          </a:xfrm>
        </p:grpSpPr>
        <p:pic>
          <p:nvPicPr>
            <p:cNvPr id="1034" name="Picture 10"/>
            <p:cNvPicPr>
              <a:picLocks noChangeAspect="1" noChangeArrowheads="1"/>
            </p:cNvPicPr>
            <p:nvPr/>
          </p:nvPicPr>
          <p:blipFill>
            <a:blip r:embed="rId14" cstate="print"/>
            <a:srcRect/>
            <a:stretch>
              <a:fillRect/>
            </a:stretch>
          </p:blipFill>
          <p:spPr bwMode="auto">
            <a:xfrm>
              <a:off x="4267200" y="5486400"/>
              <a:ext cx="4086225" cy="312678"/>
            </a:xfrm>
            <a:prstGeom prst="rect">
              <a:avLst/>
            </a:prstGeom>
            <a:noFill/>
            <a:ln w="9525">
              <a:noFill/>
              <a:miter lim="800000"/>
              <a:headEnd/>
              <a:tailEnd/>
            </a:ln>
          </p:spPr>
        </p:pic>
        <p:pic>
          <p:nvPicPr>
            <p:cNvPr id="1035" name="Picture 11"/>
            <p:cNvPicPr>
              <a:picLocks noChangeAspect="1" noChangeArrowheads="1"/>
            </p:cNvPicPr>
            <p:nvPr/>
          </p:nvPicPr>
          <p:blipFill>
            <a:blip r:embed="rId15" cstate="print"/>
            <a:srcRect/>
            <a:stretch>
              <a:fillRect/>
            </a:stretch>
          </p:blipFill>
          <p:spPr bwMode="auto">
            <a:xfrm>
              <a:off x="4267200" y="5105400"/>
              <a:ext cx="2162175" cy="285750"/>
            </a:xfrm>
            <a:prstGeom prst="rect">
              <a:avLst/>
            </a:prstGeom>
            <a:noFill/>
            <a:ln w="9525">
              <a:noFill/>
              <a:miter lim="800000"/>
              <a:headEnd/>
              <a:tailEnd/>
            </a:ln>
          </p:spPr>
        </p:pic>
        <p:pic>
          <p:nvPicPr>
            <p:cNvPr id="1037" name="Picture 13"/>
            <p:cNvPicPr>
              <a:picLocks noChangeAspect="1" noChangeArrowheads="1"/>
            </p:cNvPicPr>
            <p:nvPr/>
          </p:nvPicPr>
          <p:blipFill>
            <a:blip r:embed="rId16" cstate="print"/>
            <a:srcRect/>
            <a:stretch>
              <a:fillRect/>
            </a:stretch>
          </p:blipFill>
          <p:spPr bwMode="auto">
            <a:xfrm>
              <a:off x="4267200" y="5867400"/>
              <a:ext cx="1524000" cy="152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Global PV Module Demand will be Dominated by Asia and Pacific</a:t>
            </a:r>
            <a:endParaRPr lang="en-US" dirty="0"/>
          </a:p>
        </p:txBody>
      </p:sp>
      <p:sp>
        <p:nvSpPr>
          <p:cNvPr id="7" name="TextBox 6"/>
          <p:cNvSpPr txBox="1"/>
          <p:nvPr/>
        </p:nvSpPr>
        <p:spPr>
          <a:xfrm>
            <a:off x="6096000" y="5638800"/>
            <a:ext cx="1539396" cy="276999"/>
          </a:xfrm>
          <a:prstGeom prst="rect">
            <a:avLst/>
          </a:prstGeom>
          <a:noFill/>
        </p:spPr>
        <p:txBody>
          <a:bodyPr wrap="none" rtlCol="0">
            <a:spAutoFit/>
          </a:bodyPr>
          <a:lstStyle/>
          <a:p>
            <a:r>
              <a:rPr lang="en-US" sz="1200" dirty="0" smtClean="0">
                <a:latin typeface="Corbel" pitchFamily="34" charset="0"/>
                <a:cs typeface="Tahoma" pitchFamily="34" charset="0"/>
              </a:rPr>
              <a:t>Source: Lux Research</a:t>
            </a:r>
          </a:p>
        </p:txBody>
      </p:sp>
      <p:pic>
        <p:nvPicPr>
          <p:cNvPr id="4098" name="Picture 2"/>
          <p:cNvPicPr>
            <a:picLocks noChangeAspect="1" noChangeArrowheads="1"/>
          </p:cNvPicPr>
          <p:nvPr/>
        </p:nvPicPr>
        <p:blipFill>
          <a:blip r:embed="rId2" cstate="print"/>
          <a:srcRect/>
          <a:stretch>
            <a:fillRect/>
          </a:stretch>
        </p:blipFill>
        <p:spPr bwMode="auto">
          <a:xfrm>
            <a:off x="110591" y="1676400"/>
            <a:ext cx="8728609"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Japan, and U.S. Drive New Installations Today as Germany Dials Down</a:t>
            </a:r>
            <a:endParaRPr lang="en-US" dirty="0"/>
          </a:p>
        </p:txBody>
      </p:sp>
      <p:sp>
        <p:nvSpPr>
          <p:cNvPr id="7" name="TextBox 6"/>
          <p:cNvSpPr txBox="1"/>
          <p:nvPr/>
        </p:nvSpPr>
        <p:spPr>
          <a:xfrm>
            <a:off x="6614004" y="5638800"/>
            <a:ext cx="1539396" cy="276999"/>
          </a:xfrm>
          <a:prstGeom prst="rect">
            <a:avLst/>
          </a:prstGeom>
          <a:noFill/>
        </p:spPr>
        <p:txBody>
          <a:bodyPr wrap="none" rtlCol="0">
            <a:spAutoFit/>
          </a:bodyPr>
          <a:lstStyle/>
          <a:p>
            <a:r>
              <a:rPr lang="en-US" sz="1200" dirty="0" smtClean="0">
                <a:latin typeface="Corbel" pitchFamily="34" charset="0"/>
                <a:cs typeface="Tahoma" pitchFamily="34" charset="0"/>
              </a:rPr>
              <a:t>Source: Lux Research</a:t>
            </a:r>
          </a:p>
        </p:txBody>
      </p:sp>
      <p:pic>
        <p:nvPicPr>
          <p:cNvPr id="3" name="Picture 2"/>
          <p:cNvPicPr>
            <a:picLocks noChangeAspect="1" noChangeArrowheads="1"/>
          </p:cNvPicPr>
          <p:nvPr/>
        </p:nvPicPr>
        <p:blipFill>
          <a:blip r:embed="rId2" cstate="print"/>
          <a:srcRect/>
          <a:stretch>
            <a:fillRect/>
          </a:stretch>
        </p:blipFill>
        <p:spPr bwMode="auto">
          <a:xfrm>
            <a:off x="100663" y="1752600"/>
            <a:ext cx="8814738"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915400" cy="1249362"/>
          </a:xfrm>
        </p:spPr>
        <p:txBody>
          <a:bodyPr/>
          <a:lstStyle/>
          <a:p>
            <a:r>
              <a:rPr lang="en-US" sz="2400" dirty="0" smtClean="0"/>
              <a:t>Within U.S., California will be the Largest Demand Market while Florida will Reach 400 MW/year of New Installations by 2018</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152400" y="1379134"/>
            <a:ext cx="9144000" cy="4635904"/>
          </a:xfrm>
          <a:prstGeom prst="rect">
            <a:avLst/>
          </a:prstGeom>
          <a:noFill/>
          <a:ln w="9525">
            <a:noFill/>
            <a:miter lim="800000"/>
            <a:headEnd/>
            <a:tailEnd/>
          </a:ln>
        </p:spPr>
      </p:pic>
      <p:sp>
        <p:nvSpPr>
          <p:cNvPr id="5" name="TextBox 4"/>
          <p:cNvSpPr txBox="1"/>
          <p:nvPr/>
        </p:nvSpPr>
        <p:spPr>
          <a:xfrm>
            <a:off x="6614004" y="5638800"/>
            <a:ext cx="1539396" cy="276999"/>
          </a:xfrm>
          <a:prstGeom prst="rect">
            <a:avLst/>
          </a:prstGeom>
          <a:noFill/>
        </p:spPr>
        <p:txBody>
          <a:bodyPr wrap="none" rtlCol="0">
            <a:spAutoFit/>
          </a:bodyPr>
          <a:lstStyle/>
          <a:p>
            <a:r>
              <a:rPr lang="en-US" sz="1200" dirty="0" smtClean="0">
                <a:latin typeface="Corbel" pitchFamily="34" charset="0"/>
                <a:cs typeface="Tahoma" pitchFamily="34" charset="0"/>
              </a:rPr>
              <a:t>Source: Lux Research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Crystalline Silicon Will Dominate the PV Module Demand</a:t>
            </a:r>
            <a:endParaRPr lang="en-US" dirty="0"/>
          </a:p>
        </p:txBody>
      </p:sp>
      <p:sp>
        <p:nvSpPr>
          <p:cNvPr id="5" name="TextBox 4"/>
          <p:cNvSpPr txBox="1"/>
          <p:nvPr/>
        </p:nvSpPr>
        <p:spPr>
          <a:xfrm>
            <a:off x="6629400" y="5715000"/>
            <a:ext cx="1539396" cy="276999"/>
          </a:xfrm>
          <a:prstGeom prst="rect">
            <a:avLst/>
          </a:prstGeom>
          <a:noFill/>
        </p:spPr>
        <p:txBody>
          <a:bodyPr wrap="none" rtlCol="0">
            <a:spAutoFit/>
          </a:bodyPr>
          <a:lstStyle/>
          <a:p>
            <a:r>
              <a:rPr lang="en-US" sz="1200" dirty="0" smtClean="0">
                <a:latin typeface="Corbel" pitchFamily="34" charset="0"/>
                <a:cs typeface="Tahoma" pitchFamily="34" charset="0"/>
              </a:rPr>
              <a:t>Source: Lux Research</a:t>
            </a:r>
          </a:p>
        </p:txBody>
      </p:sp>
      <p:pic>
        <p:nvPicPr>
          <p:cNvPr id="3074" name="Picture 2"/>
          <p:cNvPicPr>
            <a:picLocks noChangeAspect="1" noChangeArrowheads="1"/>
          </p:cNvPicPr>
          <p:nvPr/>
        </p:nvPicPr>
        <p:blipFill>
          <a:blip r:embed="rId2" cstate="print"/>
          <a:srcRect/>
          <a:stretch>
            <a:fillRect/>
          </a:stretch>
        </p:blipFill>
        <p:spPr bwMode="auto">
          <a:xfrm>
            <a:off x="174523" y="1629770"/>
            <a:ext cx="8664677" cy="4009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Tahoma" pitchFamily="34" charset="0"/>
            <a:cs typeface="Tahoma" pitchFamily="34" charset="0"/>
          </a:defRPr>
        </a:defPPr>
      </a:lstStyle>
    </a:txDef>
  </a:objectDefaults>
  <a:extraClrSchemeLst/>
</a:theme>
</file>

<file path=ppt/theme/theme2.xml><?xml version="1.0" encoding="utf-8"?>
<a:theme xmlns:a="http://schemas.openxmlformats.org/drawingml/2006/main" name="1_temp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Tahoma" pitchFamily="34" charset="0"/>
            <a:cs typeface="Tahoma"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F74A54D9D6764FB2A3052C414ABE2F" ma:contentTypeVersion="1" ma:contentTypeDescription="Create a new document." ma:contentTypeScope="" ma:versionID="5607289cb71b40debd49d7f5ba63c9a4">
  <xsd:schema xmlns:xsd="http://www.w3.org/2001/XMLSchema" xmlns:xs="http://www.w3.org/2001/XMLSchema" xmlns:p="http://schemas.microsoft.com/office/2006/metadata/properties" xmlns:ns1="http://schemas.microsoft.com/sharepoint/v3" targetNamespace="http://schemas.microsoft.com/office/2006/metadata/properties" ma:root="true" ma:fieldsID="7eb741f30fcdd1d6053161891e0904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2CC302-5BAF-47DE-90AB-3033AFE36F5E}"/>
</file>

<file path=customXml/itemProps2.xml><?xml version="1.0" encoding="utf-8"?>
<ds:datastoreItem xmlns:ds="http://schemas.openxmlformats.org/officeDocument/2006/customXml" ds:itemID="{572180E7-204A-4B81-8C93-075A16039380}"/>
</file>

<file path=customXml/itemProps3.xml><?xml version="1.0" encoding="utf-8"?>
<ds:datastoreItem xmlns:ds="http://schemas.openxmlformats.org/officeDocument/2006/customXml" ds:itemID="{1A4689CB-C4BA-4E30-A040-76E857303846}"/>
</file>

<file path=docProps/app.xml><?xml version="1.0" encoding="utf-8"?>
<Properties xmlns="http://schemas.openxmlformats.org/officeDocument/2006/extended-properties" xmlns:vt="http://schemas.openxmlformats.org/officeDocument/2006/docPropsVTypes">
  <Template>temp4</Template>
  <TotalTime>24853</TotalTime>
  <Words>1738</Words>
  <Application>Microsoft Office PowerPoint</Application>
  <PresentationFormat>On-screen Show (4:3)</PresentationFormat>
  <Paragraphs>309</Paragraphs>
  <Slides>32</Slides>
  <Notes>13</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temp4</vt:lpstr>
      <vt:lpstr>1_temp4</vt:lpstr>
      <vt:lpstr>Photovoltaic Innovation Landscape:            A Global and Local Perspective </vt:lpstr>
      <vt:lpstr>About Lux Research</vt:lpstr>
      <vt:lpstr>Agenda</vt:lpstr>
      <vt:lpstr>100% Overcapacity in 2012…..however 2015 will Bring Supply Constraint</vt:lpstr>
      <vt:lpstr>Global Trade Wars on the Rise</vt:lpstr>
      <vt:lpstr>Total Global PV Module Demand will be Dominated by Asia and Pacific</vt:lpstr>
      <vt:lpstr>China, Japan, and U.S. Drive New Installations Today as Germany Dials Down</vt:lpstr>
      <vt:lpstr>Within U.S., California will be the Largest Demand Market while Florida will Reach 400 MW/year of New Installations by 2018</vt:lpstr>
      <vt:lpstr>Crystalline Silicon Will Dominate the PV Module Demand</vt:lpstr>
      <vt:lpstr>2013 Investor Presentations Indicate Return of Double Digit Margins for Tier 1 Module Manufacturers</vt:lpstr>
      <vt:lpstr>Agenda</vt:lpstr>
      <vt:lpstr>Cost, Efficiency, and Price are the Fundamental Drivers of the Photovoltaic Industry</vt:lpstr>
      <vt:lpstr>PV Modules in 2030 Will be More Technologically Diverse Than Today</vt:lpstr>
      <vt:lpstr>Silevo</vt:lpstr>
      <vt:lpstr>Solar Frontier</vt:lpstr>
      <vt:lpstr>Solexel</vt:lpstr>
      <vt:lpstr>Heliatek</vt:lpstr>
      <vt:lpstr>Agenda</vt:lpstr>
      <vt:lpstr>306 Solar Companies at Work Across the Value Chain in Florida</vt:lpstr>
      <vt:lpstr> Florida Solar Energy Center</vt:lpstr>
      <vt:lpstr> 2012-2017 Cost Trends Indicate that CIGS and mc-Si Manufacturing Costs will Converge</vt:lpstr>
      <vt:lpstr>Net Present Value (NPV) Energy of PV Power Plants over 30 Years can Vary Significantly due to Module Quality</vt:lpstr>
      <vt:lpstr>Agenda</vt:lpstr>
      <vt:lpstr>Solar Initiatives by Florida Light and Power Martin Next Generation Clean Energy Center</vt:lpstr>
      <vt:lpstr>LCOE for Parabolic Trough based CSP Plants with  14 hours of Thermal Energy Storage (TES) will be Competitive to mc-Si with single-axis PV Plants by 2020</vt:lpstr>
      <vt:lpstr>Solar Initiatives by Florida Light and Power DeSoto Next Generation Solar Energy Center</vt:lpstr>
      <vt:lpstr>Solar Initiatives by Florida Light and Power Space Coast Next Generation Solar Energy Center</vt:lpstr>
      <vt:lpstr>Solar Initiatives by Florida Light and Power Rebate Programs</vt:lpstr>
      <vt:lpstr>PowerPoint Presentation</vt:lpstr>
      <vt:lpstr>Agenda</vt:lpstr>
      <vt:lpstr>Outlook</vt:lpstr>
      <vt:lpstr>Thank you</vt:lpstr>
    </vt:vector>
  </TitlesOfParts>
  <Company>Lux Research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in Class Client Services</dc:title>
  <dc:creator>Lux User</dc:creator>
  <cp:lastModifiedBy>sstrauss</cp:lastModifiedBy>
  <cp:revision>636</cp:revision>
  <dcterms:created xsi:type="dcterms:W3CDTF">2008-06-19T13:04:10Z</dcterms:created>
  <dcterms:modified xsi:type="dcterms:W3CDTF">2014-06-02T12:47:48Z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0x010100CBF74A54D9D6764FB2A3052C414ABE2F</vt:lpwstr>
  </property>
</Properties>
</file>