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214" r:id="rId5"/>
    <p:sldId id="1215" r:id="rId6"/>
    <p:sldId id="999" r:id="rId7"/>
    <p:sldId id="1231" r:id="rId8"/>
    <p:sldId id="261" r:id="rId9"/>
    <p:sldId id="1637" r:id="rId10"/>
    <p:sldId id="1223" r:id="rId11"/>
    <p:sldId id="1232" r:id="rId12"/>
    <p:sldId id="1228" r:id="rId13"/>
    <p:sldId id="1222" r:id="rId14"/>
    <p:sldId id="267" r:id="rId15"/>
    <p:sldId id="1218" r:id="rId16"/>
    <p:sldId id="1633" r:id="rId17"/>
    <p:sldId id="1630" r:id="rId18"/>
    <p:sldId id="1634" r:id="rId19"/>
    <p:sldId id="1635" r:id="rId20"/>
    <p:sldId id="1632" r:id="rId21"/>
    <p:sldId id="271" r:id="rId22"/>
    <p:sldId id="987" r:id="rId23"/>
    <p:sldId id="1220" r:id="rId24"/>
    <p:sldId id="1219" r:id="rId25"/>
    <p:sldId id="1230" r:id="rId26"/>
    <p:sldId id="1629" r:id="rId27"/>
    <p:sldId id="1636" r:id="rId28"/>
  </p:sldIdLst>
  <p:sldSz cx="12192000" cy="6858000"/>
  <p:notesSz cx="7010400" cy="9296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4906DD-1565-421C-BE4C-821DF1871906}">
          <p14:sldIdLst>
            <p14:sldId id="1214"/>
            <p14:sldId id="1215"/>
            <p14:sldId id="999"/>
            <p14:sldId id="1231"/>
            <p14:sldId id="261"/>
            <p14:sldId id="1637"/>
            <p14:sldId id="1223"/>
            <p14:sldId id="1232"/>
            <p14:sldId id="1228"/>
            <p14:sldId id="1222"/>
            <p14:sldId id="267"/>
            <p14:sldId id="1218"/>
            <p14:sldId id="1633"/>
            <p14:sldId id="1630"/>
            <p14:sldId id="1634"/>
            <p14:sldId id="1635"/>
            <p14:sldId id="1632"/>
            <p14:sldId id="271"/>
            <p14:sldId id="987"/>
            <p14:sldId id="1220"/>
            <p14:sldId id="1219"/>
            <p14:sldId id="1230"/>
            <p14:sldId id="1629"/>
            <p14:sldId id="1636"/>
          </p14:sldIdLst>
        </p14:section>
        <p14:section name="MAP Broward Presentation" id="{794A82E8-13CE-411A-ADE3-8870A661457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8244B"/>
    <a:srgbClr val="34ADE1"/>
    <a:srgbClr val="54A143"/>
    <a:srgbClr val="F9DB3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0074" autoAdjust="0"/>
  </p:normalViewPr>
  <p:slideViewPr>
    <p:cSldViewPr snapToGrid="0">
      <p:cViewPr varScale="1">
        <p:scale>
          <a:sx n="127" d="100"/>
          <a:sy n="127" d="100"/>
        </p:scale>
        <p:origin x="54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32" d="100"/>
        <a:sy n="232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B5D2A-0115-44E1-98E0-BF88029F2B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09148-795B-402D-9B74-AF79601DCA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3032-B91A-4F27-B919-95A3D52A28CB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01EDD-98C3-4D16-8D2A-875B85C93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93280-94BA-4C93-B175-22537DB734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CF5A0-B929-47F3-91C3-9F780B2B9F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62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B182-B1F8-49A4-AD5C-6B66ABCA51CD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BC2EE-9225-4574-A25E-2A8B6233C4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95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8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3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7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85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4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9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5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21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20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7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27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16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06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4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1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6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1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3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2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BC2EE-9225-4574-A25E-2A8B6233C4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5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8F6C-8D72-49B4-BB65-FD96E2228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38F55-E4BE-4B86-A1D5-0ACA120FF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91BA-C871-4D75-B914-EE332FCC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DAE7-8391-4905-AC92-111F3668991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D3A1-1660-4E51-A235-8F99DFAC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5721-F9DD-441D-A1CF-E9001FF3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4F2C-C321-415C-8928-EA889D7E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FB3F1-95AC-440D-A617-17D92CE10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4F4C4-EAA4-4081-B051-840B0BB8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6BF9-89E2-48D3-830E-8024EC61EAC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85F3-D0E9-45FB-8463-3A14031C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793F9-5E07-4B88-906F-CD1F92F6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4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F9927-0434-42AE-B45C-C988FCC8C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4351-887A-412B-886D-4D5B5818C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B8A77-E720-4AE8-87D9-55BBFA5B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4F2C-7453-44D3-B2C8-24166E7F2CD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AAEE-184C-463C-8005-C2E9A525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64853-1324-4950-8F83-56098FD1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8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16CC-4305-4B61-85EB-43E980DB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9560-D745-4A1A-80E1-CB7424D3B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0E45-19FD-4FCA-9042-1D56DC1E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B5B6-6A02-421A-A60B-AAB23175CCB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9178C-0986-41E8-B1CE-9874EFF1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8000" y="6427787"/>
            <a:ext cx="9264650" cy="222250"/>
          </a:xfrm>
        </p:spPr>
        <p:txBody>
          <a:bodyPr/>
          <a:lstStyle>
            <a:lvl1pPr>
              <a:defRPr sz="10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800D8-2B58-4AB8-B55F-8C655263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6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C927-9E89-41F1-9D38-A459350C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E1836-7B40-4F97-9686-4785E980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18395-C87B-4D8E-950F-351B6068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9F2-9748-4261-981D-74CC0A01AD5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2A03-4B9E-46B7-85EB-AF06E75A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DFF3-D68A-4F62-B1BC-C0A5C85D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2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45F5-CB79-4066-B35C-1DA2E69A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D10F-62FC-4936-A615-B31590519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1454A-396F-4546-8A63-EFACB4883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79CA9-233F-436C-8A5F-E1897267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82E-2D8F-45EA-BCE6-3A85B7537F71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A9C25-42C2-4036-85DB-41E131A1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B1E7F-3082-4A56-8EF3-96F0B5E2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ED8C-1049-48E9-87BB-BD78579C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188DC-7AB3-49DD-9272-0FE97ED41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53A1C-FFDC-46BF-A59D-94651A1D4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C2226-016D-45C2-A9B2-639EB16D6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FD7DE-ADE4-4FEB-B13C-BD7F1331D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FE51D-0BA2-4507-B22A-FA7CFFFE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6ADA-2D98-449E-946F-364CE88D5D6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7C3B2-506A-467D-A4F8-00E2502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3F27E-2B91-4183-B3E5-862A138A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1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DB61-CBA2-451F-B6C0-99C9BE94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DF980-DB83-41B5-9577-CF13ED50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034D-07E4-4022-8B08-762A16C903FC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B2C46-2DF3-4244-8701-096D6A79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8189B-E732-4608-9177-A1E15ACD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2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754F9-8820-42C3-85F1-8E6B9B44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EE2-E38C-49FD-A231-1B2D5812887E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F0E7C-24AB-4687-A2E0-9F61FC34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ADC60-8E28-4446-BA9C-BEBA686A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F90A-7290-4EFB-9D9D-2677CF38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C090-1989-4F5B-825A-87B3A9FE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B6496-F798-4B89-9381-83ACA9EC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DA8C5-95D1-4AE7-BD30-CC07BC91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98EA-8C30-43A2-9EBA-7D6A16314CDD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39A55-E762-421E-B28E-33C3A0CA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0CF7A-2DF7-4B27-B580-900BE052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5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6DC1-950D-4BB1-BA20-FFEAC1D9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FF333-FC94-4DAB-B115-C1B037D2B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9C375-B756-4396-81D0-D2C02C258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63BF0-E122-45BE-B6AA-8FB4F961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09DC-C44D-431A-B554-F827A3BECCC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7CCC8-B08F-4A8D-BBC6-23DB9082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D99B9-9CAF-41A7-9A99-B2976E63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54C511-8F2F-4263-AC44-8DC87DCF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067CF-7C32-47E5-B0EC-D4E5B9C91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A2FAD-6D5F-4EDB-9175-0682CF707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F05F-8CC8-46B8-B769-0845419CB0CF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21D48-BF9A-48CD-AE08-431806577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300" y="6337300"/>
            <a:ext cx="10223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This presentation summarizes key aspects of the PFA, each municipality is responsible for reviewing all terms and conditions to maintain contract compliance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BA16-7087-4DC3-9BCB-BA138C0E4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6F16-3549-46EE-BC1F-144E79918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broward.org/PennyForTransportation/Transparency/Documents/MunicipalSurtaxGrantsGuidebook-8.10.2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dalleyjohns@broward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silva@broward.org" TargetMode="External"/><Relationship Id="rId4" Type="http://schemas.openxmlformats.org/officeDocument/2006/relationships/hyperlink" Target="mailto:amayorga@broward.or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C9EC63-181C-4042-A686-B30B2A21E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307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Mobility Advancement Program (MAP)</a:t>
            </a:r>
            <a:endParaRPr lang="en-US" sz="5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DDD597-7ACB-4343-969B-AF42CC332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5633"/>
            <a:ext cx="9144000" cy="226754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Municipal Finance Workshop</a:t>
            </a:r>
          </a:p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/>
              <a:t>October 27, 2021</a:t>
            </a:r>
          </a:p>
          <a:p>
            <a:r>
              <a:rPr lang="en-US" sz="3200" dirty="0"/>
              <a:t>10:00 am</a:t>
            </a:r>
          </a:p>
        </p:txBody>
      </p:sp>
    </p:spTree>
    <p:extLst>
      <p:ext uri="{BB962C8B-B14F-4D97-AF65-F5344CB8AC3E}">
        <p14:creationId xmlns:p14="http://schemas.microsoft.com/office/powerpoint/2010/main" val="333679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83" y="248500"/>
            <a:ext cx="10515600" cy="55615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Calibri "/>
              </a:rPr>
              <a:t>Getting Your Surtax Funding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141850-B9FC-4EE1-BD2C-B97C2F015C58}"/>
              </a:ext>
            </a:extLst>
          </p:cNvPr>
          <p:cNvSpPr txBox="1">
            <a:spLocks/>
          </p:cNvSpPr>
          <p:nvPr/>
        </p:nvSpPr>
        <p:spPr>
          <a:xfrm>
            <a:off x="579120" y="1041378"/>
            <a:ext cx="5096383" cy="507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Payment Application</a:t>
            </a:r>
          </a:p>
          <a:p>
            <a:r>
              <a:rPr lang="en-US" dirty="0"/>
              <a:t>The first payment application must be submitted on the municipality’s letterhead and signed by the Finance Director (or designee) with the amount consistent with the funding schedule</a:t>
            </a:r>
          </a:p>
          <a:p>
            <a:r>
              <a:rPr lang="en-US" dirty="0"/>
              <a:t>Subsequent payment requests will be processed through an Expense Summary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227456B-795C-46F9-85A4-5BA14F57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291CA3-F1A7-4141-B112-46AAF8E0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41378"/>
            <a:ext cx="5432525" cy="5169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A4347B-E97F-4AF0-820D-69B32D865B36}"/>
              </a:ext>
            </a:extLst>
          </p:cNvPr>
          <p:cNvSpPr/>
          <p:nvPr/>
        </p:nvSpPr>
        <p:spPr>
          <a:xfrm>
            <a:off x="8451209" y="1448122"/>
            <a:ext cx="209442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65625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0" y="172846"/>
            <a:ext cx="10515600" cy="55615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Calibri "/>
              </a:rPr>
              <a:t>Expense 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141850-B9FC-4EE1-BD2C-B97C2F015C58}"/>
              </a:ext>
            </a:extLst>
          </p:cNvPr>
          <p:cNvSpPr txBox="1">
            <a:spLocks/>
          </p:cNvSpPr>
          <p:nvPr/>
        </p:nvSpPr>
        <p:spPr>
          <a:xfrm>
            <a:off x="601980" y="728997"/>
            <a:ext cx="4678679" cy="5107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when requesting second Phase/Deliverable funding.</a:t>
            </a:r>
          </a:p>
          <a:p>
            <a:r>
              <a:rPr lang="en-US" sz="2400" dirty="0"/>
              <a:t>Must be accompanied by a supporting detail of all expenses incurred and all amounts paid</a:t>
            </a:r>
          </a:p>
          <a:p>
            <a:r>
              <a:rPr lang="en-US" sz="2400" dirty="0"/>
              <a:t>Includes certification, signed by the Chief Administrative Officer and the Chief Financial Officer, or designee(s)</a:t>
            </a:r>
          </a:p>
          <a:p>
            <a:r>
              <a:rPr lang="en-US" sz="2400" i="1" dirty="0"/>
              <a:t>MAP Admin will reconcile expenses reported with the previous advance to determine the amount of the next advance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227456B-795C-46F9-85A4-5BA14F57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B669C-B1CB-47F9-AA32-8CCD47CD8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65" y="910081"/>
            <a:ext cx="6762576" cy="51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7972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 "/>
              </a:rPr>
              <a:t>Funding Schedule and Deliverables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141850-B9FC-4EE1-BD2C-B97C2F015C58}"/>
              </a:ext>
            </a:extLst>
          </p:cNvPr>
          <p:cNvSpPr txBox="1">
            <a:spLocks/>
          </p:cNvSpPr>
          <p:nvPr/>
        </p:nvSpPr>
        <p:spPr>
          <a:xfrm>
            <a:off x="838200" y="1432560"/>
            <a:ext cx="10264140" cy="482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Funding is associated with deliverables</a:t>
            </a:r>
          </a:p>
          <a:p>
            <a:r>
              <a:rPr lang="en-US" dirty="0"/>
              <a:t>Funding occurs in sequential phases consistent with the Funding Schedule (Exhibit B)</a:t>
            </a:r>
          </a:p>
          <a:p>
            <a:r>
              <a:rPr lang="en-US" dirty="0"/>
              <a:t>Deliverables and expense summary must be submitted when applying for funding </a:t>
            </a:r>
            <a:r>
              <a:rPr lang="en-US" u="sng" dirty="0"/>
              <a:t>after</a:t>
            </a:r>
            <a:r>
              <a:rPr lang="en-US" dirty="0"/>
              <a:t> the first advance</a:t>
            </a:r>
          </a:p>
          <a:p>
            <a:r>
              <a:rPr lang="en-US" dirty="0"/>
              <a:t>Municipalities may request funding for phases that occur simultaneously with adequate justification, which must be reviewed and approved by the Contract Administrator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9ECC5C4-8FFE-4FF0-B4FF-FBC5FC87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3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17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Calibri "/>
              </a:rPr>
              <a:t>Reporting Requirements (Article 6.1)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141850-B9FC-4EE1-BD2C-B97C2F015C58}"/>
              </a:ext>
            </a:extLst>
          </p:cNvPr>
          <p:cNvSpPr txBox="1">
            <a:spLocks/>
          </p:cNvSpPr>
          <p:nvPr/>
        </p:nvSpPr>
        <p:spPr>
          <a:xfrm>
            <a:off x="975360" y="1421028"/>
            <a:ext cx="10165080" cy="476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8FD6C71-71EE-4D4A-B034-66711D4B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912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725DB-BF1C-49C9-A934-7FDA41902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7" y="1354413"/>
            <a:ext cx="11538845" cy="39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51A31-AAAF-4C19-B991-D2871E76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59" y="915317"/>
            <a:ext cx="10817771" cy="5338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E2A8F-E455-43E5-93B1-C155D5AB5F57}"/>
              </a:ext>
            </a:extLst>
          </p:cNvPr>
          <p:cNvSpPr txBox="1"/>
          <p:nvPr/>
        </p:nvSpPr>
        <p:spPr>
          <a:xfrm>
            <a:off x="994057" y="84320"/>
            <a:ext cx="8349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Calibri "/>
              </a:rPr>
              <a:t>Project Financial Report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385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2248-4E76-4FC3-87E7-780E303E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365125"/>
            <a:ext cx="1103586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 "/>
              </a:rPr>
              <a:t>Project Financial Report – Contractor Financials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D0EED9-5652-4456-B794-2A5123618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673" y="2410865"/>
            <a:ext cx="11719775" cy="3289738"/>
          </a:xfrm>
        </p:spPr>
      </p:pic>
    </p:spTree>
    <p:extLst>
      <p:ext uri="{BB962C8B-B14F-4D97-AF65-F5344CB8AC3E}">
        <p14:creationId xmlns:p14="http://schemas.microsoft.com/office/powerpoint/2010/main" val="41386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AF4-C5F6-43B3-8282-5CB383B9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Calibri "/>
              </a:rPr>
              <a:t>Project Financial Report-Detailed Invoice Expenditure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0797AB-9AC0-4846-A8B3-3D6AC3A84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997" y="1860331"/>
            <a:ext cx="11855003" cy="4017775"/>
          </a:xfrm>
        </p:spPr>
      </p:pic>
    </p:spTree>
    <p:extLst>
      <p:ext uri="{BB962C8B-B14F-4D97-AF65-F5344CB8AC3E}">
        <p14:creationId xmlns:p14="http://schemas.microsoft.com/office/powerpoint/2010/main" val="107761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45" y="136525"/>
            <a:ext cx="10954555" cy="223318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Final Invoice and Reconciliation </a:t>
            </a:r>
            <a:br>
              <a:rPr lang="en-US" sz="5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 (Section 5.9)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2CB-82A2-4B63-B4F0-997A2738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73" y="2369712"/>
            <a:ext cx="10213127" cy="3672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Must be submitted to MAP no later that 120 days after the completion of the project.</a:t>
            </a:r>
          </a:p>
          <a:p>
            <a:r>
              <a:rPr lang="en-US" sz="3200" dirty="0"/>
              <a:t>Should include summary of all expenses incurred and all amounts paid for Project.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E4DFE72-2058-44E9-932D-007A2F48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2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17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Calibri "/>
              </a:rPr>
              <a:t>Reporting Requirements (Article 6.1)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141850-B9FC-4EE1-BD2C-B97C2F015C58}"/>
              </a:ext>
            </a:extLst>
          </p:cNvPr>
          <p:cNvSpPr txBox="1">
            <a:spLocks/>
          </p:cNvSpPr>
          <p:nvPr/>
        </p:nvSpPr>
        <p:spPr>
          <a:xfrm>
            <a:off x="975360" y="1662430"/>
            <a:ext cx="10165080" cy="4518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Reporting deadlines</a:t>
            </a:r>
          </a:p>
          <a:p>
            <a:r>
              <a:rPr lang="en-US" sz="3200" u="sng" dirty="0"/>
              <a:t>Quarterly Reports</a:t>
            </a:r>
            <a:r>
              <a:rPr lang="en-US" sz="3200" dirty="0"/>
              <a:t>: 45 days after the reporting period ends</a:t>
            </a:r>
          </a:p>
          <a:p>
            <a:endParaRPr lang="en-US" sz="3200" dirty="0"/>
          </a:p>
          <a:p>
            <a:r>
              <a:rPr lang="en-US" sz="3200" u="sng" dirty="0"/>
              <a:t>Annual Reports</a:t>
            </a:r>
            <a:r>
              <a:rPr lang="en-US" sz="3200" dirty="0"/>
              <a:t>: 180 days after the end of the fiscal year</a:t>
            </a:r>
          </a:p>
          <a:p>
            <a:endParaRPr lang="en-US" sz="3200" dirty="0"/>
          </a:p>
          <a:p>
            <a:r>
              <a:rPr lang="en-US" sz="3200" u="sng" dirty="0"/>
              <a:t>Final Invoice and Reconciliation</a:t>
            </a:r>
            <a:r>
              <a:rPr lang="en-US" sz="3200" dirty="0"/>
              <a:t>: 120 days after project completion</a:t>
            </a:r>
          </a:p>
          <a:p>
            <a:endParaRPr lang="en-US" sz="3200" dirty="0"/>
          </a:p>
          <a:p>
            <a:r>
              <a:rPr lang="en-US" sz="3200" u="sng" dirty="0"/>
              <a:t>Note</a:t>
            </a:r>
            <a:r>
              <a:rPr lang="en-US" sz="3200" dirty="0"/>
              <a:t>: Some reporting requirements can be waived by the Contract Administrator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8FD6C71-71EE-4D4A-B034-66711D4B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912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3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D0C8-E539-4343-8527-7D26FF24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Reporting Areas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E1B46-ADE4-4ACA-ADDA-8734DEC1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690688"/>
            <a:ext cx="10515600" cy="46656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 separate general ledger fund or account created must be maintained to account for all surtax related financial transactions</a:t>
            </a:r>
          </a:p>
          <a:p>
            <a:r>
              <a:rPr lang="en-US" sz="3600" dirty="0"/>
              <a:t>Expenditures must have appropriate supporting documentation consistent with the ‘Funding Schedule’- Invoicing/Application for Funding Documentation (Exhibit B of the PFA)</a:t>
            </a:r>
          </a:p>
          <a:p>
            <a:r>
              <a:rPr lang="en-US" sz="3600" dirty="0"/>
              <a:t>The municipality should be able to generate a Financial Report on a quarterly basis, consistent with ‘Reporting Requirements’ (Exhibit C of the PFA)</a:t>
            </a:r>
            <a:endParaRPr lang="en-US" sz="32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85A4-2565-4EC9-8F9A-947DB879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61C8-5E96-4539-87E7-B751E3449D1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6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sz="5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2CB-82A2-4B63-B4F0-997A2738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1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sz="3600" dirty="0"/>
              <a:t>Introduction</a:t>
            </a:r>
          </a:p>
          <a:p>
            <a:r>
              <a:rPr lang="en-US" sz="3600" dirty="0"/>
              <a:t>Mobility Advancement Program (MAP) Administration</a:t>
            </a:r>
          </a:p>
          <a:p>
            <a:r>
              <a:rPr lang="en-US" sz="3600" dirty="0"/>
              <a:t>Surtax Grant Award Process</a:t>
            </a:r>
          </a:p>
          <a:p>
            <a:pPr lvl="1"/>
            <a:r>
              <a:rPr lang="en-US" sz="3200" dirty="0"/>
              <a:t>Funding</a:t>
            </a:r>
          </a:p>
          <a:p>
            <a:pPr lvl="1"/>
            <a:r>
              <a:rPr lang="en-US" sz="3200" dirty="0"/>
              <a:t>Reporting Requirements</a:t>
            </a:r>
          </a:p>
          <a:p>
            <a:pPr lvl="1"/>
            <a:r>
              <a:rPr lang="en-US" sz="3200" dirty="0"/>
              <a:t>Payment Application and Expense Summary</a:t>
            </a:r>
          </a:p>
          <a:p>
            <a:pPr lvl="1"/>
            <a:r>
              <a:rPr lang="en-US" sz="3200" dirty="0"/>
              <a:t>Quarterly Financial Reporting</a:t>
            </a:r>
          </a:p>
          <a:p>
            <a:pPr lvl="1"/>
            <a:r>
              <a:rPr lang="en-US" sz="3200" dirty="0"/>
              <a:t>Reconciliation Final Invoice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C5C00A0-A767-4A9D-AC8D-6FDA79BC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95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Document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2CB-82A2-4B63-B4F0-997A2738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73" y="1571223"/>
            <a:ext cx="10213127" cy="447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Surtax Project Portal for document submission is being expanded, currently under development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200" dirty="0"/>
              <a:t>Currently there is an interim solution in place</a:t>
            </a:r>
          </a:p>
          <a:p>
            <a:pPr lvl="1"/>
            <a:r>
              <a:rPr lang="en-US" sz="3200" dirty="0"/>
              <a:t>Allows multiple municipal users</a:t>
            </a:r>
          </a:p>
          <a:p>
            <a:pPr lvl="1"/>
            <a:r>
              <a:rPr lang="en-US" sz="3200" dirty="0"/>
              <a:t>Each municipality can only see its own projects</a:t>
            </a:r>
          </a:p>
          <a:p>
            <a:pPr lvl="1"/>
            <a:r>
              <a:rPr lang="en-US" sz="3200" dirty="0"/>
              <a:t>Allows for categorization of files uploaded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E4DFE72-2058-44E9-932D-007A2F48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8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FCAF8-7CF3-4E16-84A6-CF484A44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44800"/>
            <a:ext cx="6858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952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Calibri "/>
              </a:rPr>
              <a:t>Municipal Surtax Grants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2CB-82A2-4B63-B4F0-997A2738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664"/>
            <a:ext cx="10515600" cy="735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4"/>
              </a:rPr>
              <a:t>https://www.broward.org/PennyForTransportation/Transparency/Documents/MunicipalSurtaxGrantsGuidebook-8.10.21.pdf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61880C4-866C-416D-8DF4-94B5A45F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DBD3D4-84B7-44ED-BC7D-206D79938B50}"/>
              </a:ext>
            </a:extLst>
          </p:cNvPr>
          <p:cNvGrpSpPr/>
          <p:nvPr/>
        </p:nvGrpSpPr>
        <p:grpSpPr>
          <a:xfrm>
            <a:off x="8478735" y="2020101"/>
            <a:ext cx="2743200" cy="837661"/>
            <a:chOff x="7450649" y="1919542"/>
            <a:chExt cx="2743200" cy="837661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0ACA786-8E15-42ED-B666-2B02F2319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906" t="24471" r="10304" b="72557"/>
            <a:stretch/>
          </p:blipFill>
          <p:spPr>
            <a:xfrm>
              <a:off x="7450649" y="2306220"/>
              <a:ext cx="2743200" cy="450983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73FEA6F-F46A-4CE8-A7C6-C02F2D113D33}"/>
                </a:ext>
              </a:extLst>
            </p:cNvPr>
            <p:cNvSpPr/>
            <p:nvPr/>
          </p:nvSpPr>
          <p:spPr>
            <a:xfrm>
              <a:off x="7503664" y="1919542"/>
              <a:ext cx="2669244" cy="349008"/>
            </a:xfrm>
            <a:custGeom>
              <a:avLst/>
              <a:gdLst>
                <a:gd name="connsiteX0" fmla="*/ 0 w 2701319"/>
                <a:gd name="connsiteY0" fmla="*/ 349008 h 349008"/>
                <a:gd name="connsiteX1" fmla="*/ 1123805 w 2701319"/>
                <a:gd name="connsiteY1" fmla="*/ 0 h 349008"/>
                <a:gd name="connsiteX2" fmla="*/ 2108006 w 2701319"/>
                <a:gd name="connsiteY2" fmla="*/ 0 h 349008"/>
                <a:gd name="connsiteX3" fmla="*/ 2701319 w 2701319"/>
                <a:gd name="connsiteY3" fmla="*/ 349008 h 349008"/>
                <a:gd name="connsiteX4" fmla="*/ 0 w 2701319"/>
                <a:gd name="connsiteY4" fmla="*/ 349008 h 34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1319" h="349008">
                  <a:moveTo>
                    <a:pt x="0" y="349008"/>
                  </a:moveTo>
                  <a:lnTo>
                    <a:pt x="1123805" y="0"/>
                  </a:lnTo>
                  <a:lnTo>
                    <a:pt x="2108006" y="0"/>
                  </a:lnTo>
                  <a:lnTo>
                    <a:pt x="2701319" y="349008"/>
                  </a:lnTo>
                  <a:lnTo>
                    <a:pt x="0" y="349008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B35826-D31F-42DE-836F-E194E0322FF0}"/>
              </a:ext>
            </a:extLst>
          </p:cNvPr>
          <p:cNvSpPr txBox="1">
            <a:spLocks/>
          </p:cNvSpPr>
          <p:nvPr/>
        </p:nvSpPr>
        <p:spPr>
          <a:xfrm>
            <a:off x="495591" y="1844428"/>
            <a:ext cx="4027547" cy="431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Guidebook Resources</a:t>
            </a:r>
          </a:p>
          <a:p>
            <a:r>
              <a:rPr lang="en-US" sz="2200" dirty="0"/>
              <a:t>PFA Process Descriptions</a:t>
            </a:r>
          </a:p>
          <a:p>
            <a:r>
              <a:rPr lang="en-US" sz="2200" dirty="0"/>
              <a:t>Updated surtax project guidance and instructions</a:t>
            </a:r>
          </a:p>
          <a:p>
            <a:r>
              <a:rPr lang="en-US" sz="2200" dirty="0"/>
              <a:t>Forms, templates and samples</a:t>
            </a:r>
          </a:p>
          <a:p>
            <a:pPr lvl="1"/>
            <a:r>
              <a:rPr lang="en-US" sz="1800" dirty="0"/>
              <a:t>Reports</a:t>
            </a:r>
          </a:p>
          <a:p>
            <a:pPr lvl="1"/>
            <a:r>
              <a:rPr lang="en-US" sz="1800" dirty="0"/>
              <a:t>Deliverables</a:t>
            </a:r>
          </a:p>
          <a:p>
            <a:pPr lvl="1"/>
            <a:r>
              <a:rPr lang="en-US" sz="1800" dirty="0"/>
              <a:t>Expense Summary</a:t>
            </a:r>
          </a:p>
          <a:p>
            <a:pPr lvl="1"/>
            <a:r>
              <a:rPr lang="en-US" sz="1800" dirty="0"/>
              <a:t>Designation</a:t>
            </a:r>
          </a:p>
          <a:p>
            <a:pPr lvl="1"/>
            <a:r>
              <a:rPr lang="en-US" sz="1800" dirty="0"/>
              <a:t>Etc.</a:t>
            </a:r>
          </a:p>
          <a:p>
            <a:r>
              <a:rPr lang="en-US" sz="2200" dirty="0"/>
              <a:t>Other resources for grantees</a:t>
            </a:r>
          </a:p>
        </p:txBody>
      </p:sp>
    </p:spTree>
    <p:extLst>
      <p:ext uri="{BB962C8B-B14F-4D97-AF65-F5344CB8AC3E}">
        <p14:creationId xmlns:p14="http://schemas.microsoft.com/office/powerpoint/2010/main" val="41841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93FE-C555-4CF8-9E53-7B909537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62710-08C9-446D-A4C7-C16D67B4357C}"/>
              </a:ext>
            </a:extLst>
          </p:cNvPr>
          <p:cNvSpPr txBox="1"/>
          <p:nvPr/>
        </p:nvSpPr>
        <p:spPr>
          <a:xfrm>
            <a:off x="1028700" y="1690688"/>
            <a:ext cx="76923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Margaret Dalley-Johns</a:t>
            </a:r>
          </a:p>
          <a:p>
            <a:r>
              <a:rPr lang="en-US" sz="2400" dirty="0"/>
              <a:t>Finance Manager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mdalleyjohns@broward.org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Alexander Mayorga </a:t>
            </a:r>
          </a:p>
          <a:p>
            <a:r>
              <a:rPr lang="en-US" sz="2400" dirty="0"/>
              <a:t>Program Performance Coordinator</a:t>
            </a:r>
          </a:p>
          <a:p>
            <a:r>
              <a:rPr lang="en-US" sz="2400" dirty="0">
                <a:hlinkClick r:id="rId4"/>
              </a:rPr>
              <a:t>amayorga@broward.org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Lina Silva</a:t>
            </a:r>
          </a:p>
          <a:p>
            <a:r>
              <a:rPr lang="en-US" sz="2400" dirty="0"/>
              <a:t>Program Project Coordinator</a:t>
            </a:r>
          </a:p>
          <a:p>
            <a:r>
              <a:rPr lang="en-US" sz="2400" dirty="0">
                <a:hlinkClick r:id="rId5"/>
              </a:rPr>
              <a:t>lsilva@broward.org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36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4AE8-42BA-44EC-B6D2-B0D08EA4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45" y="136525"/>
            <a:ext cx="10515600" cy="89388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			Thank you for your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1E79D-6482-4D29-8856-B722F69C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61C8-5E96-4539-87E7-B751E3449D19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3B57D1-B574-4884-A85D-E1898D7044B2}"/>
              </a:ext>
            </a:extLst>
          </p:cNvPr>
          <p:cNvSpPr txBox="1">
            <a:spLocks/>
          </p:cNvSpPr>
          <p:nvPr/>
        </p:nvSpPr>
        <p:spPr>
          <a:xfrm>
            <a:off x="565245" y="1030406"/>
            <a:ext cx="6094862" cy="390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8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8FDA-F52F-49CB-925E-B87A477B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Questions </a:t>
            </a:r>
            <a:endParaRPr lang="en-US" sz="5400" dirty="0"/>
          </a:p>
        </p:txBody>
      </p:sp>
      <p:pic>
        <p:nvPicPr>
          <p:cNvPr id="6" name="Content Placeholder 5" descr="Question mark boxes">
            <a:extLst>
              <a:ext uri="{FF2B5EF4-FFF2-40B4-BE49-F238E27FC236}">
                <a16:creationId xmlns:a16="http://schemas.microsoft.com/office/drawing/2014/main" id="{CA05DA17-E7C0-4859-B4B9-08ADE6805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7" y="1825625"/>
            <a:ext cx="7735426" cy="4166101"/>
          </a:xfrm>
        </p:spPr>
      </p:pic>
    </p:spTree>
    <p:extLst>
      <p:ext uri="{BB962C8B-B14F-4D97-AF65-F5344CB8AC3E}">
        <p14:creationId xmlns:p14="http://schemas.microsoft.com/office/powerpoint/2010/main" val="50040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B64B-A7D7-4B57-A643-04584F4D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217"/>
            <a:ext cx="10515600" cy="544031"/>
          </a:xfrm>
        </p:spPr>
        <p:txBody>
          <a:bodyPr>
            <a:noAutofit/>
          </a:bodyPr>
          <a:lstStyle/>
          <a:p>
            <a:br>
              <a:rPr lang="en-US" sz="5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Workshop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CF30-441F-419B-A68B-6A9F14BB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530"/>
            <a:ext cx="10515600" cy="3679634"/>
          </a:xfrm>
        </p:spPr>
        <p:txBody>
          <a:bodyPr>
            <a:normAutofit/>
          </a:bodyPr>
          <a:lstStyle/>
          <a:p>
            <a:r>
              <a:rPr lang="en-US" sz="3200" dirty="0"/>
              <a:t>This Workshop is being recorded and will be available for future reference.</a:t>
            </a:r>
          </a:p>
          <a:p>
            <a:r>
              <a:rPr lang="en-US" sz="3200" dirty="0"/>
              <a:t>Questions are encouraged, however please hold all questions until the end.</a:t>
            </a:r>
          </a:p>
          <a:p>
            <a:r>
              <a:rPr lang="en-US" sz="3200" dirty="0"/>
              <a:t>You may also place questions in the Chat area, and they will be read and answered at the conclusion of the Workshop.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9A15A-3339-4062-8430-57EC8895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61C8-5E96-4539-87E7-B751E3449D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0D07-A3A7-42B5-8EDE-73AEA0AA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225166"/>
            <a:ext cx="10515600" cy="1058977"/>
          </a:xfrm>
        </p:spPr>
        <p:txBody>
          <a:bodyPr/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Purpose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7463-726F-472A-9C2B-97377983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266939"/>
            <a:ext cx="10784881" cy="4812773"/>
          </a:xfrm>
        </p:spPr>
        <p:txBody>
          <a:bodyPr>
            <a:normAutofit/>
          </a:bodyPr>
          <a:lstStyle/>
          <a:p>
            <a:r>
              <a:rPr lang="en-US" dirty="0"/>
              <a:t>This is the first finance workshop being presented by MAP Administration.</a:t>
            </a:r>
          </a:p>
          <a:p>
            <a:r>
              <a:rPr lang="en-US" dirty="0"/>
              <a:t>The main purpose of this workshop:</a:t>
            </a:r>
          </a:p>
          <a:p>
            <a:pPr marL="628650" lvl="1" indent="-171450"/>
            <a:r>
              <a:rPr lang="en-US" sz="2800" dirty="0"/>
              <a:t> Clarify the financial management aspects of surtax funds</a:t>
            </a:r>
          </a:p>
          <a:p>
            <a:pPr marL="628650" lvl="1" indent="-171450"/>
            <a:endParaRPr lang="en-US" sz="2800" dirty="0"/>
          </a:p>
          <a:p>
            <a:pPr marL="628650" lvl="1" indent="-171450"/>
            <a:r>
              <a:rPr lang="en-US" sz="2800" dirty="0"/>
              <a:t> Facilitate municipalities’ familiarity with the financial-related terms of the Project Funding Agreement (PFA)* </a:t>
            </a:r>
          </a:p>
          <a:p>
            <a:pPr marL="628650" lvl="1" indent="-171450"/>
            <a:endParaRPr lang="en-US" sz="2800" dirty="0"/>
          </a:p>
          <a:p>
            <a:pPr marL="628650" lvl="1" indent="-171450"/>
            <a:r>
              <a:rPr lang="en-US" sz="2800" dirty="0"/>
              <a:t>Relationship building with MAP Administration-Finance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C380B7-D53B-43A0-B070-85507B8E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8926" y="6366680"/>
            <a:ext cx="10153933" cy="204738"/>
          </a:xfrm>
        </p:spPr>
        <p:txBody>
          <a:bodyPr/>
          <a:lstStyle/>
          <a:p>
            <a:r>
              <a:rPr lang="en-US" sz="1200" dirty="0"/>
              <a:t>*This presentation summarizes specific areas of the PFA, each municipality is responsible for reviewing all terms and conditions to maintain contract compliance</a:t>
            </a:r>
          </a:p>
        </p:txBody>
      </p:sp>
    </p:spTree>
    <p:extLst>
      <p:ext uri="{BB962C8B-B14F-4D97-AF65-F5344CB8AC3E}">
        <p14:creationId xmlns:p14="http://schemas.microsoft.com/office/powerpoint/2010/main" val="242317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4FEE-CF62-4F72-A483-2D51D4A6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600" cy="109033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Calibri "/>
              </a:rPr>
              <a:t>MAP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A2CB-82A2-4B63-B4F0-997A27387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02" y="1450428"/>
            <a:ext cx="8583582" cy="4905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The Oversight Board was established to oversee the surtax program and provide independence, transparency and accountability.</a:t>
            </a:r>
          </a:p>
          <a:p>
            <a:pPr marL="0" indent="0">
              <a:buNone/>
            </a:pPr>
            <a:r>
              <a:rPr lang="en-US" sz="3200" dirty="0"/>
              <a:t>MAP Administration was created to operationalize the Oversight Board’s responsibilities.</a:t>
            </a:r>
          </a:p>
          <a:p>
            <a:endParaRPr lang="en-US" sz="3200" dirty="0"/>
          </a:p>
          <a:p>
            <a:r>
              <a:rPr lang="en-US" sz="3200" dirty="0"/>
              <a:t>The MAP team also works with each municipality to:</a:t>
            </a:r>
          </a:p>
          <a:p>
            <a:endParaRPr lang="en-US" sz="3200" dirty="0"/>
          </a:p>
          <a:p>
            <a:pPr marL="684213" lvl="3"/>
            <a:r>
              <a:rPr lang="en-US" sz="2800" dirty="0"/>
              <a:t>Ensure timely monitoring of surtax funds expenditures</a:t>
            </a:r>
          </a:p>
          <a:p>
            <a:pPr marL="1144588" lvl="5"/>
            <a:endParaRPr lang="en-US" sz="2800" dirty="0"/>
          </a:p>
          <a:p>
            <a:pPr marL="684213" lvl="3"/>
            <a:r>
              <a:rPr lang="en-US" sz="2800" dirty="0"/>
              <a:t>Provide assistance with general questions/issues related to the PFA</a:t>
            </a:r>
            <a:endParaRPr lang="en-US" sz="24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AADDC38-B296-4334-86B7-B1BA0ED0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A26F16-3549-46EE-BC1F-144E79918C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6281-3E2C-4FC8-BEC8-2CE868CA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249238"/>
            <a:ext cx="10515600" cy="1325563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  <a:latin typeface="Calibri "/>
              </a:rPr>
              <a:t>Municipal Projects Status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8AEF0-5B66-4CD6-9D2C-1EBB44EF4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97 Municipal Capital Projects (MCPs)</a:t>
            </a:r>
            <a:r>
              <a:rPr lang="en-US" sz="2800" dirty="0"/>
              <a:t> were originally approved for Cycle 1 funding, of which </a:t>
            </a:r>
            <a:r>
              <a:rPr lang="en-US" sz="2800" b="1" u="sng" dirty="0"/>
              <a:t>89 remain active </a:t>
            </a:r>
          </a:p>
          <a:p>
            <a:endParaRPr lang="en-US" sz="2800" b="1" u="sng" dirty="0"/>
          </a:p>
          <a:p>
            <a:r>
              <a:rPr lang="en-US" sz="2800" b="1" dirty="0"/>
              <a:t>40 Rehabilitation &amp; Maintenance Projects (R&amp;M) </a:t>
            </a:r>
            <a:r>
              <a:rPr lang="en-US" sz="2800" dirty="0"/>
              <a:t>were approved for Cycle 1 funding</a:t>
            </a:r>
          </a:p>
          <a:p>
            <a:endParaRPr lang="en-US" sz="2800" dirty="0"/>
          </a:p>
          <a:p>
            <a:r>
              <a:rPr lang="en-US" sz="2800" b="1" dirty="0"/>
              <a:t>26 Fully Executed </a:t>
            </a:r>
            <a:r>
              <a:rPr lang="en-US" sz="2800" dirty="0"/>
              <a:t>Project Funding Agreements (PFA)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8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F49DB6-8C5E-45B4-B5B8-B3ECE96FF68E}"/>
              </a:ext>
            </a:extLst>
          </p:cNvPr>
          <p:cNvSpPr txBox="1">
            <a:spLocks/>
          </p:cNvSpPr>
          <p:nvPr/>
        </p:nvSpPr>
        <p:spPr>
          <a:xfrm>
            <a:off x="838200" y="132202"/>
            <a:ext cx="10515600" cy="9254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/>
                </a:solidFill>
                <a:latin typeface="Calibri "/>
              </a:rPr>
              <a:t>Surtax Award 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08C316-7DCA-434C-8688-9C39A480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2" y="874803"/>
            <a:ext cx="8985516" cy="54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F49DB6-8C5E-45B4-B5B8-B3ECE96FF68E}"/>
              </a:ext>
            </a:extLst>
          </p:cNvPr>
          <p:cNvSpPr txBox="1">
            <a:spLocks/>
          </p:cNvSpPr>
          <p:nvPr/>
        </p:nvSpPr>
        <p:spPr>
          <a:xfrm>
            <a:off x="838200" y="457200"/>
            <a:ext cx="10515600" cy="987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/>
                </a:solidFill>
                <a:latin typeface="Calibri "/>
              </a:rPr>
              <a:t>Surtax Post-Award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BA8A5-9242-43D5-89F0-EF934FBA5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9" b="3780"/>
          <a:stretch/>
        </p:blipFill>
        <p:spPr>
          <a:xfrm>
            <a:off x="326606" y="2707480"/>
            <a:ext cx="11538787" cy="17859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DAB7C2-2B05-48B4-8BDB-5611ECBFFFE1}"/>
              </a:ext>
            </a:extLst>
          </p:cNvPr>
          <p:cNvSpPr txBox="1">
            <a:spLocks/>
          </p:cNvSpPr>
          <p:nvPr/>
        </p:nvSpPr>
        <p:spPr>
          <a:xfrm>
            <a:off x="949301" y="1635918"/>
            <a:ext cx="10404499" cy="8215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Financial oversight focuses on Post-Award Activities</a:t>
            </a:r>
          </a:p>
        </p:txBody>
      </p:sp>
    </p:spTree>
    <p:extLst>
      <p:ext uri="{BB962C8B-B14F-4D97-AF65-F5344CB8AC3E}">
        <p14:creationId xmlns:p14="http://schemas.microsoft.com/office/powerpoint/2010/main" val="99310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9B97-97D9-44B2-85B6-9DBAC39E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865"/>
            <a:ext cx="10515600" cy="84571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Calibri "/>
              </a:rPr>
              <a:t>Surtax Funding (Sections 5.1 - 5.4)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3268-04F4-434E-8292-8561E17F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62269"/>
            <a:ext cx="10765971" cy="506139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After the PFA is fully executed and all the required documentation completed, surtax funds are </a:t>
            </a:r>
            <a:r>
              <a:rPr lang="en-US" sz="3200" u="sng" dirty="0"/>
              <a:t>advanced</a:t>
            </a:r>
            <a:r>
              <a:rPr lang="en-US" sz="3200" dirty="0"/>
              <a:t> to the municipality consistent with the terms of the PFA Funding Schedule (Exhibit B of the Agreement).</a:t>
            </a:r>
          </a:p>
          <a:p>
            <a:endParaRPr lang="en-US" sz="3200" dirty="0"/>
          </a:p>
          <a:p>
            <a:pPr marL="457200" lvl="1" indent="0">
              <a:buNone/>
            </a:pPr>
            <a:r>
              <a:rPr lang="en-US" sz="2800" dirty="0"/>
              <a:t>The Funding Schedule includes: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Requirements to complete the Payment Application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maximum amounts payable for each project phase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 list of ineligible expenses under the Agreement</a:t>
            </a:r>
          </a:p>
          <a:p>
            <a:pPr lvl="1"/>
            <a:endParaRPr lang="en-US" sz="2800" dirty="0"/>
          </a:p>
          <a:p>
            <a:endParaRPr lang="en-US" sz="3200" u="sng" dirty="0"/>
          </a:p>
          <a:p>
            <a:r>
              <a:rPr lang="en-US" sz="3200" u="sng" dirty="0"/>
              <a:t>Note</a:t>
            </a:r>
            <a:r>
              <a:rPr lang="en-US" sz="3200" dirty="0"/>
              <a:t>: All surtax grants are funded through advance payments</a:t>
            </a:r>
          </a:p>
        </p:txBody>
      </p:sp>
    </p:spTree>
    <p:extLst>
      <p:ext uri="{BB962C8B-B14F-4D97-AF65-F5344CB8AC3E}">
        <p14:creationId xmlns:p14="http://schemas.microsoft.com/office/powerpoint/2010/main" val="141141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B44C1CD4D9840A2CD308F677DCB74" ma:contentTypeVersion="1" ma:contentTypeDescription="Create a new document." ma:contentTypeScope="" ma:versionID="73c8f9f165e09770a5f9ce89bed39e7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c543a6bf05df75fd28697b9c453ff0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5549-E2A7-45DF-B568-A4B5D5761B95}"/>
</file>

<file path=customXml/itemProps2.xml><?xml version="1.0" encoding="utf-8"?>
<ds:datastoreItem xmlns:ds="http://schemas.openxmlformats.org/officeDocument/2006/customXml" ds:itemID="{78435C43-7C70-4206-817E-432FF050C5C7}"/>
</file>

<file path=customXml/itemProps3.xml><?xml version="1.0" encoding="utf-8"?>
<ds:datastoreItem xmlns:ds="http://schemas.openxmlformats.org/officeDocument/2006/customXml" ds:itemID="{6D492728-625F-49FA-8296-EBD42B36C959}"/>
</file>

<file path=docProps/app.xml><?xml version="1.0" encoding="utf-8"?>
<Properties xmlns="http://schemas.openxmlformats.org/officeDocument/2006/extended-properties" xmlns:vt="http://schemas.openxmlformats.org/officeDocument/2006/docPropsVTypes">
  <TotalTime>11605</TotalTime>
  <Words>906</Words>
  <Application>Microsoft Office PowerPoint</Application>
  <PresentationFormat>Widescreen</PresentationFormat>
  <Paragraphs>166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Calibri </vt:lpstr>
      <vt:lpstr>Calibri Light</vt:lpstr>
      <vt:lpstr>Office Theme</vt:lpstr>
      <vt:lpstr>Mobility Advancement Program (MAP)</vt:lpstr>
      <vt:lpstr>Agenda</vt:lpstr>
      <vt:lpstr> Workshop Structure </vt:lpstr>
      <vt:lpstr>Purpose </vt:lpstr>
      <vt:lpstr>MAP Administration</vt:lpstr>
      <vt:lpstr>Municipal Projects Status Update</vt:lpstr>
      <vt:lpstr>PowerPoint Presentation</vt:lpstr>
      <vt:lpstr>PowerPoint Presentation</vt:lpstr>
      <vt:lpstr>Surtax Funding (Sections 5.1 - 5.4)</vt:lpstr>
      <vt:lpstr>Getting Your Surtax Funding</vt:lpstr>
      <vt:lpstr>Expense Summary</vt:lpstr>
      <vt:lpstr>Funding Schedule and Deliverables</vt:lpstr>
      <vt:lpstr>Reporting Requirements (Article 6.1)</vt:lpstr>
      <vt:lpstr>PowerPoint Presentation</vt:lpstr>
      <vt:lpstr>Project Financial Report – Contractor Financials</vt:lpstr>
      <vt:lpstr>Project Financial Report-Detailed Invoice Expenditure</vt:lpstr>
      <vt:lpstr>Final Invoice and Reconciliation   (Section 5.9)</vt:lpstr>
      <vt:lpstr>Reporting Requirements (Article 6.1)</vt:lpstr>
      <vt:lpstr>Reporting Areas to Note</vt:lpstr>
      <vt:lpstr>Document Submission</vt:lpstr>
      <vt:lpstr>Municipal Surtax Grants Guidebook</vt:lpstr>
      <vt:lpstr>Contact Information</vt:lpstr>
      <vt:lpstr>          Thank you for your time!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 Review</dc:title>
  <dc:creator>Kalil, Nichole</dc:creator>
  <cp:lastModifiedBy>Dalley-Johns, Margaret</cp:lastModifiedBy>
  <cp:revision>307</cp:revision>
  <cp:lastPrinted>2021-10-27T13:01:39Z</cp:lastPrinted>
  <dcterms:created xsi:type="dcterms:W3CDTF">2021-03-08T13:53:55Z</dcterms:created>
  <dcterms:modified xsi:type="dcterms:W3CDTF">2021-10-27T15:24:44Z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0x010100471B44C1CD4D9840A2CD308F677DCB74</vt:lpwstr>
  </property>
</Properties>
</file>