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9.xml" ContentType="application/vnd.openxmlformats-officedocument.presentationml.slideMaster+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customXml/itemProps2.xml" ContentType="application/vnd.openxmlformats-officedocument.customXmlProperties+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Default Extension="wdp" ContentType="image/vnd.ms-photo"/>
  <Override PartName="/ppt/slideMasters/slideMaster23.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notesSlides/notesSlide8.xml" ContentType="application/vnd.openxmlformats-officedocument.presentationml.notesSlide+xml"/>
  <Override PartName="/ppt/theme/theme22.xml" ContentType="application/vnd.openxmlformats-officedocument.theme+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wmf" ContentType="image/x-wmf"/>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diagrams/layout3.xml" ContentType="application/vnd.openxmlformats-officedocument.drawingml.diagram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Default Extension="jpeg" ContentType="image/jpeg"/>
  <Override PartName="/ppt/slideMasters/slideMaster18.xml" ContentType="application/vnd.openxmlformats-officedocument.presentationml.slideMaster+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Masters/slideMaster26.xml" ContentType="application/vnd.openxmlformats-officedocument.presentationml.slideMaster+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4" r:id="rId4"/>
    <p:sldMasterId id="2147483677" r:id="rId5"/>
    <p:sldMasterId id="2147483678" r:id="rId6"/>
    <p:sldMasterId id="2147483683" r:id="rId7"/>
    <p:sldMasterId id="2147483685" r:id="rId8"/>
    <p:sldMasterId id="2147483687" r:id="rId9"/>
    <p:sldMasterId id="2147483688" r:id="rId10"/>
    <p:sldMasterId id="2147483689" r:id="rId11"/>
    <p:sldMasterId id="2147483690" r:id="rId12"/>
    <p:sldMasterId id="2147483691" r:id="rId13"/>
    <p:sldMasterId id="2147483692" r:id="rId14"/>
    <p:sldMasterId id="2147483693" r:id="rId15"/>
    <p:sldMasterId id="2147483764" r:id="rId16"/>
    <p:sldMasterId id="2147483769" r:id="rId17"/>
    <p:sldMasterId id="2147483771" r:id="rId18"/>
    <p:sldMasterId id="2147483773" r:id="rId19"/>
    <p:sldMasterId id="2147483774" r:id="rId20"/>
    <p:sldMasterId id="2147483775" r:id="rId21"/>
    <p:sldMasterId id="2147483776" r:id="rId22"/>
    <p:sldMasterId id="2147483777" r:id="rId23"/>
    <p:sldMasterId id="2147483778" r:id="rId24"/>
    <p:sldMasterId id="2147483779" r:id="rId25"/>
    <p:sldMasterId id="2147483780" r:id="rId26"/>
    <p:sldMasterId id="2147483792" r:id="rId27"/>
  </p:sldMasterIdLst>
  <p:notesMasterIdLst>
    <p:notesMasterId r:id="rId43"/>
  </p:notesMasterIdLst>
  <p:handoutMasterIdLst>
    <p:handoutMasterId r:id="rId44"/>
  </p:handoutMasterIdLst>
  <p:sldIdLst>
    <p:sldId id="262" r:id="rId28"/>
    <p:sldId id="263" r:id="rId29"/>
    <p:sldId id="364" r:id="rId30"/>
    <p:sldId id="361" r:id="rId31"/>
    <p:sldId id="365" r:id="rId32"/>
    <p:sldId id="265" r:id="rId33"/>
    <p:sldId id="355" r:id="rId34"/>
    <p:sldId id="363" r:id="rId35"/>
    <p:sldId id="354" r:id="rId36"/>
    <p:sldId id="357" r:id="rId37"/>
    <p:sldId id="358" r:id="rId38"/>
    <p:sldId id="362" r:id="rId39"/>
    <p:sldId id="356" r:id="rId40"/>
    <p:sldId id="294" r:id="rId41"/>
    <p:sldId id="348" r:id="rId4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4752" autoAdjust="0"/>
  </p:normalViewPr>
  <p:slideViewPr>
    <p:cSldViewPr>
      <p:cViewPr>
        <p:scale>
          <a:sx n="75" d="100"/>
          <a:sy n="75" d="100"/>
        </p:scale>
        <p:origin x="-8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070D8-3752-4613-B133-78B9CC9EEE96}"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B0E23F1C-19E3-461A-8F2B-AEF4292D429E}">
      <dgm:prSet phldrT="[Text]"/>
      <dgm:spPr/>
      <dgm:t>
        <a:bodyPr/>
        <a:lstStyle/>
        <a:p>
          <a:r>
            <a:rPr lang="en-US" dirty="0" smtClean="0"/>
            <a:t>Solar Contractor</a:t>
          </a:r>
          <a:endParaRPr lang="en-US" dirty="0"/>
        </a:p>
      </dgm:t>
    </dgm:pt>
    <dgm:pt modelId="{C98284DD-DF20-42A2-95F0-0B0DD1B948D1}" type="parTrans" cxnId="{1E756D79-8924-4DF6-AC06-9F4AAF77835A}">
      <dgm:prSet/>
      <dgm:spPr/>
      <dgm:t>
        <a:bodyPr/>
        <a:lstStyle/>
        <a:p>
          <a:endParaRPr lang="en-US"/>
        </a:p>
      </dgm:t>
    </dgm:pt>
    <dgm:pt modelId="{54DC06B7-6FEA-408F-AD87-6976CF56B5B8}" type="sibTrans" cxnId="{1E756D79-8924-4DF6-AC06-9F4AAF77835A}">
      <dgm:prSet/>
      <dgm:spPr/>
      <dgm:t>
        <a:bodyPr/>
        <a:lstStyle/>
        <a:p>
          <a:endParaRPr lang="en-US" dirty="0"/>
        </a:p>
      </dgm:t>
    </dgm:pt>
    <dgm:pt modelId="{BCADC553-8FBC-4571-8110-97DFB939494F}">
      <dgm:prSet phldrT="[Text]"/>
      <dgm:spPr/>
      <dgm:t>
        <a:bodyPr/>
        <a:lstStyle/>
        <a:p>
          <a:r>
            <a:rPr lang="en-US" dirty="0" smtClean="0"/>
            <a:t>Engineer  Designs System</a:t>
          </a:r>
          <a:endParaRPr lang="en-US" dirty="0"/>
        </a:p>
      </dgm:t>
    </dgm:pt>
    <dgm:pt modelId="{E53D2C54-A2FE-4F7A-BDC1-FB5E6005B205}" type="parTrans" cxnId="{6F1AA0FE-BE45-4729-B392-CCE99D9FF74B}">
      <dgm:prSet/>
      <dgm:spPr/>
      <dgm:t>
        <a:bodyPr/>
        <a:lstStyle/>
        <a:p>
          <a:endParaRPr lang="en-US"/>
        </a:p>
      </dgm:t>
    </dgm:pt>
    <dgm:pt modelId="{7A1D3F8D-93C7-4822-B51F-24E8CDD07BEC}" type="sibTrans" cxnId="{6F1AA0FE-BE45-4729-B392-CCE99D9FF74B}">
      <dgm:prSet/>
      <dgm:spPr/>
      <dgm:t>
        <a:bodyPr/>
        <a:lstStyle/>
        <a:p>
          <a:endParaRPr lang="en-US" dirty="0"/>
        </a:p>
      </dgm:t>
    </dgm:pt>
    <dgm:pt modelId="{A9B42391-A9AC-4268-86B7-491F61EA362F}">
      <dgm:prSet phldrT="[Text]"/>
      <dgm:spPr/>
      <dgm:t>
        <a:bodyPr/>
        <a:lstStyle/>
        <a:p>
          <a:r>
            <a:rPr lang="en-US" dirty="0" smtClean="0"/>
            <a:t>Apply in Person at City for Permit</a:t>
          </a:r>
          <a:endParaRPr lang="en-US" dirty="0"/>
        </a:p>
      </dgm:t>
    </dgm:pt>
    <dgm:pt modelId="{46A38A53-2148-48F2-B7DB-11E0B9440DB9}" type="parTrans" cxnId="{98038E53-FBEA-433D-BFD3-7E711B6FEF2D}">
      <dgm:prSet/>
      <dgm:spPr/>
      <dgm:t>
        <a:bodyPr/>
        <a:lstStyle/>
        <a:p>
          <a:endParaRPr lang="en-US"/>
        </a:p>
      </dgm:t>
    </dgm:pt>
    <dgm:pt modelId="{A6093FA0-A0D9-419D-8ACC-0E6FB9C0D679}" type="sibTrans" cxnId="{98038E53-FBEA-433D-BFD3-7E711B6FEF2D}">
      <dgm:prSet/>
      <dgm:spPr/>
      <dgm:t>
        <a:bodyPr/>
        <a:lstStyle/>
        <a:p>
          <a:endParaRPr lang="en-US" dirty="0"/>
        </a:p>
      </dgm:t>
    </dgm:pt>
    <dgm:pt modelId="{EE5B5CB4-FD87-4A95-961B-9F14CF8101F3}">
      <dgm:prSet phldrT="[Text]"/>
      <dgm:spPr/>
      <dgm:t>
        <a:bodyPr/>
        <a:lstStyle/>
        <a:p>
          <a:r>
            <a:rPr lang="en-US" dirty="0" smtClean="0"/>
            <a:t>Building Department</a:t>
          </a:r>
          <a:br>
            <a:rPr lang="en-US" dirty="0" smtClean="0"/>
          </a:br>
          <a:r>
            <a:rPr lang="en-US" dirty="0" smtClean="0"/>
            <a:t>Review</a:t>
          </a:r>
          <a:endParaRPr lang="en-US" dirty="0"/>
        </a:p>
      </dgm:t>
    </dgm:pt>
    <dgm:pt modelId="{A0AC96C3-6D0B-43ED-91D4-2E956FEE3729}" type="parTrans" cxnId="{5CB6C24A-AFDF-4C66-9C8B-6CF2A8C88803}">
      <dgm:prSet/>
      <dgm:spPr/>
      <dgm:t>
        <a:bodyPr/>
        <a:lstStyle/>
        <a:p>
          <a:endParaRPr lang="en-US"/>
        </a:p>
      </dgm:t>
    </dgm:pt>
    <dgm:pt modelId="{76AEA174-9FB9-4683-9F5E-51667C26EA2F}" type="sibTrans" cxnId="{5CB6C24A-AFDF-4C66-9C8B-6CF2A8C88803}">
      <dgm:prSet/>
      <dgm:spPr/>
      <dgm:t>
        <a:bodyPr/>
        <a:lstStyle/>
        <a:p>
          <a:endParaRPr lang="en-US" dirty="0"/>
        </a:p>
      </dgm:t>
    </dgm:pt>
    <dgm:pt modelId="{E3F78220-C6B0-4D96-BF79-6FF4259C9EB2}">
      <dgm:prSet phldrT="[Text]"/>
      <dgm:spPr/>
      <dgm:t>
        <a:bodyPr/>
        <a:lstStyle/>
        <a:p>
          <a:r>
            <a:rPr lang="en-US" dirty="0" smtClean="0"/>
            <a:t>Review Comments/</a:t>
          </a:r>
          <a:br>
            <a:rPr lang="en-US" dirty="0" smtClean="0"/>
          </a:br>
          <a:r>
            <a:rPr lang="en-US" dirty="0" smtClean="0"/>
            <a:t>Responses Process</a:t>
          </a:r>
          <a:endParaRPr lang="en-US" dirty="0"/>
        </a:p>
      </dgm:t>
    </dgm:pt>
    <dgm:pt modelId="{584F4C9C-98BD-4B19-ACC8-D0A8DCA85549}" type="parTrans" cxnId="{EAA7C82C-6AA3-4402-8387-A25BEE95F9EC}">
      <dgm:prSet/>
      <dgm:spPr/>
      <dgm:t>
        <a:bodyPr/>
        <a:lstStyle/>
        <a:p>
          <a:endParaRPr lang="en-US"/>
        </a:p>
      </dgm:t>
    </dgm:pt>
    <dgm:pt modelId="{5E469E51-90C4-4B97-A1B0-D4CDDEE1FD13}" type="sibTrans" cxnId="{EAA7C82C-6AA3-4402-8387-A25BEE95F9EC}">
      <dgm:prSet/>
      <dgm:spPr/>
      <dgm:t>
        <a:bodyPr/>
        <a:lstStyle/>
        <a:p>
          <a:endParaRPr lang="en-US" dirty="0"/>
        </a:p>
      </dgm:t>
    </dgm:pt>
    <dgm:pt modelId="{73CFAF1D-32C3-45FD-AA01-E8D91F30178F}">
      <dgm:prSet phldrT="[Text]"/>
      <dgm:spPr/>
      <dgm:t>
        <a:bodyPr/>
        <a:lstStyle/>
        <a:p>
          <a:r>
            <a:rPr lang="en-US" dirty="0" smtClean="0"/>
            <a:t>Zoning Department</a:t>
          </a:r>
          <a:br>
            <a:rPr lang="en-US" dirty="0" smtClean="0"/>
          </a:br>
          <a:r>
            <a:rPr lang="en-US" dirty="0" smtClean="0"/>
            <a:t>Review</a:t>
          </a:r>
          <a:endParaRPr lang="en-US" dirty="0"/>
        </a:p>
      </dgm:t>
    </dgm:pt>
    <dgm:pt modelId="{213002BD-2A04-4C29-A4D0-8858D3419035}" type="parTrans" cxnId="{B55A42FD-205D-4F9B-8559-A2AA7649AF45}">
      <dgm:prSet/>
      <dgm:spPr/>
      <dgm:t>
        <a:bodyPr/>
        <a:lstStyle/>
        <a:p>
          <a:endParaRPr lang="en-US"/>
        </a:p>
      </dgm:t>
    </dgm:pt>
    <dgm:pt modelId="{1395A533-1DEF-4F35-B02E-1C6ACB10F0E2}" type="sibTrans" cxnId="{B55A42FD-205D-4F9B-8559-A2AA7649AF45}">
      <dgm:prSet/>
      <dgm:spPr/>
      <dgm:t>
        <a:bodyPr/>
        <a:lstStyle/>
        <a:p>
          <a:endParaRPr lang="en-US" dirty="0"/>
        </a:p>
      </dgm:t>
    </dgm:pt>
    <dgm:pt modelId="{8345A136-6ED9-4B10-A239-19D584E12C51}">
      <dgm:prSet phldrT="[Text]"/>
      <dgm:spPr/>
      <dgm:t>
        <a:bodyPr/>
        <a:lstStyle/>
        <a:p>
          <a:r>
            <a:rPr lang="en-US" dirty="0" smtClean="0"/>
            <a:t>   Go to City to Pay Fee and Obtain Permit</a:t>
          </a:r>
          <a:endParaRPr lang="en-US" dirty="0"/>
        </a:p>
      </dgm:t>
    </dgm:pt>
    <dgm:pt modelId="{D6B9D1EE-CE4A-47EC-AE30-2C4BE5CECFAD}" type="parTrans" cxnId="{2F55EDC9-933C-4D6D-A721-C340D9853382}">
      <dgm:prSet/>
      <dgm:spPr/>
      <dgm:t>
        <a:bodyPr/>
        <a:lstStyle/>
        <a:p>
          <a:endParaRPr lang="en-US"/>
        </a:p>
      </dgm:t>
    </dgm:pt>
    <dgm:pt modelId="{20304358-9029-4E9D-9D94-0AF65E1D81DB}" type="sibTrans" cxnId="{2F55EDC9-933C-4D6D-A721-C340D9853382}">
      <dgm:prSet/>
      <dgm:spPr/>
      <dgm:t>
        <a:bodyPr/>
        <a:lstStyle/>
        <a:p>
          <a:endParaRPr lang="en-US" dirty="0"/>
        </a:p>
      </dgm:t>
    </dgm:pt>
    <dgm:pt modelId="{E401DF61-2529-4040-B538-EFFE5D4CF2E8}" type="pres">
      <dgm:prSet presAssocID="{912070D8-3752-4613-B133-78B9CC9EEE96}" presName="cycle" presStyleCnt="0">
        <dgm:presLayoutVars>
          <dgm:dir/>
          <dgm:resizeHandles val="exact"/>
        </dgm:presLayoutVars>
      </dgm:prSet>
      <dgm:spPr/>
      <dgm:t>
        <a:bodyPr/>
        <a:lstStyle/>
        <a:p>
          <a:endParaRPr lang="en-US"/>
        </a:p>
      </dgm:t>
    </dgm:pt>
    <dgm:pt modelId="{EA869D93-013E-4A3F-ACF6-6AAD89D04D7E}" type="pres">
      <dgm:prSet presAssocID="{B0E23F1C-19E3-461A-8F2B-AEF4292D429E}" presName="node" presStyleLbl="node1" presStyleIdx="0" presStyleCnt="7">
        <dgm:presLayoutVars>
          <dgm:bulletEnabled val="1"/>
        </dgm:presLayoutVars>
      </dgm:prSet>
      <dgm:spPr/>
      <dgm:t>
        <a:bodyPr/>
        <a:lstStyle/>
        <a:p>
          <a:endParaRPr lang="en-US"/>
        </a:p>
      </dgm:t>
    </dgm:pt>
    <dgm:pt modelId="{141C02F7-D7B2-4EEE-BE55-45661BA9A978}" type="pres">
      <dgm:prSet presAssocID="{54DC06B7-6FEA-408F-AD87-6976CF56B5B8}" presName="sibTrans" presStyleLbl="sibTrans2D1" presStyleIdx="0" presStyleCnt="7"/>
      <dgm:spPr/>
      <dgm:t>
        <a:bodyPr/>
        <a:lstStyle/>
        <a:p>
          <a:endParaRPr lang="en-US"/>
        </a:p>
      </dgm:t>
    </dgm:pt>
    <dgm:pt modelId="{9E0B7774-A5A4-465F-BFCA-ABA936B0C842}" type="pres">
      <dgm:prSet presAssocID="{54DC06B7-6FEA-408F-AD87-6976CF56B5B8}" presName="connectorText" presStyleLbl="sibTrans2D1" presStyleIdx="0" presStyleCnt="7"/>
      <dgm:spPr/>
      <dgm:t>
        <a:bodyPr/>
        <a:lstStyle/>
        <a:p>
          <a:endParaRPr lang="en-US"/>
        </a:p>
      </dgm:t>
    </dgm:pt>
    <dgm:pt modelId="{0DF7C4D7-B247-450B-A8FB-E1E4C2EA936D}" type="pres">
      <dgm:prSet presAssocID="{BCADC553-8FBC-4571-8110-97DFB939494F}" presName="node" presStyleLbl="node1" presStyleIdx="1" presStyleCnt="7">
        <dgm:presLayoutVars>
          <dgm:bulletEnabled val="1"/>
        </dgm:presLayoutVars>
      </dgm:prSet>
      <dgm:spPr/>
      <dgm:t>
        <a:bodyPr/>
        <a:lstStyle/>
        <a:p>
          <a:endParaRPr lang="en-US"/>
        </a:p>
      </dgm:t>
    </dgm:pt>
    <dgm:pt modelId="{6A364464-0EEC-42ED-A031-6E4941C98CBC}" type="pres">
      <dgm:prSet presAssocID="{7A1D3F8D-93C7-4822-B51F-24E8CDD07BEC}" presName="sibTrans" presStyleLbl="sibTrans2D1" presStyleIdx="1" presStyleCnt="7"/>
      <dgm:spPr/>
      <dgm:t>
        <a:bodyPr/>
        <a:lstStyle/>
        <a:p>
          <a:endParaRPr lang="en-US"/>
        </a:p>
      </dgm:t>
    </dgm:pt>
    <dgm:pt modelId="{7346609A-44A4-4B06-BD75-6FA02AB8A2E6}" type="pres">
      <dgm:prSet presAssocID="{7A1D3F8D-93C7-4822-B51F-24E8CDD07BEC}" presName="connectorText" presStyleLbl="sibTrans2D1" presStyleIdx="1" presStyleCnt="7"/>
      <dgm:spPr/>
      <dgm:t>
        <a:bodyPr/>
        <a:lstStyle/>
        <a:p>
          <a:endParaRPr lang="en-US"/>
        </a:p>
      </dgm:t>
    </dgm:pt>
    <dgm:pt modelId="{3B48B472-AEE6-49AB-835C-10F8BE9E2834}" type="pres">
      <dgm:prSet presAssocID="{A9B42391-A9AC-4268-86B7-491F61EA362F}" presName="node" presStyleLbl="node1" presStyleIdx="2" presStyleCnt="7">
        <dgm:presLayoutVars>
          <dgm:bulletEnabled val="1"/>
        </dgm:presLayoutVars>
      </dgm:prSet>
      <dgm:spPr/>
      <dgm:t>
        <a:bodyPr/>
        <a:lstStyle/>
        <a:p>
          <a:endParaRPr lang="en-US"/>
        </a:p>
      </dgm:t>
    </dgm:pt>
    <dgm:pt modelId="{E1E2D3B9-500B-4AAD-BA25-4250101C206C}" type="pres">
      <dgm:prSet presAssocID="{A6093FA0-A0D9-419D-8ACC-0E6FB9C0D679}" presName="sibTrans" presStyleLbl="sibTrans2D1" presStyleIdx="2" presStyleCnt="7"/>
      <dgm:spPr/>
      <dgm:t>
        <a:bodyPr/>
        <a:lstStyle/>
        <a:p>
          <a:endParaRPr lang="en-US"/>
        </a:p>
      </dgm:t>
    </dgm:pt>
    <dgm:pt modelId="{A166AE49-6D9F-4301-BF03-5BCF1563877C}" type="pres">
      <dgm:prSet presAssocID="{A6093FA0-A0D9-419D-8ACC-0E6FB9C0D679}" presName="connectorText" presStyleLbl="sibTrans2D1" presStyleIdx="2" presStyleCnt="7"/>
      <dgm:spPr/>
      <dgm:t>
        <a:bodyPr/>
        <a:lstStyle/>
        <a:p>
          <a:endParaRPr lang="en-US"/>
        </a:p>
      </dgm:t>
    </dgm:pt>
    <dgm:pt modelId="{FE3D098E-CC08-4811-BEAF-874FF3FCB4CE}" type="pres">
      <dgm:prSet presAssocID="{EE5B5CB4-FD87-4A95-961B-9F14CF8101F3}" presName="node" presStyleLbl="node1" presStyleIdx="3" presStyleCnt="7">
        <dgm:presLayoutVars>
          <dgm:bulletEnabled val="1"/>
        </dgm:presLayoutVars>
      </dgm:prSet>
      <dgm:spPr/>
      <dgm:t>
        <a:bodyPr/>
        <a:lstStyle/>
        <a:p>
          <a:endParaRPr lang="en-US"/>
        </a:p>
      </dgm:t>
    </dgm:pt>
    <dgm:pt modelId="{6AE5FE70-0713-4C13-95E2-A8F327F24CC4}" type="pres">
      <dgm:prSet presAssocID="{76AEA174-9FB9-4683-9F5E-51667C26EA2F}" presName="sibTrans" presStyleLbl="sibTrans2D1" presStyleIdx="3" presStyleCnt="7"/>
      <dgm:spPr/>
      <dgm:t>
        <a:bodyPr/>
        <a:lstStyle/>
        <a:p>
          <a:endParaRPr lang="en-US"/>
        </a:p>
      </dgm:t>
    </dgm:pt>
    <dgm:pt modelId="{FBCB8D6D-4A8B-487D-8895-9E379302248E}" type="pres">
      <dgm:prSet presAssocID="{76AEA174-9FB9-4683-9F5E-51667C26EA2F}" presName="connectorText" presStyleLbl="sibTrans2D1" presStyleIdx="3" presStyleCnt="7"/>
      <dgm:spPr/>
      <dgm:t>
        <a:bodyPr/>
        <a:lstStyle/>
        <a:p>
          <a:endParaRPr lang="en-US"/>
        </a:p>
      </dgm:t>
    </dgm:pt>
    <dgm:pt modelId="{1CD85602-4A29-4AF0-AE22-E4D2280D22A5}" type="pres">
      <dgm:prSet presAssocID="{73CFAF1D-32C3-45FD-AA01-E8D91F30178F}" presName="node" presStyleLbl="node1" presStyleIdx="4" presStyleCnt="7">
        <dgm:presLayoutVars>
          <dgm:bulletEnabled val="1"/>
        </dgm:presLayoutVars>
      </dgm:prSet>
      <dgm:spPr/>
      <dgm:t>
        <a:bodyPr/>
        <a:lstStyle/>
        <a:p>
          <a:endParaRPr lang="en-US"/>
        </a:p>
      </dgm:t>
    </dgm:pt>
    <dgm:pt modelId="{A789EB1A-B0B8-4F0A-84CE-BB410EC01664}" type="pres">
      <dgm:prSet presAssocID="{1395A533-1DEF-4F35-B02E-1C6ACB10F0E2}" presName="sibTrans" presStyleLbl="sibTrans2D1" presStyleIdx="4" presStyleCnt="7"/>
      <dgm:spPr/>
      <dgm:t>
        <a:bodyPr/>
        <a:lstStyle/>
        <a:p>
          <a:endParaRPr lang="en-US"/>
        </a:p>
      </dgm:t>
    </dgm:pt>
    <dgm:pt modelId="{EA3EA8C8-887C-4723-B506-3461FDB021E5}" type="pres">
      <dgm:prSet presAssocID="{1395A533-1DEF-4F35-B02E-1C6ACB10F0E2}" presName="connectorText" presStyleLbl="sibTrans2D1" presStyleIdx="4" presStyleCnt="7"/>
      <dgm:spPr/>
      <dgm:t>
        <a:bodyPr/>
        <a:lstStyle/>
        <a:p>
          <a:endParaRPr lang="en-US"/>
        </a:p>
      </dgm:t>
    </dgm:pt>
    <dgm:pt modelId="{18AF933E-C64F-4051-92CB-7140DCDBDB4A}" type="pres">
      <dgm:prSet presAssocID="{E3F78220-C6B0-4D96-BF79-6FF4259C9EB2}" presName="node" presStyleLbl="node1" presStyleIdx="5" presStyleCnt="7">
        <dgm:presLayoutVars>
          <dgm:bulletEnabled val="1"/>
        </dgm:presLayoutVars>
      </dgm:prSet>
      <dgm:spPr/>
      <dgm:t>
        <a:bodyPr/>
        <a:lstStyle/>
        <a:p>
          <a:endParaRPr lang="en-US"/>
        </a:p>
      </dgm:t>
    </dgm:pt>
    <dgm:pt modelId="{CA3284A6-EDCA-4734-8B4B-4375515F1F21}" type="pres">
      <dgm:prSet presAssocID="{5E469E51-90C4-4B97-A1B0-D4CDDEE1FD13}" presName="sibTrans" presStyleLbl="sibTrans2D1" presStyleIdx="5" presStyleCnt="7"/>
      <dgm:spPr/>
      <dgm:t>
        <a:bodyPr/>
        <a:lstStyle/>
        <a:p>
          <a:endParaRPr lang="en-US"/>
        </a:p>
      </dgm:t>
    </dgm:pt>
    <dgm:pt modelId="{F21799F5-64B4-455B-8513-57B6D205EFCD}" type="pres">
      <dgm:prSet presAssocID="{5E469E51-90C4-4B97-A1B0-D4CDDEE1FD13}" presName="connectorText" presStyleLbl="sibTrans2D1" presStyleIdx="5" presStyleCnt="7"/>
      <dgm:spPr/>
      <dgm:t>
        <a:bodyPr/>
        <a:lstStyle/>
        <a:p>
          <a:endParaRPr lang="en-US"/>
        </a:p>
      </dgm:t>
    </dgm:pt>
    <dgm:pt modelId="{553B4B86-0F3A-4322-B247-BCB7750AB626}" type="pres">
      <dgm:prSet presAssocID="{8345A136-6ED9-4B10-A239-19D584E12C51}" presName="node" presStyleLbl="node1" presStyleIdx="6" presStyleCnt="7">
        <dgm:presLayoutVars>
          <dgm:bulletEnabled val="1"/>
        </dgm:presLayoutVars>
      </dgm:prSet>
      <dgm:spPr/>
      <dgm:t>
        <a:bodyPr/>
        <a:lstStyle/>
        <a:p>
          <a:endParaRPr lang="en-US"/>
        </a:p>
      </dgm:t>
    </dgm:pt>
    <dgm:pt modelId="{F4F96DFD-4632-487B-907D-BEE4839500ED}" type="pres">
      <dgm:prSet presAssocID="{20304358-9029-4E9D-9D94-0AF65E1D81DB}" presName="sibTrans" presStyleLbl="sibTrans2D1" presStyleIdx="6" presStyleCnt="7" custLinFactX="-485495" custLinFactY="-212670" custLinFactNeighborX="-500000" custLinFactNeighborY="-300000"/>
      <dgm:spPr/>
      <dgm:t>
        <a:bodyPr/>
        <a:lstStyle/>
        <a:p>
          <a:endParaRPr lang="en-US"/>
        </a:p>
      </dgm:t>
    </dgm:pt>
    <dgm:pt modelId="{5A57C013-8416-4CD2-A563-BC933FE94EEB}" type="pres">
      <dgm:prSet presAssocID="{20304358-9029-4E9D-9D94-0AF65E1D81DB}" presName="connectorText" presStyleLbl="sibTrans2D1" presStyleIdx="6" presStyleCnt="7"/>
      <dgm:spPr/>
      <dgm:t>
        <a:bodyPr/>
        <a:lstStyle/>
        <a:p>
          <a:endParaRPr lang="en-US"/>
        </a:p>
      </dgm:t>
    </dgm:pt>
  </dgm:ptLst>
  <dgm:cxnLst>
    <dgm:cxn modelId="{FE055DD6-667F-402F-84D2-0C2494CBE3E1}" type="presOf" srcId="{76AEA174-9FB9-4683-9F5E-51667C26EA2F}" destId="{6AE5FE70-0713-4C13-95E2-A8F327F24CC4}" srcOrd="0" destOrd="0" presId="urn:microsoft.com/office/officeart/2005/8/layout/cycle2"/>
    <dgm:cxn modelId="{C264230D-79E4-483F-A463-4AD9207E0577}" type="presOf" srcId="{54DC06B7-6FEA-408F-AD87-6976CF56B5B8}" destId="{9E0B7774-A5A4-465F-BFCA-ABA936B0C842}" srcOrd="1" destOrd="0" presId="urn:microsoft.com/office/officeart/2005/8/layout/cycle2"/>
    <dgm:cxn modelId="{04785FE5-E8AB-49C2-B8C2-4E8EA1B48A58}" type="presOf" srcId="{54DC06B7-6FEA-408F-AD87-6976CF56B5B8}" destId="{141C02F7-D7B2-4EEE-BE55-45661BA9A978}" srcOrd="0" destOrd="0" presId="urn:microsoft.com/office/officeart/2005/8/layout/cycle2"/>
    <dgm:cxn modelId="{1E756D79-8924-4DF6-AC06-9F4AAF77835A}" srcId="{912070D8-3752-4613-B133-78B9CC9EEE96}" destId="{B0E23F1C-19E3-461A-8F2B-AEF4292D429E}" srcOrd="0" destOrd="0" parTransId="{C98284DD-DF20-42A2-95F0-0B0DD1B948D1}" sibTransId="{54DC06B7-6FEA-408F-AD87-6976CF56B5B8}"/>
    <dgm:cxn modelId="{B55A42FD-205D-4F9B-8559-A2AA7649AF45}" srcId="{912070D8-3752-4613-B133-78B9CC9EEE96}" destId="{73CFAF1D-32C3-45FD-AA01-E8D91F30178F}" srcOrd="4" destOrd="0" parTransId="{213002BD-2A04-4C29-A4D0-8858D3419035}" sibTransId="{1395A533-1DEF-4F35-B02E-1C6ACB10F0E2}"/>
    <dgm:cxn modelId="{5159D1C0-BD54-48D3-A791-E16800002B2E}" type="presOf" srcId="{1395A533-1DEF-4F35-B02E-1C6ACB10F0E2}" destId="{EA3EA8C8-887C-4723-B506-3461FDB021E5}" srcOrd="1" destOrd="0" presId="urn:microsoft.com/office/officeart/2005/8/layout/cycle2"/>
    <dgm:cxn modelId="{4BC1ED5A-2E6C-4455-BAD1-FF383A05A45D}" type="presOf" srcId="{20304358-9029-4E9D-9D94-0AF65E1D81DB}" destId="{F4F96DFD-4632-487B-907D-BEE4839500ED}" srcOrd="0" destOrd="0" presId="urn:microsoft.com/office/officeart/2005/8/layout/cycle2"/>
    <dgm:cxn modelId="{6F1AA0FE-BE45-4729-B392-CCE99D9FF74B}" srcId="{912070D8-3752-4613-B133-78B9CC9EEE96}" destId="{BCADC553-8FBC-4571-8110-97DFB939494F}" srcOrd="1" destOrd="0" parTransId="{E53D2C54-A2FE-4F7A-BDC1-FB5E6005B205}" sibTransId="{7A1D3F8D-93C7-4822-B51F-24E8CDD07BEC}"/>
    <dgm:cxn modelId="{B4B584BA-DD78-45D8-B080-BA9FD3BD21C8}" type="presOf" srcId="{BCADC553-8FBC-4571-8110-97DFB939494F}" destId="{0DF7C4D7-B247-450B-A8FB-E1E4C2EA936D}" srcOrd="0" destOrd="0" presId="urn:microsoft.com/office/officeart/2005/8/layout/cycle2"/>
    <dgm:cxn modelId="{D2FE04B6-8416-45E6-B995-F52CFB5492EC}" type="presOf" srcId="{5E469E51-90C4-4B97-A1B0-D4CDDEE1FD13}" destId="{CA3284A6-EDCA-4734-8B4B-4375515F1F21}" srcOrd="0" destOrd="0" presId="urn:microsoft.com/office/officeart/2005/8/layout/cycle2"/>
    <dgm:cxn modelId="{0DB77315-3483-440B-89D5-61B9D220EC30}" type="presOf" srcId="{7A1D3F8D-93C7-4822-B51F-24E8CDD07BEC}" destId="{6A364464-0EEC-42ED-A031-6E4941C98CBC}" srcOrd="0" destOrd="0" presId="urn:microsoft.com/office/officeart/2005/8/layout/cycle2"/>
    <dgm:cxn modelId="{0A6A6FF4-7ABA-4D13-8EFD-7C208EBEFCCB}" type="presOf" srcId="{B0E23F1C-19E3-461A-8F2B-AEF4292D429E}" destId="{EA869D93-013E-4A3F-ACF6-6AAD89D04D7E}" srcOrd="0" destOrd="0" presId="urn:microsoft.com/office/officeart/2005/8/layout/cycle2"/>
    <dgm:cxn modelId="{2F55EDC9-933C-4D6D-A721-C340D9853382}" srcId="{912070D8-3752-4613-B133-78B9CC9EEE96}" destId="{8345A136-6ED9-4B10-A239-19D584E12C51}" srcOrd="6" destOrd="0" parTransId="{D6B9D1EE-CE4A-47EC-AE30-2C4BE5CECFAD}" sibTransId="{20304358-9029-4E9D-9D94-0AF65E1D81DB}"/>
    <dgm:cxn modelId="{5CB6C24A-AFDF-4C66-9C8B-6CF2A8C88803}" srcId="{912070D8-3752-4613-B133-78B9CC9EEE96}" destId="{EE5B5CB4-FD87-4A95-961B-9F14CF8101F3}" srcOrd="3" destOrd="0" parTransId="{A0AC96C3-6D0B-43ED-91D4-2E956FEE3729}" sibTransId="{76AEA174-9FB9-4683-9F5E-51667C26EA2F}"/>
    <dgm:cxn modelId="{3CC131B4-8094-43AA-B97E-C0D9534BAFE7}" type="presOf" srcId="{7A1D3F8D-93C7-4822-B51F-24E8CDD07BEC}" destId="{7346609A-44A4-4B06-BD75-6FA02AB8A2E6}" srcOrd="1" destOrd="0" presId="urn:microsoft.com/office/officeart/2005/8/layout/cycle2"/>
    <dgm:cxn modelId="{1C7B4A25-21D9-4E9F-A985-4E269F95F3AE}" type="presOf" srcId="{20304358-9029-4E9D-9D94-0AF65E1D81DB}" destId="{5A57C013-8416-4CD2-A563-BC933FE94EEB}" srcOrd="1" destOrd="0" presId="urn:microsoft.com/office/officeart/2005/8/layout/cycle2"/>
    <dgm:cxn modelId="{24BDD3E8-6363-459E-9447-E2A4415B1BA8}" type="presOf" srcId="{1395A533-1DEF-4F35-B02E-1C6ACB10F0E2}" destId="{A789EB1A-B0B8-4F0A-84CE-BB410EC01664}" srcOrd="0" destOrd="0" presId="urn:microsoft.com/office/officeart/2005/8/layout/cycle2"/>
    <dgm:cxn modelId="{B04984BD-9E7E-417A-AA42-B2AEBA5D64CF}" type="presOf" srcId="{A6093FA0-A0D9-419D-8ACC-0E6FB9C0D679}" destId="{E1E2D3B9-500B-4AAD-BA25-4250101C206C}" srcOrd="0" destOrd="0" presId="urn:microsoft.com/office/officeart/2005/8/layout/cycle2"/>
    <dgm:cxn modelId="{98038E53-FBEA-433D-BFD3-7E711B6FEF2D}" srcId="{912070D8-3752-4613-B133-78B9CC9EEE96}" destId="{A9B42391-A9AC-4268-86B7-491F61EA362F}" srcOrd="2" destOrd="0" parTransId="{46A38A53-2148-48F2-B7DB-11E0B9440DB9}" sibTransId="{A6093FA0-A0D9-419D-8ACC-0E6FB9C0D679}"/>
    <dgm:cxn modelId="{7DF1B4A2-E7AE-4EF0-9DAD-D3CCD20E1EB1}" type="presOf" srcId="{A9B42391-A9AC-4268-86B7-491F61EA362F}" destId="{3B48B472-AEE6-49AB-835C-10F8BE9E2834}" srcOrd="0" destOrd="0" presId="urn:microsoft.com/office/officeart/2005/8/layout/cycle2"/>
    <dgm:cxn modelId="{66380D4B-4282-4B87-AA88-5E2DF3A196D7}" type="presOf" srcId="{8345A136-6ED9-4B10-A239-19D584E12C51}" destId="{553B4B86-0F3A-4322-B247-BCB7750AB626}" srcOrd="0" destOrd="0" presId="urn:microsoft.com/office/officeart/2005/8/layout/cycle2"/>
    <dgm:cxn modelId="{0C0588A2-DC8F-413B-BFD0-65705DEE5A97}" type="presOf" srcId="{EE5B5CB4-FD87-4A95-961B-9F14CF8101F3}" destId="{FE3D098E-CC08-4811-BEAF-874FF3FCB4CE}" srcOrd="0" destOrd="0" presId="urn:microsoft.com/office/officeart/2005/8/layout/cycle2"/>
    <dgm:cxn modelId="{C19D2D55-F0BB-4080-A730-A0266D779F0A}" type="presOf" srcId="{5E469E51-90C4-4B97-A1B0-D4CDDEE1FD13}" destId="{F21799F5-64B4-455B-8513-57B6D205EFCD}" srcOrd="1" destOrd="0" presId="urn:microsoft.com/office/officeart/2005/8/layout/cycle2"/>
    <dgm:cxn modelId="{62A7A608-004A-4288-A213-571A99446845}" type="presOf" srcId="{76AEA174-9FB9-4683-9F5E-51667C26EA2F}" destId="{FBCB8D6D-4A8B-487D-8895-9E379302248E}" srcOrd="1" destOrd="0" presId="urn:microsoft.com/office/officeart/2005/8/layout/cycle2"/>
    <dgm:cxn modelId="{947CC7DE-0AC7-4F1D-B92A-660BED1E98F0}" type="presOf" srcId="{E3F78220-C6B0-4D96-BF79-6FF4259C9EB2}" destId="{18AF933E-C64F-4051-92CB-7140DCDBDB4A}" srcOrd="0" destOrd="0" presId="urn:microsoft.com/office/officeart/2005/8/layout/cycle2"/>
    <dgm:cxn modelId="{5202664A-3321-485A-9EC2-A35D6232CA9A}" type="presOf" srcId="{A6093FA0-A0D9-419D-8ACC-0E6FB9C0D679}" destId="{A166AE49-6D9F-4301-BF03-5BCF1563877C}" srcOrd="1" destOrd="0" presId="urn:microsoft.com/office/officeart/2005/8/layout/cycle2"/>
    <dgm:cxn modelId="{C701E02D-1839-42D6-B399-D775D61BB5B8}" type="presOf" srcId="{912070D8-3752-4613-B133-78B9CC9EEE96}" destId="{E401DF61-2529-4040-B538-EFFE5D4CF2E8}" srcOrd="0" destOrd="0" presId="urn:microsoft.com/office/officeart/2005/8/layout/cycle2"/>
    <dgm:cxn modelId="{B568DE56-E3EB-421C-A620-0A28C9667D08}" type="presOf" srcId="{73CFAF1D-32C3-45FD-AA01-E8D91F30178F}" destId="{1CD85602-4A29-4AF0-AE22-E4D2280D22A5}" srcOrd="0" destOrd="0" presId="urn:microsoft.com/office/officeart/2005/8/layout/cycle2"/>
    <dgm:cxn modelId="{EAA7C82C-6AA3-4402-8387-A25BEE95F9EC}" srcId="{912070D8-3752-4613-B133-78B9CC9EEE96}" destId="{E3F78220-C6B0-4D96-BF79-6FF4259C9EB2}" srcOrd="5" destOrd="0" parTransId="{584F4C9C-98BD-4B19-ACC8-D0A8DCA85549}" sibTransId="{5E469E51-90C4-4B97-A1B0-D4CDDEE1FD13}"/>
    <dgm:cxn modelId="{F99B7F8B-2917-4BAF-8114-D7DBCE49898B}" type="presParOf" srcId="{E401DF61-2529-4040-B538-EFFE5D4CF2E8}" destId="{EA869D93-013E-4A3F-ACF6-6AAD89D04D7E}" srcOrd="0" destOrd="0" presId="urn:microsoft.com/office/officeart/2005/8/layout/cycle2"/>
    <dgm:cxn modelId="{A5A5EDB2-6455-4A24-B656-9863EF1D6AA8}" type="presParOf" srcId="{E401DF61-2529-4040-B538-EFFE5D4CF2E8}" destId="{141C02F7-D7B2-4EEE-BE55-45661BA9A978}" srcOrd="1" destOrd="0" presId="urn:microsoft.com/office/officeart/2005/8/layout/cycle2"/>
    <dgm:cxn modelId="{849F82A5-243B-4612-A815-24432C835BD1}" type="presParOf" srcId="{141C02F7-D7B2-4EEE-BE55-45661BA9A978}" destId="{9E0B7774-A5A4-465F-BFCA-ABA936B0C842}" srcOrd="0" destOrd="0" presId="urn:microsoft.com/office/officeart/2005/8/layout/cycle2"/>
    <dgm:cxn modelId="{BF310BCC-4036-4A85-9081-369A83243F9D}" type="presParOf" srcId="{E401DF61-2529-4040-B538-EFFE5D4CF2E8}" destId="{0DF7C4D7-B247-450B-A8FB-E1E4C2EA936D}" srcOrd="2" destOrd="0" presId="urn:microsoft.com/office/officeart/2005/8/layout/cycle2"/>
    <dgm:cxn modelId="{DB97D056-1A5D-4059-A7C9-DFDB4C93217A}" type="presParOf" srcId="{E401DF61-2529-4040-B538-EFFE5D4CF2E8}" destId="{6A364464-0EEC-42ED-A031-6E4941C98CBC}" srcOrd="3" destOrd="0" presId="urn:microsoft.com/office/officeart/2005/8/layout/cycle2"/>
    <dgm:cxn modelId="{CC672D18-A589-47FF-A611-8320D14189E9}" type="presParOf" srcId="{6A364464-0EEC-42ED-A031-6E4941C98CBC}" destId="{7346609A-44A4-4B06-BD75-6FA02AB8A2E6}" srcOrd="0" destOrd="0" presId="urn:microsoft.com/office/officeart/2005/8/layout/cycle2"/>
    <dgm:cxn modelId="{34281D02-853C-4A13-BABE-88EAC122E5F2}" type="presParOf" srcId="{E401DF61-2529-4040-B538-EFFE5D4CF2E8}" destId="{3B48B472-AEE6-49AB-835C-10F8BE9E2834}" srcOrd="4" destOrd="0" presId="urn:microsoft.com/office/officeart/2005/8/layout/cycle2"/>
    <dgm:cxn modelId="{2F8084AC-10D5-48AE-A0F1-442C3E17F358}" type="presParOf" srcId="{E401DF61-2529-4040-B538-EFFE5D4CF2E8}" destId="{E1E2D3B9-500B-4AAD-BA25-4250101C206C}" srcOrd="5" destOrd="0" presId="urn:microsoft.com/office/officeart/2005/8/layout/cycle2"/>
    <dgm:cxn modelId="{1E0E62D7-44DB-4DDD-9759-AE7626AEE395}" type="presParOf" srcId="{E1E2D3B9-500B-4AAD-BA25-4250101C206C}" destId="{A166AE49-6D9F-4301-BF03-5BCF1563877C}" srcOrd="0" destOrd="0" presId="urn:microsoft.com/office/officeart/2005/8/layout/cycle2"/>
    <dgm:cxn modelId="{D72E84DC-DF36-4C8E-9B90-C188A45ECF6F}" type="presParOf" srcId="{E401DF61-2529-4040-B538-EFFE5D4CF2E8}" destId="{FE3D098E-CC08-4811-BEAF-874FF3FCB4CE}" srcOrd="6" destOrd="0" presId="urn:microsoft.com/office/officeart/2005/8/layout/cycle2"/>
    <dgm:cxn modelId="{0C37C48C-3068-4B99-AB4A-A217AC38EBB5}" type="presParOf" srcId="{E401DF61-2529-4040-B538-EFFE5D4CF2E8}" destId="{6AE5FE70-0713-4C13-95E2-A8F327F24CC4}" srcOrd="7" destOrd="0" presId="urn:microsoft.com/office/officeart/2005/8/layout/cycle2"/>
    <dgm:cxn modelId="{25027CDF-6344-4163-B3E1-21F1E253131F}" type="presParOf" srcId="{6AE5FE70-0713-4C13-95E2-A8F327F24CC4}" destId="{FBCB8D6D-4A8B-487D-8895-9E379302248E}" srcOrd="0" destOrd="0" presId="urn:microsoft.com/office/officeart/2005/8/layout/cycle2"/>
    <dgm:cxn modelId="{E43EBEE5-1BA4-4485-96B7-E312BD070B56}" type="presParOf" srcId="{E401DF61-2529-4040-B538-EFFE5D4CF2E8}" destId="{1CD85602-4A29-4AF0-AE22-E4D2280D22A5}" srcOrd="8" destOrd="0" presId="urn:microsoft.com/office/officeart/2005/8/layout/cycle2"/>
    <dgm:cxn modelId="{30FE44E8-DA06-4A28-A5F4-03383442AC37}" type="presParOf" srcId="{E401DF61-2529-4040-B538-EFFE5D4CF2E8}" destId="{A789EB1A-B0B8-4F0A-84CE-BB410EC01664}" srcOrd="9" destOrd="0" presId="urn:microsoft.com/office/officeart/2005/8/layout/cycle2"/>
    <dgm:cxn modelId="{8ACFE5BE-2BF8-4645-9612-0100E1C01F65}" type="presParOf" srcId="{A789EB1A-B0B8-4F0A-84CE-BB410EC01664}" destId="{EA3EA8C8-887C-4723-B506-3461FDB021E5}" srcOrd="0" destOrd="0" presId="urn:microsoft.com/office/officeart/2005/8/layout/cycle2"/>
    <dgm:cxn modelId="{6B26C859-5F1D-4F62-868C-19730BCE2947}" type="presParOf" srcId="{E401DF61-2529-4040-B538-EFFE5D4CF2E8}" destId="{18AF933E-C64F-4051-92CB-7140DCDBDB4A}" srcOrd="10" destOrd="0" presId="urn:microsoft.com/office/officeart/2005/8/layout/cycle2"/>
    <dgm:cxn modelId="{75FF8FA0-959B-452D-AEBB-1D020BD9D781}" type="presParOf" srcId="{E401DF61-2529-4040-B538-EFFE5D4CF2E8}" destId="{CA3284A6-EDCA-4734-8B4B-4375515F1F21}" srcOrd="11" destOrd="0" presId="urn:microsoft.com/office/officeart/2005/8/layout/cycle2"/>
    <dgm:cxn modelId="{26182368-7C57-4529-9BA0-6233DF6DD65C}" type="presParOf" srcId="{CA3284A6-EDCA-4734-8B4B-4375515F1F21}" destId="{F21799F5-64B4-455B-8513-57B6D205EFCD}" srcOrd="0" destOrd="0" presId="urn:microsoft.com/office/officeart/2005/8/layout/cycle2"/>
    <dgm:cxn modelId="{05640766-4C0A-46D3-B8D2-D6FBB5F5E092}" type="presParOf" srcId="{E401DF61-2529-4040-B538-EFFE5D4CF2E8}" destId="{553B4B86-0F3A-4322-B247-BCB7750AB626}" srcOrd="12" destOrd="0" presId="urn:microsoft.com/office/officeart/2005/8/layout/cycle2"/>
    <dgm:cxn modelId="{0E7DCEDC-FE2A-4C0D-965A-2C5BAA09F512}" type="presParOf" srcId="{E401DF61-2529-4040-B538-EFFE5D4CF2E8}" destId="{F4F96DFD-4632-487B-907D-BEE4839500ED}" srcOrd="13" destOrd="0" presId="urn:microsoft.com/office/officeart/2005/8/layout/cycle2"/>
    <dgm:cxn modelId="{7BB4370F-1C8B-4173-A0EB-9FCC25CD37C8}" type="presParOf" srcId="{F4F96DFD-4632-487B-907D-BEE4839500ED}" destId="{5A57C013-8416-4CD2-A563-BC933FE94EE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070D8-3752-4613-B133-78B9CC9EEE96}"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B0E23F1C-19E3-461A-8F2B-AEF4292D429E}">
      <dgm:prSet phldrT="[Text]"/>
      <dgm:spPr/>
      <dgm:t>
        <a:bodyPr/>
        <a:lstStyle/>
        <a:p>
          <a:r>
            <a:rPr lang="en-US" dirty="0" smtClean="0"/>
            <a:t>Solar Contractor</a:t>
          </a:r>
          <a:endParaRPr lang="en-US" dirty="0"/>
        </a:p>
      </dgm:t>
    </dgm:pt>
    <dgm:pt modelId="{C98284DD-DF20-42A2-95F0-0B0DD1B948D1}" type="parTrans" cxnId="{1E756D79-8924-4DF6-AC06-9F4AAF77835A}">
      <dgm:prSet/>
      <dgm:spPr/>
      <dgm:t>
        <a:bodyPr/>
        <a:lstStyle/>
        <a:p>
          <a:endParaRPr lang="en-US"/>
        </a:p>
      </dgm:t>
    </dgm:pt>
    <dgm:pt modelId="{54DC06B7-6FEA-408F-AD87-6976CF56B5B8}" type="sibTrans" cxnId="{1E756D79-8924-4DF6-AC06-9F4AAF77835A}">
      <dgm:prSet/>
      <dgm:spPr/>
      <dgm:t>
        <a:bodyPr/>
        <a:lstStyle/>
        <a:p>
          <a:endParaRPr lang="en-US" dirty="0"/>
        </a:p>
      </dgm:t>
    </dgm:pt>
    <dgm:pt modelId="{BCADC553-8FBC-4571-8110-97DFB939494F}">
      <dgm:prSet phldrT="[Text]"/>
      <dgm:spPr/>
      <dgm:t>
        <a:bodyPr/>
        <a:lstStyle/>
        <a:p>
          <a:r>
            <a:rPr lang="en-US" dirty="0" smtClean="0"/>
            <a:t>Apply &amp; Obtain Permit Online</a:t>
          </a:r>
          <a:endParaRPr lang="en-US" dirty="0"/>
        </a:p>
      </dgm:t>
    </dgm:pt>
    <dgm:pt modelId="{E53D2C54-A2FE-4F7A-BDC1-FB5E6005B205}" type="parTrans" cxnId="{6F1AA0FE-BE45-4729-B392-CCE99D9FF74B}">
      <dgm:prSet/>
      <dgm:spPr/>
      <dgm:t>
        <a:bodyPr/>
        <a:lstStyle/>
        <a:p>
          <a:endParaRPr lang="en-US"/>
        </a:p>
      </dgm:t>
    </dgm:pt>
    <dgm:pt modelId="{7A1D3F8D-93C7-4822-B51F-24E8CDD07BEC}" type="sibTrans" cxnId="{6F1AA0FE-BE45-4729-B392-CCE99D9FF74B}">
      <dgm:prSet/>
      <dgm:spPr>
        <a:noFill/>
      </dgm:spPr>
      <dgm:t>
        <a:bodyPr/>
        <a:lstStyle/>
        <a:p>
          <a:endParaRPr lang="en-US" dirty="0"/>
        </a:p>
      </dgm:t>
    </dgm:pt>
    <dgm:pt modelId="{E401DF61-2529-4040-B538-EFFE5D4CF2E8}" type="pres">
      <dgm:prSet presAssocID="{912070D8-3752-4613-B133-78B9CC9EEE96}" presName="cycle" presStyleCnt="0">
        <dgm:presLayoutVars>
          <dgm:dir/>
          <dgm:resizeHandles val="exact"/>
        </dgm:presLayoutVars>
      </dgm:prSet>
      <dgm:spPr/>
      <dgm:t>
        <a:bodyPr/>
        <a:lstStyle/>
        <a:p>
          <a:endParaRPr lang="en-US"/>
        </a:p>
      </dgm:t>
    </dgm:pt>
    <dgm:pt modelId="{EA869D93-013E-4A3F-ACF6-6AAD89D04D7E}" type="pres">
      <dgm:prSet presAssocID="{B0E23F1C-19E3-461A-8F2B-AEF4292D429E}" presName="node" presStyleLbl="node1" presStyleIdx="0" presStyleCnt="2" custRadScaleRad="189549" custRadScaleInc="101359">
        <dgm:presLayoutVars>
          <dgm:bulletEnabled val="1"/>
        </dgm:presLayoutVars>
      </dgm:prSet>
      <dgm:spPr/>
      <dgm:t>
        <a:bodyPr/>
        <a:lstStyle/>
        <a:p>
          <a:endParaRPr lang="en-US"/>
        </a:p>
      </dgm:t>
    </dgm:pt>
    <dgm:pt modelId="{141C02F7-D7B2-4EEE-BE55-45661BA9A978}" type="pres">
      <dgm:prSet presAssocID="{54DC06B7-6FEA-408F-AD87-6976CF56B5B8}" presName="sibTrans" presStyleLbl="sibTrans2D1" presStyleIdx="0" presStyleCnt="2" custAng="21492170" custLinFactNeighborX="-58714" custLinFactNeighborY="41401"/>
      <dgm:spPr/>
      <dgm:t>
        <a:bodyPr/>
        <a:lstStyle/>
        <a:p>
          <a:endParaRPr lang="en-US"/>
        </a:p>
      </dgm:t>
    </dgm:pt>
    <dgm:pt modelId="{9E0B7774-A5A4-465F-BFCA-ABA936B0C842}" type="pres">
      <dgm:prSet presAssocID="{54DC06B7-6FEA-408F-AD87-6976CF56B5B8}" presName="connectorText" presStyleLbl="sibTrans2D1" presStyleIdx="0" presStyleCnt="2"/>
      <dgm:spPr/>
      <dgm:t>
        <a:bodyPr/>
        <a:lstStyle/>
        <a:p>
          <a:endParaRPr lang="en-US"/>
        </a:p>
      </dgm:t>
    </dgm:pt>
    <dgm:pt modelId="{0DF7C4D7-B247-450B-A8FB-E1E4C2EA936D}" type="pres">
      <dgm:prSet presAssocID="{BCADC553-8FBC-4571-8110-97DFB939494F}" presName="node" presStyleLbl="node1" presStyleIdx="1" presStyleCnt="2" custRadScaleRad="65361" custRadScaleInc="88503">
        <dgm:presLayoutVars>
          <dgm:bulletEnabled val="1"/>
        </dgm:presLayoutVars>
      </dgm:prSet>
      <dgm:spPr/>
      <dgm:t>
        <a:bodyPr/>
        <a:lstStyle/>
        <a:p>
          <a:endParaRPr lang="en-US"/>
        </a:p>
      </dgm:t>
    </dgm:pt>
    <dgm:pt modelId="{6A364464-0EEC-42ED-A031-6E4941C98CBC}" type="pres">
      <dgm:prSet presAssocID="{7A1D3F8D-93C7-4822-B51F-24E8CDD07BEC}" presName="sibTrans" presStyleLbl="sibTrans2D1" presStyleIdx="1" presStyleCnt="2" custLinFactX="100000" custLinFactY="-231969" custLinFactNeighborX="160424" custLinFactNeighborY="-300000"/>
      <dgm:spPr/>
      <dgm:t>
        <a:bodyPr/>
        <a:lstStyle/>
        <a:p>
          <a:endParaRPr lang="en-US"/>
        </a:p>
      </dgm:t>
    </dgm:pt>
    <dgm:pt modelId="{7346609A-44A4-4B06-BD75-6FA02AB8A2E6}" type="pres">
      <dgm:prSet presAssocID="{7A1D3F8D-93C7-4822-B51F-24E8CDD07BEC}" presName="connectorText" presStyleLbl="sibTrans2D1" presStyleIdx="1" presStyleCnt="2"/>
      <dgm:spPr/>
      <dgm:t>
        <a:bodyPr/>
        <a:lstStyle/>
        <a:p>
          <a:endParaRPr lang="en-US"/>
        </a:p>
      </dgm:t>
    </dgm:pt>
  </dgm:ptLst>
  <dgm:cxnLst>
    <dgm:cxn modelId="{498C5E40-5EF6-4C90-B26B-9892694DB639}" type="presOf" srcId="{912070D8-3752-4613-B133-78B9CC9EEE96}" destId="{E401DF61-2529-4040-B538-EFFE5D4CF2E8}" srcOrd="0" destOrd="0" presId="urn:microsoft.com/office/officeart/2005/8/layout/cycle2"/>
    <dgm:cxn modelId="{6F1AA0FE-BE45-4729-B392-CCE99D9FF74B}" srcId="{912070D8-3752-4613-B133-78B9CC9EEE96}" destId="{BCADC553-8FBC-4571-8110-97DFB939494F}" srcOrd="1" destOrd="0" parTransId="{E53D2C54-A2FE-4F7A-BDC1-FB5E6005B205}" sibTransId="{7A1D3F8D-93C7-4822-B51F-24E8CDD07BEC}"/>
    <dgm:cxn modelId="{814C0015-5651-4D1A-A401-93754C65BA4F}" type="presOf" srcId="{BCADC553-8FBC-4571-8110-97DFB939494F}" destId="{0DF7C4D7-B247-450B-A8FB-E1E4C2EA936D}" srcOrd="0" destOrd="0" presId="urn:microsoft.com/office/officeart/2005/8/layout/cycle2"/>
    <dgm:cxn modelId="{243D6E1B-7F6F-4533-9F73-541897A10979}" type="presOf" srcId="{B0E23F1C-19E3-461A-8F2B-AEF4292D429E}" destId="{EA869D93-013E-4A3F-ACF6-6AAD89D04D7E}" srcOrd="0" destOrd="0" presId="urn:microsoft.com/office/officeart/2005/8/layout/cycle2"/>
    <dgm:cxn modelId="{F96700AC-B100-4BF1-862D-115153D91C96}" type="presOf" srcId="{54DC06B7-6FEA-408F-AD87-6976CF56B5B8}" destId="{9E0B7774-A5A4-465F-BFCA-ABA936B0C842}" srcOrd="1" destOrd="0" presId="urn:microsoft.com/office/officeart/2005/8/layout/cycle2"/>
    <dgm:cxn modelId="{C2E7986E-57CD-4710-B4A4-60FA5353EB1B}" type="presOf" srcId="{7A1D3F8D-93C7-4822-B51F-24E8CDD07BEC}" destId="{6A364464-0EEC-42ED-A031-6E4941C98CBC}" srcOrd="0" destOrd="0" presId="urn:microsoft.com/office/officeart/2005/8/layout/cycle2"/>
    <dgm:cxn modelId="{387669D7-7A9A-4B64-A20D-CB310FA32D75}" type="presOf" srcId="{54DC06B7-6FEA-408F-AD87-6976CF56B5B8}" destId="{141C02F7-D7B2-4EEE-BE55-45661BA9A978}" srcOrd="0" destOrd="0" presId="urn:microsoft.com/office/officeart/2005/8/layout/cycle2"/>
    <dgm:cxn modelId="{D4168342-B63D-4A52-AAEB-E8A7527A7B7E}" type="presOf" srcId="{7A1D3F8D-93C7-4822-B51F-24E8CDD07BEC}" destId="{7346609A-44A4-4B06-BD75-6FA02AB8A2E6}" srcOrd="1" destOrd="0" presId="urn:microsoft.com/office/officeart/2005/8/layout/cycle2"/>
    <dgm:cxn modelId="{1E756D79-8924-4DF6-AC06-9F4AAF77835A}" srcId="{912070D8-3752-4613-B133-78B9CC9EEE96}" destId="{B0E23F1C-19E3-461A-8F2B-AEF4292D429E}" srcOrd="0" destOrd="0" parTransId="{C98284DD-DF20-42A2-95F0-0B0DD1B948D1}" sibTransId="{54DC06B7-6FEA-408F-AD87-6976CF56B5B8}"/>
    <dgm:cxn modelId="{BD0A4F9F-0B60-47D1-A260-58C42F9C449B}" type="presParOf" srcId="{E401DF61-2529-4040-B538-EFFE5D4CF2E8}" destId="{EA869D93-013E-4A3F-ACF6-6AAD89D04D7E}" srcOrd="0" destOrd="0" presId="urn:microsoft.com/office/officeart/2005/8/layout/cycle2"/>
    <dgm:cxn modelId="{6712B402-3D83-41FF-B39F-BEBAEBDB8ECE}" type="presParOf" srcId="{E401DF61-2529-4040-B538-EFFE5D4CF2E8}" destId="{141C02F7-D7B2-4EEE-BE55-45661BA9A978}" srcOrd="1" destOrd="0" presId="urn:microsoft.com/office/officeart/2005/8/layout/cycle2"/>
    <dgm:cxn modelId="{EE824EA3-45B4-4676-8673-B009A8338B11}" type="presParOf" srcId="{141C02F7-D7B2-4EEE-BE55-45661BA9A978}" destId="{9E0B7774-A5A4-465F-BFCA-ABA936B0C842}" srcOrd="0" destOrd="0" presId="urn:microsoft.com/office/officeart/2005/8/layout/cycle2"/>
    <dgm:cxn modelId="{E6694968-2084-4B75-A940-E4374A431663}" type="presParOf" srcId="{E401DF61-2529-4040-B538-EFFE5D4CF2E8}" destId="{0DF7C4D7-B247-450B-A8FB-E1E4C2EA936D}" srcOrd="2" destOrd="0" presId="urn:microsoft.com/office/officeart/2005/8/layout/cycle2"/>
    <dgm:cxn modelId="{1A436BC6-B254-45B4-85E8-FAF3941C70D1}" type="presParOf" srcId="{E401DF61-2529-4040-B538-EFFE5D4CF2E8}" destId="{6A364464-0EEC-42ED-A031-6E4941C98CBC}" srcOrd="3" destOrd="0" presId="urn:microsoft.com/office/officeart/2005/8/layout/cycle2"/>
    <dgm:cxn modelId="{2F2ABE58-E7B1-41A6-B61E-F8A1F9D09183}" type="presParOf" srcId="{6A364464-0EEC-42ED-A031-6E4941C98CBC}" destId="{7346609A-44A4-4B06-BD75-6FA02AB8A2E6}"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62508-EDB2-42E3-981B-3FEF758C97D2}" type="doc">
      <dgm:prSet loTypeId="urn:microsoft.com/office/officeart/2005/8/layout/hProcess9" loCatId="process" qsTypeId="urn:microsoft.com/office/officeart/2005/8/quickstyle/simple5" qsCatId="simple" csTypeId="urn:microsoft.com/office/officeart/2005/8/colors/colorful4" csCatId="colorful" phldr="1"/>
      <dgm:spPr/>
    </dgm:pt>
    <dgm:pt modelId="{1145406B-5E37-45B9-947E-5C4319942337}">
      <dgm:prSet phldrT="[Text]" custT="1"/>
      <dgm:spPr/>
      <dgm:t>
        <a:bodyPr/>
        <a:lstStyle/>
        <a:p>
          <a:r>
            <a:rPr lang="en-US" sz="2800" dirty="0" smtClean="0"/>
            <a:t>System Development</a:t>
          </a:r>
        </a:p>
        <a:p>
          <a:r>
            <a:rPr lang="en-US" sz="2800" dirty="0" smtClean="0"/>
            <a:t>4</a:t>
          </a:r>
          <a:r>
            <a:rPr lang="en-US" sz="2800" baseline="30000" dirty="0" smtClean="0"/>
            <a:t>th</a:t>
          </a:r>
          <a:r>
            <a:rPr lang="en-US" sz="2800" dirty="0" smtClean="0"/>
            <a:t> Quarter FY2012</a:t>
          </a:r>
          <a:endParaRPr lang="en-US" sz="2800" dirty="0"/>
        </a:p>
      </dgm:t>
    </dgm:pt>
    <dgm:pt modelId="{124C42F6-E73B-4CA4-991F-C34DF3730EA9}" type="parTrans" cxnId="{4919BDF5-CA2B-4AD3-81D7-1627E1CCA5A6}">
      <dgm:prSet/>
      <dgm:spPr/>
      <dgm:t>
        <a:bodyPr/>
        <a:lstStyle/>
        <a:p>
          <a:endParaRPr lang="en-US"/>
        </a:p>
      </dgm:t>
    </dgm:pt>
    <dgm:pt modelId="{AC14CFEE-23DC-4E66-B3A5-AFFDDB933C56}" type="sibTrans" cxnId="{4919BDF5-CA2B-4AD3-81D7-1627E1CCA5A6}">
      <dgm:prSet/>
      <dgm:spPr/>
      <dgm:t>
        <a:bodyPr/>
        <a:lstStyle/>
        <a:p>
          <a:endParaRPr lang="en-US"/>
        </a:p>
      </dgm:t>
    </dgm:pt>
    <dgm:pt modelId="{B62F7459-167E-42C5-A341-AB1DB55EFC9F}">
      <dgm:prSet phldrT="[Text]" custT="1"/>
      <dgm:spPr/>
      <dgm:t>
        <a:bodyPr/>
        <a:lstStyle/>
        <a:p>
          <a:r>
            <a:rPr lang="en-US" sz="2800" dirty="0" smtClean="0"/>
            <a:t>User Testing &amp; Training</a:t>
          </a:r>
        </a:p>
        <a:p>
          <a:r>
            <a:rPr lang="en-US" sz="2800" dirty="0" smtClean="0"/>
            <a:t>1</a:t>
          </a:r>
          <a:r>
            <a:rPr lang="en-US" sz="2800" baseline="30000" dirty="0" smtClean="0"/>
            <a:t>st</a:t>
          </a:r>
          <a:r>
            <a:rPr lang="en-US" sz="2800" dirty="0" smtClean="0"/>
            <a:t> Quarter FY2013</a:t>
          </a:r>
          <a:endParaRPr lang="en-US" sz="2800" dirty="0"/>
        </a:p>
      </dgm:t>
    </dgm:pt>
    <dgm:pt modelId="{CCBE416C-A238-4945-BF38-994CEBF9B8AA}" type="parTrans" cxnId="{7EF58954-6BAD-4EEE-BA7F-649F8D8954CB}">
      <dgm:prSet/>
      <dgm:spPr/>
      <dgm:t>
        <a:bodyPr/>
        <a:lstStyle/>
        <a:p>
          <a:endParaRPr lang="en-US"/>
        </a:p>
      </dgm:t>
    </dgm:pt>
    <dgm:pt modelId="{00430E27-F639-4125-921C-ED11A19F2F53}" type="sibTrans" cxnId="{7EF58954-6BAD-4EEE-BA7F-649F8D8954CB}">
      <dgm:prSet/>
      <dgm:spPr/>
      <dgm:t>
        <a:bodyPr/>
        <a:lstStyle/>
        <a:p>
          <a:endParaRPr lang="en-US"/>
        </a:p>
      </dgm:t>
    </dgm:pt>
    <dgm:pt modelId="{86BF43FA-8D6D-4194-A445-D4EF2E10C194}">
      <dgm:prSet phldrT="[Text]" custT="1"/>
      <dgm:spPr/>
      <dgm:t>
        <a:bodyPr/>
        <a:lstStyle/>
        <a:p>
          <a:r>
            <a:rPr lang="en-US" sz="3200" b="1" dirty="0" smtClean="0"/>
            <a:t/>
          </a:r>
          <a:br>
            <a:rPr lang="en-US" sz="3200" b="1" dirty="0" smtClean="0"/>
          </a:br>
          <a:r>
            <a:rPr lang="en-US" sz="3200" b="1" dirty="0" smtClean="0"/>
            <a:t>Go Live!</a:t>
          </a:r>
        </a:p>
        <a:p>
          <a:r>
            <a:rPr lang="en-US" sz="3200" b="1" dirty="0" smtClean="0"/>
            <a:t>2</a:t>
          </a:r>
          <a:r>
            <a:rPr lang="en-US" sz="3200" b="1" baseline="30000" dirty="0" smtClean="0"/>
            <a:t>nd</a:t>
          </a:r>
          <a:r>
            <a:rPr lang="en-US" sz="3200" b="1" dirty="0" smtClean="0"/>
            <a:t> Quarter FY2013</a:t>
          </a:r>
        </a:p>
        <a:p>
          <a:endParaRPr lang="en-US" sz="2700" dirty="0"/>
        </a:p>
      </dgm:t>
    </dgm:pt>
    <dgm:pt modelId="{B6FFD5DD-80F9-403C-AFC6-3F21D7C552E1}" type="parTrans" cxnId="{2FBFEDBE-75F8-4497-B1CD-A503C63CC7F5}">
      <dgm:prSet/>
      <dgm:spPr/>
      <dgm:t>
        <a:bodyPr/>
        <a:lstStyle/>
        <a:p>
          <a:endParaRPr lang="en-US"/>
        </a:p>
      </dgm:t>
    </dgm:pt>
    <dgm:pt modelId="{EBB020B2-B6FC-45E8-BF5F-77B5C43BAA9A}" type="sibTrans" cxnId="{2FBFEDBE-75F8-4497-B1CD-A503C63CC7F5}">
      <dgm:prSet/>
      <dgm:spPr/>
      <dgm:t>
        <a:bodyPr/>
        <a:lstStyle/>
        <a:p>
          <a:endParaRPr lang="en-US"/>
        </a:p>
      </dgm:t>
    </dgm:pt>
    <dgm:pt modelId="{8B06E4D2-F623-49DA-B409-426C9937B887}" type="pres">
      <dgm:prSet presAssocID="{0AA62508-EDB2-42E3-981B-3FEF758C97D2}" presName="CompostProcess" presStyleCnt="0">
        <dgm:presLayoutVars>
          <dgm:dir/>
          <dgm:resizeHandles val="exact"/>
        </dgm:presLayoutVars>
      </dgm:prSet>
      <dgm:spPr/>
    </dgm:pt>
    <dgm:pt modelId="{02DF6A1D-636B-45B4-BE24-8076193FC90E}" type="pres">
      <dgm:prSet presAssocID="{0AA62508-EDB2-42E3-981B-3FEF758C97D2}" presName="arrow" presStyleLbl="bgShp" presStyleIdx="0" presStyleCnt="1"/>
      <dgm:spPr/>
    </dgm:pt>
    <dgm:pt modelId="{F4A61620-124F-448A-87B2-40D774344A5F}" type="pres">
      <dgm:prSet presAssocID="{0AA62508-EDB2-42E3-981B-3FEF758C97D2}" presName="linearProcess" presStyleCnt="0"/>
      <dgm:spPr/>
    </dgm:pt>
    <dgm:pt modelId="{6D32233B-F239-4AAB-8E3E-0865608657C6}" type="pres">
      <dgm:prSet presAssocID="{1145406B-5E37-45B9-947E-5C4319942337}" presName="textNode" presStyleLbl="node1" presStyleIdx="0" presStyleCnt="3" custScaleX="103069">
        <dgm:presLayoutVars>
          <dgm:bulletEnabled val="1"/>
        </dgm:presLayoutVars>
      </dgm:prSet>
      <dgm:spPr/>
      <dgm:t>
        <a:bodyPr/>
        <a:lstStyle/>
        <a:p>
          <a:endParaRPr lang="en-US"/>
        </a:p>
      </dgm:t>
    </dgm:pt>
    <dgm:pt modelId="{DFA75F70-D75A-4485-805B-941675871730}" type="pres">
      <dgm:prSet presAssocID="{AC14CFEE-23DC-4E66-B3A5-AFFDDB933C56}" presName="sibTrans" presStyleCnt="0"/>
      <dgm:spPr/>
    </dgm:pt>
    <dgm:pt modelId="{75415730-8997-4DB7-89A9-413A594EE5C6}" type="pres">
      <dgm:prSet presAssocID="{B62F7459-167E-42C5-A341-AB1DB55EFC9F}" presName="textNode" presStyleLbl="node1" presStyleIdx="1" presStyleCnt="3">
        <dgm:presLayoutVars>
          <dgm:bulletEnabled val="1"/>
        </dgm:presLayoutVars>
      </dgm:prSet>
      <dgm:spPr/>
      <dgm:t>
        <a:bodyPr/>
        <a:lstStyle/>
        <a:p>
          <a:endParaRPr lang="en-US"/>
        </a:p>
      </dgm:t>
    </dgm:pt>
    <dgm:pt modelId="{017B6006-F826-4B49-A523-83FDA0195A4F}" type="pres">
      <dgm:prSet presAssocID="{00430E27-F639-4125-921C-ED11A19F2F53}" presName="sibTrans" presStyleCnt="0"/>
      <dgm:spPr/>
    </dgm:pt>
    <dgm:pt modelId="{781BFA46-C7C3-4989-8F00-110A586B728F}" type="pres">
      <dgm:prSet presAssocID="{86BF43FA-8D6D-4194-A445-D4EF2E10C194}" presName="textNode" presStyleLbl="node1" presStyleIdx="2" presStyleCnt="3" custScaleX="112597">
        <dgm:presLayoutVars>
          <dgm:bulletEnabled val="1"/>
        </dgm:presLayoutVars>
      </dgm:prSet>
      <dgm:spPr/>
      <dgm:t>
        <a:bodyPr/>
        <a:lstStyle/>
        <a:p>
          <a:endParaRPr lang="en-US"/>
        </a:p>
      </dgm:t>
    </dgm:pt>
  </dgm:ptLst>
  <dgm:cxnLst>
    <dgm:cxn modelId="{110A8E5F-7EB0-4314-8CA8-851FB1539ACF}" type="presOf" srcId="{B62F7459-167E-42C5-A341-AB1DB55EFC9F}" destId="{75415730-8997-4DB7-89A9-413A594EE5C6}" srcOrd="0" destOrd="0" presId="urn:microsoft.com/office/officeart/2005/8/layout/hProcess9"/>
    <dgm:cxn modelId="{BB5787BC-C0A5-4913-A437-13244E25DEB4}" type="presOf" srcId="{0AA62508-EDB2-42E3-981B-3FEF758C97D2}" destId="{8B06E4D2-F623-49DA-B409-426C9937B887}" srcOrd="0" destOrd="0" presId="urn:microsoft.com/office/officeart/2005/8/layout/hProcess9"/>
    <dgm:cxn modelId="{8DC167F1-F7C4-487C-8C91-279D2956C5A0}" type="presOf" srcId="{86BF43FA-8D6D-4194-A445-D4EF2E10C194}" destId="{781BFA46-C7C3-4989-8F00-110A586B728F}" srcOrd="0" destOrd="0" presId="urn:microsoft.com/office/officeart/2005/8/layout/hProcess9"/>
    <dgm:cxn modelId="{1E7558AE-A7D7-41E0-9BD5-DE603FECD33B}" type="presOf" srcId="{1145406B-5E37-45B9-947E-5C4319942337}" destId="{6D32233B-F239-4AAB-8E3E-0865608657C6}" srcOrd="0" destOrd="0" presId="urn:microsoft.com/office/officeart/2005/8/layout/hProcess9"/>
    <dgm:cxn modelId="{7EF58954-6BAD-4EEE-BA7F-649F8D8954CB}" srcId="{0AA62508-EDB2-42E3-981B-3FEF758C97D2}" destId="{B62F7459-167E-42C5-A341-AB1DB55EFC9F}" srcOrd="1" destOrd="0" parTransId="{CCBE416C-A238-4945-BF38-994CEBF9B8AA}" sibTransId="{00430E27-F639-4125-921C-ED11A19F2F53}"/>
    <dgm:cxn modelId="{4919BDF5-CA2B-4AD3-81D7-1627E1CCA5A6}" srcId="{0AA62508-EDB2-42E3-981B-3FEF758C97D2}" destId="{1145406B-5E37-45B9-947E-5C4319942337}" srcOrd="0" destOrd="0" parTransId="{124C42F6-E73B-4CA4-991F-C34DF3730EA9}" sibTransId="{AC14CFEE-23DC-4E66-B3A5-AFFDDB933C56}"/>
    <dgm:cxn modelId="{2FBFEDBE-75F8-4497-B1CD-A503C63CC7F5}" srcId="{0AA62508-EDB2-42E3-981B-3FEF758C97D2}" destId="{86BF43FA-8D6D-4194-A445-D4EF2E10C194}" srcOrd="2" destOrd="0" parTransId="{B6FFD5DD-80F9-403C-AFC6-3F21D7C552E1}" sibTransId="{EBB020B2-B6FC-45E8-BF5F-77B5C43BAA9A}"/>
    <dgm:cxn modelId="{A961F0FA-E882-4859-A025-EA55321AEA5B}" type="presParOf" srcId="{8B06E4D2-F623-49DA-B409-426C9937B887}" destId="{02DF6A1D-636B-45B4-BE24-8076193FC90E}" srcOrd="0" destOrd="0" presId="urn:microsoft.com/office/officeart/2005/8/layout/hProcess9"/>
    <dgm:cxn modelId="{1BA8DB29-BC7A-4EC8-A4B3-AAE7F90A5B6F}" type="presParOf" srcId="{8B06E4D2-F623-49DA-B409-426C9937B887}" destId="{F4A61620-124F-448A-87B2-40D774344A5F}" srcOrd="1" destOrd="0" presId="urn:microsoft.com/office/officeart/2005/8/layout/hProcess9"/>
    <dgm:cxn modelId="{9E0F7FD6-C209-4401-8465-D50B5A3539AF}" type="presParOf" srcId="{F4A61620-124F-448A-87B2-40D774344A5F}" destId="{6D32233B-F239-4AAB-8E3E-0865608657C6}" srcOrd="0" destOrd="0" presId="urn:microsoft.com/office/officeart/2005/8/layout/hProcess9"/>
    <dgm:cxn modelId="{BCDF90ED-CD11-4003-80D1-B7451EABF780}" type="presParOf" srcId="{F4A61620-124F-448A-87B2-40D774344A5F}" destId="{DFA75F70-D75A-4485-805B-941675871730}" srcOrd="1" destOrd="0" presId="urn:microsoft.com/office/officeart/2005/8/layout/hProcess9"/>
    <dgm:cxn modelId="{38289527-9585-44F5-B9D4-1ECFE8F5658A}" type="presParOf" srcId="{F4A61620-124F-448A-87B2-40D774344A5F}" destId="{75415730-8997-4DB7-89A9-413A594EE5C6}" srcOrd="2" destOrd="0" presId="urn:microsoft.com/office/officeart/2005/8/layout/hProcess9"/>
    <dgm:cxn modelId="{61D14B5E-48A7-4EFF-8359-2A1CA6FBDA06}" type="presParOf" srcId="{F4A61620-124F-448A-87B2-40D774344A5F}" destId="{017B6006-F826-4B49-A523-83FDA0195A4F}" srcOrd="3" destOrd="0" presId="urn:microsoft.com/office/officeart/2005/8/layout/hProcess9"/>
    <dgm:cxn modelId="{C8AC9B59-1F0B-49A5-888E-F33E8583FA33}" type="presParOf" srcId="{F4A61620-124F-448A-87B2-40D774344A5F}" destId="{781BFA46-C7C3-4989-8F00-110A586B72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69D93-013E-4A3F-ACF6-6AAD89D04D7E}">
      <dsp:nvSpPr>
        <dsp:cNvPr id="0" name=""/>
        <dsp:cNvSpPr/>
      </dsp:nvSpPr>
      <dsp:spPr>
        <a:xfrm>
          <a:off x="3079474" y="1217"/>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Solar Contractor</a:t>
          </a:r>
          <a:endParaRPr lang="en-US" sz="1100" kern="1200" dirty="0"/>
        </a:p>
      </dsp:txBody>
      <dsp:txXfrm>
        <a:off x="3237303" y="159046"/>
        <a:ext cx="762069" cy="762069"/>
      </dsp:txXfrm>
    </dsp:sp>
    <dsp:sp modelId="{141C02F7-D7B2-4EEE-BE55-45661BA9A978}">
      <dsp:nvSpPr>
        <dsp:cNvPr id="0" name=""/>
        <dsp:cNvSpPr/>
      </dsp:nvSpPr>
      <dsp:spPr>
        <a:xfrm rot="1542857">
          <a:off x="4196953" y="705961"/>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201216" y="760031"/>
        <a:ext cx="200883" cy="218239"/>
      </dsp:txXfrm>
    </dsp:sp>
    <dsp:sp modelId="{0DF7C4D7-B247-450B-A8FB-E1E4C2EA936D}">
      <dsp:nvSpPr>
        <dsp:cNvPr id="0" name=""/>
        <dsp:cNvSpPr/>
      </dsp:nvSpPr>
      <dsp:spPr>
        <a:xfrm>
          <a:off x="4538315" y="703758"/>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Engineer  Designs System</a:t>
          </a:r>
          <a:endParaRPr lang="en-US" sz="1100" kern="1200" dirty="0"/>
        </a:p>
      </dsp:txBody>
      <dsp:txXfrm>
        <a:off x="4696144" y="861587"/>
        <a:ext cx="762069" cy="762069"/>
      </dsp:txXfrm>
    </dsp:sp>
    <dsp:sp modelId="{6A364464-0EEC-42ED-A031-6E4941C98CBC}">
      <dsp:nvSpPr>
        <dsp:cNvPr id="0" name=""/>
        <dsp:cNvSpPr/>
      </dsp:nvSpPr>
      <dsp:spPr>
        <a:xfrm rot="4628571">
          <a:off x="5112036" y="1842135"/>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145504" y="1872915"/>
        <a:ext cx="200883" cy="218239"/>
      </dsp:txXfrm>
    </dsp:sp>
    <dsp:sp modelId="{3B48B472-AEE6-49AB-835C-10F8BE9E2834}">
      <dsp:nvSpPr>
        <dsp:cNvPr id="0" name=""/>
        <dsp:cNvSpPr/>
      </dsp:nvSpPr>
      <dsp:spPr>
        <a:xfrm>
          <a:off x="4898619" y="2282353"/>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Apply in Person at City for Permit</a:t>
          </a:r>
          <a:endParaRPr lang="en-US" sz="1100" kern="1200" dirty="0"/>
        </a:p>
      </dsp:txBody>
      <dsp:txXfrm>
        <a:off x="5056448" y="2440182"/>
        <a:ext cx="762069" cy="762069"/>
      </dsp:txXfrm>
    </dsp:sp>
    <dsp:sp modelId="{E1E2D3B9-500B-4AAD-BA25-4250101C206C}">
      <dsp:nvSpPr>
        <dsp:cNvPr id="0" name=""/>
        <dsp:cNvSpPr/>
      </dsp:nvSpPr>
      <dsp:spPr>
        <a:xfrm rot="7714286">
          <a:off x="4794284" y="3265968"/>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4864170" y="3305060"/>
        <a:ext cx="200883" cy="218239"/>
      </dsp:txXfrm>
    </dsp:sp>
    <dsp:sp modelId="{FE3D098E-CC08-4811-BEAF-874FF3FCB4CE}">
      <dsp:nvSpPr>
        <dsp:cNvPr id="0" name=""/>
        <dsp:cNvSpPr/>
      </dsp:nvSpPr>
      <dsp:spPr>
        <a:xfrm>
          <a:off x="3889070" y="3548288"/>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Building Department</a:t>
          </a:r>
          <a:br>
            <a:rPr lang="en-US" sz="1100" kern="1200" dirty="0" smtClean="0"/>
          </a:br>
          <a:r>
            <a:rPr lang="en-US" sz="1100" kern="1200" dirty="0" smtClean="0"/>
            <a:t>Review</a:t>
          </a:r>
          <a:endParaRPr lang="en-US" sz="1100" kern="1200" dirty="0"/>
        </a:p>
      </dsp:txBody>
      <dsp:txXfrm>
        <a:off x="4046899" y="3706117"/>
        <a:ext cx="762069" cy="762069"/>
      </dsp:txXfrm>
    </dsp:sp>
    <dsp:sp modelId="{6AE5FE70-0713-4C13-95E2-A8F327F24CC4}">
      <dsp:nvSpPr>
        <dsp:cNvPr id="0" name=""/>
        <dsp:cNvSpPr/>
      </dsp:nvSpPr>
      <dsp:spPr>
        <a:xfrm rot="10800000">
          <a:off x="3482971" y="3905286"/>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569064" y="3978033"/>
        <a:ext cx="200883" cy="218239"/>
      </dsp:txXfrm>
    </dsp:sp>
    <dsp:sp modelId="{1CD85602-4A29-4AF0-AE22-E4D2280D22A5}">
      <dsp:nvSpPr>
        <dsp:cNvPr id="0" name=""/>
        <dsp:cNvSpPr/>
      </dsp:nvSpPr>
      <dsp:spPr>
        <a:xfrm>
          <a:off x="2269878" y="3548288"/>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Zoning Department</a:t>
          </a:r>
          <a:br>
            <a:rPr lang="en-US" sz="1100" kern="1200" dirty="0" smtClean="0"/>
          </a:br>
          <a:r>
            <a:rPr lang="en-US" sz="1100" kern="1200" dirty="0" smtClean="0"/>
            <a:t>Review</a:t>
          </a:r>
          <a:endParaRPr lang="en-US" sz="1100" kern="1200" dirty="0"/>
        </a:p>
      </dsp:txBody>
      <dsp:txXfrm>
        <a:off x="2427707" y="3706117"/>
        <a:ext cx="762069" cy="762069"/>
      </dsp:txXfrm>
    </dsp:sp>
    <dsp:sp modelId="{A789EB1A-B0B8-4F0A-84CE-BB410EC01664}">
      <dsp:nvSpPr>
        <dsp:cNvPr id="0" name=""/>
        <dsp:cNvSpPr/>
      </dsp:nvSpPr>
      <dsp:spPr>
        <a:xfrm rot="13885714">
          <a:off x="2165543" y="3278668"/>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2235429" y="3385070"/>
        <a:ext cx="200883" cy="218239"/>
      </dsp:txXfrm>
    </dsp:sp>
    <dsp:sp modelId="{18AF933E-C64F-4051-92CB-7140DCDBDB4A}">
      <dsp:nvSpPr>
        <dsp:cNvPr id="0" name=""/>
        <dsp:cNvSpPr/>
      </dsp:nvSpPr>
      <dsp:spPr>
        <a:xfrm>
          <a:off x="1260328" y="2282353"/>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Review Comments/</a:t>
          </a:r>
          <a:br>
            <a:rPr lang="en-US" sz="1100" kern="1200" dirty="0" smtClean="0"/>
          </a:br>
          <a:r>
            <a:rPr lang="en-US" sz="1100" kern="1200" dirty="0" smtClean="0"/>
            <a:t>Responses Process</a:t>
          </a:r>
          <a:endParaRPr lang="en-US" sz="1100" kern="1200" dirty="0"/>
        </a:p>
      </dsp:txBody>
      <dsp:txXfrm>
        <a:off x="1418157" y="2440182"/>
        <a:ext cx="762069" cy="762069"/>
      </dsp:txXfrm>
    </dsp:sp>
    <dsp:sp modelId="{CA3284A6-EDCA-4734-8B4B-4375515F1F21}">
      <dsp:nvSpPr>
        <dsp:cNvPr id="0" name=""/>
        <dsp:cNvSpPr/>
      </dsp:nvSpPr>
      <dsp:spPr>
        <a:xfrm rot="16971429">
          <a:off x="1834049" y="1857971"/>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867517" y="1972685"/>
        <a:ext cx="200883" cy="218239"/>
      </dsp:txXfrm>
    </dsp:sp>
    <dsp:sp modelId="{553B4B86-0F3A-4322-B247-BCB7750AB626}">
      <dsp:nvSpPr>
        <dsp:cNvPr id="0" name=""/>
        <dsp:cNvSpPr/>
      </dsp:nvSpPr>
      <dsp:spPr>
        <a:xfrm>
          <a:off x="1620632" y="703758"/>
          <a:ext cx="1077727" cy="107772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   Go to City to Pay Fee and Obtain Permit</a:t>
          </a:r>
          <a:endParaRPr lang="en-US" sz="1100" kern="1200" dirty="0"/>
        </a:p>
      </dsp:txBody>
      <dsp:txXfrm>
        <a:off x="1778461" y="861587"/>
        <a:ext cx="762069" cy="762069"/>
      </dsp:txXfrm>
    </dsp:sp>
    <dsp:sp modelId="{F4F96DFD-4632-487B-907D-BEE4839500ED}">
      <dsp:nvSpPr>
        <dsp:cNvPr id="0" name=""/>
        <dsp:cNvSpPr/>
      </dsp:nvSpPr>
      <dsp:spPr>
        <a:xfrm rot="20057143">
          <a:off x="-90023" y="-181866"/>
          <a:ext cx="286976" cy="36373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85760" y="-90442"/>
        <a:ext cx="200883" cy="218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69D93-013E-4A3F-ACF6-6AAD89D04D7E}">
      <dsp:nvSpPr>
        <dsp:cNvPr id="0" name=""/>
        <dsp:cNvSpPr/>
      </dsp:nvSpPr>
      <dsp:spPr>
        <a:xfrm>
          <a:off x="809459" y="334013"/>
          <a:ext cx="1034801" cy="103480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Solar Contractor</a:t>
          </a:r>
          <a:endParaRPr lang="en-US" sz="1200" kern="1200" dirty="0"/>
        </a:p>
      </dsp:txBody>
      <dsp:txXfrm>
        <a:off x="961002" y="485556"/>
        <a:ext cx="731715" cy="731715"/>
      </dsp:txXfrm>
    </dsp:sp>
    <dsp:sp modelId="{141C02F7-D7B2-4EEE-BE55-45661BA9A978}">
      <dsp:nvSpPr>
        <dsp:cNvPr id="0" name=""/>
        <dsp:cNvSpPr/>
      </dsp:nvSpPr>
      <dsp:spPr>
        <a:xfrm rot="5400000">
          <a:off x="921253" y="1670978"/>
          <a:ext cx="818230" cy="3492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973640" y="1688441"/>
        <a:ext cx="713457" cy="209547"/>
      </dsp:txXfrm>
    </dsp:sp>
    <dsp:sp modelId="{0DF7C4D7-B247-450B-A8FB-E1E4C2EA936D}">
      <dsp:nvSpPr>
        <dsp:cNvPr id="0" name=""/>
        <dsp:cNvSpPr/>
      </dsp:nvSpPr>
      <dsp:spPr>
        <a:xfrm>
          <a:off x="869282" y="2307486"/>
          <a:ext cx="1034801" cy="103480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Apply &amp; Obtain Permit Online</a:t>
          </a:r>
          <a:endParaRPr lang="en-US" sz="1200" kern="1200" dirty="0"/>
        </a:p>
      </dsp:txBody>
      <dsp:txXfrm>
        <a:off x="1020825" y="2459029"/>
        <a:ext cx="731715" cy="731715"/>
      </dsp:txXfrm>
    </dsp:sp>
    <dsp:sp modelId="{6A364464-0EEC-42ED-A031-6E4941C98CBC}">
      <dsp:nvSpPr>
        <dsp:cNvPr id="0" name=""/>
        <dsp:cNvSpPr/>
      </dsp:nvSpPr>
      <dsp:spPr>
        <a:xfrm rot="16038211">
          <a:off x="2132605" y="-174622"/>
          <a:ext cx="916388" cy="349245"/>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187456" y="-52445"/>
        <a:ext cx="811615" cy="209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196" cy="479978"/>
          </a:xfrm>
          <a:prstGeom prst="rect">
            <a:avLst/>
          </a:prstGeom>
        </p:spPr>
        <p:txBody>
          <a:bodyPr vert="horz" lIns="95485" tIns="47742" rIns="95485" bIns="47742" rtlCol="0"/>
          <a:lstStyle>
            <a:lvl1pPr algn="l">
              <a:defRPr sz="1200"/>
            </a:lvl1pPr>
          </a:lstStyle>
          <a:p>
            <a:pPr>
              <a:defRPr/>
            </a:pPr>
            <a:endParaRPr lang="en-US" dirty="0"/>
          </a:p>
        </p:txBody>
      </p:sp>
      <p:sp>
        <p:nvSpPr>
          <p:cNvPr id="3" name="Date Placeholder 2"/>
          <p:cNvSpPr>
            <a:spLocks noGrp="1"/>
          </p:cNvSpPr>
          <p:nvPr>
            <p:ph type="dt" sz="quarter" idx="1"/>
          </p:nvPr>
        </p:nvSpPr>
        <p:spPr>
          <a:xfrm>
            <a:off x="4144336" y="2"/>
            <a:ext cx="3169196" cy="479978"/>
          </a:xfrm>
          <a:prstGeom prst="rect">
            <a:avLst/>
          </a:prstGeom>
        </p:spPr>
        <p:txBody>
          <a:bodyPr vert="horz" lIns="95485" tIns="47742" rIns="95485" bIns="47742" rtlCol="0"/>
          <a:lstStyle>
            <a:lvl1pPr algn="r">
              <a:defRPr sz="1200"/>
            </a:lvl1pPr>
          </a:lstStyle>
          <a:p>
            <a:pPr>
              <a:defRPr/>
            </a:pPr>
            <a:fld id="{0CAA4352-0606-480B-AB56-3A04A2B447A2}" type="datetimeFigureOut">
              <a:rPr lang="en-US"/>
              <a:pPr>
                <a:defRPr/>
              </a:pPr>
              <a:t>6/13/2012</a:t>
            </a:fld>
            <a:endParaRPr lang="en-US" dirty="0"/>
          </a:p>
        </p:txBody>
      </p:sp>
      <p:sp>
        <p:nvSpPr>
          <p:cNvPr id="4" name="Footer Placeholder 3"/>
          <p:cNvSpPr>
            <a:spLocks noGrp="1"/>
          </p:cNvSpPr>
          <p:nvPr>
            <p:ph type="ftr" sz="quarter" idx="2"/>
          </p:nvPr>
        </p:nvSpPr>
        <p:spPr>
          <a:xfrm>
            <a:off x="2" y="9119573"/>
            <a:ext cx="3169196" cy="479977"/>
          </a:xfrm>
          <a:prstGeom prst="rect">
            <a:avLst/>
          </a:prstGeom>
        </p:spPr>
        <p:txBody>
          <a:bodyPr vert="horz" lIns="95485" tIns="47742" rIns="95485" bIns="4774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4336" y="9119573"/>
            <a:ext cx="3169196" cy="479977"/>
          </a:xfrm>
          <a:prstGeom prst="rect">
            <a:avLst/>
          </a:prstGeom>
        </p:spPr>
        <p:txBody>
          <a:bodyPr vert="horz" lIns="95485" tIns="47742" rIns="95485" bIns="47742" rtlCol="0" anchor="b"/>
          <a:lstStyle>
            <a:lvl1pPr algn="r">
              <a:defRPr sz="1200"/>
            </a:lvl1pPr>
          </a:lstStyle>
          <a:p>
            <a:pPr>
              <a:defRPr/>
            </a:pPr>
            <a:fld id="{56EA62FE-0344-4B30-A6F0-3C3A931DC156}" type="slidenum">
              <a:rPr lang="en-US"/>
              <a:pPr>
                <a:defRPr/>
              </a:pPr>
              <a:t>‹#›</a:t>
            </a:fld>
            <a:endParaRPr lang="en-US" dirty="0"/>
          </a:p>
        </p:txBody>
      </p:sp>
    </p:spTree>
    <p:extLst>
      <p:ext uri="{BB962C8B-B14F-4D97-AF65-F5344CB8AC3E}">
        <p14:creationId xmlns:p14="http://schemas.microsoft.com/office/powerpoint/2010/main" val="8391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196" cy="479978"/>
          </a:xfrm>
          <a:prstGeom prst="rect">
            <a:avLst/>
          </a:prstGeom>
        </p:spPr>
        <p:txBody>
          <a:bodyPr vert="horz" lIns="96639" tIns="48321" rIns="96639" bIns="48321" rtlCol="0"/>
          <a:lstStyle>
            <a:lvl1pPr algn="l">
              <a:defRPr sz="1200"/>
            </a:lvl1pPr>
          </a:lstStyle>
          <a:p>
            <a:pPr>
              <a:defRPr/>
            </a:pPr>
            <a:endParaRPr lang="en-US" dirty="0"/>
          </a:p>
        </p:txBody>
      </p:sp>
      <p:sp>
        <p:nvSpPr>
          <p:cNvPr id="3" name="Date Placeholder 2"/>
          <p:cNvSpPr>
            <a:spLocks noGrp="1"/>
          </p:cNvSpPr>
          <p:nvPr>
            <p:ph type="dt" idx="1"/>
          </p:nvPr>
        </p:nvSpPr>
        <p:spPr>
          <a:xfrm>
            <a:off x="4144336" y="2"/>
            <a:ext cx="3169196" cy="479978"/>
          </a:xfrm>
          <a:prstGeom prst="rect">
            <a:avLst/>
          </a:prstGeom>
        </p:spPr>
        <p:txBody>
          <a:bodyPr vert="horz" lIns="96639" tIns="48321" rIns="96639" bIns="48321" rtlCol="0"/>
          <a:lstStyle>
            <a:lvl1pPr algn="r">
              <a:defRPr sz="1200"/>
            </a:lvl1pPr>
          </a:lstStyle>
          <a:p>
            <a:pPr>
              <a:defRPr/>
            </a:pPr>
            <a:fld id="{7BD1C96F-7342-4B00-BC04-993FDAECF5FB}" type="datetimeFigureOut">
              <a:rPr lang="en-US"/>
              <a:pPr>
                <a:defRPr/>
              </a:pPr>
              <a:t>6/13/2012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9" tIns="48321" rIns="96639" bIns="48321" rtlCol="0" anchor="ctr"/>
          <a:lstStyle/>
          <a:p>
            <a:pPr lvl="0"/>
            <a:endParaRPr lang="en-US" noProof="0" dirty="0" smtClean="0"/>
          </a:p>
        </p:txBody>
      </p:sp>
      <p:sp>
        <p:nvSpPr>
          <p:cNvPr id="5" name="Notes Placeholder 4"/>
          <p:cNvSpPr>
            <a:spLocks noGrp="1"/>
          </p:cNvSpPr>
          <p:nvPr>
            <p:ph type="body" sz="quarter" idx="3"/>
          </p:nvPr>
        </p:nvSpPr>
        <p:spPr>
          <a:xfrm>
            <a:off x="731353" y="4560613"/>
            <a:ext cx="5852495" cy="4319797"/>
          </a:xfrm>
          <a:prstGeom prst="rect">
            <a:avLst/>
          </a:prstGeom>
        </p:spPr>
        <p:txBody>
          <a:bodyPr vert="horz" lIns="96639" tIns="48321" rIns="96639" bIns="4832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119573"/>
            <a:ext cx="3169196" cy="479977"/>
          </a:xfrm>
          <a:prstGeom prst="rect">
            <a:avLst/>
          </a:prstGeom>
        </p:spPr>
        <p:txBody>
          <a:bodyPr vert="horz" lIns="96639" tIns="48321" rIns="96639" bIns="4832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4336" y="9119573"/>
            <a:ext cx="3169196" cy="479977"/>
          </a:xfrm>
          <a:prstGeom prst="rect">
            <a:avLst/>
          </a:prstGeom>
        </p:spPr>
        <p:txBody>
          <a:bodyPr vert="horz" lIns="96639" tIns="48321" rIns="96639" bIns="48321" rtlCol="0" anchor="b"/>
          <a:lstStyle>
            <a:lvl1pPr algn="r">
              <a:defRPr sz="1200"/>
            </a:lvl1pPr>
          </a:lstStyle>
          <a:p>
            <a:pPr>
              <a:defRPr/>
            </a:pPr>
            <a:fld id="{269F583B-0533-4E45-9961-2689480021FD}" type="slidenum">
              <a:rPr lang="en-US"/>
              <a:pPr>
                <a:defRPr/>
              </a:pPr>
              <a:t>‹#›</a:t>
            </a:fld>
            <a:endParaRPr lang="en-US" dirty="0"/>
          </a:p>
        </p:txBody>
      </p:sp>
    </p:spTree>
    <p:extLst>
      <p:ext uri="{BB962C8B-B14F-4D97-AF65-F5344CB8AC3E}">
        <p14:creationId xmlns:p14="http://schemas.microsoft.com/office/powerpoint/2010/main" val="3453602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a:t>
            </a:fld>
            <a:endParaRPr lang="en-US" dirty="0"/>
          </a:p>
        </p:txBody>
      </p:sp>
    </p:spTree>
    <p:extLst>
      <p:ext uri="{BB962C8B-B14F-4D97-AF65-F5344CB8AC3E}">
        <p14:creationId xmlns:p14="http://schemas.microsoft.com/office/powerpoint/2010/main" val="93332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 Solar</a:t>
            </a:r>
            <a:r>
              <a:rPr lang="en-US" baseline="0" dirty="0" smtClean="0"/>
              <a:t> </a:t>
            </a:r>
            <a:r>
              <a:rPr lang="en-US" dirty="0" smtClean="0"/>
              <a:t>Outreach</a:t>
            </a:r>
            <a:r>
              <a:rPr lang="en-US" baseline="0" dirty="0" smtClean="0"/>
              <a:t> team and o</a:t>
            </a:r>
            <a:r>
              <a:rPr lang="en-US" dirty="0" smtClean="0"/>
              <a:t>ur</a:t>
            </a:r>
            <a:r>
              <a:rPr lang="en-US" baseline="0" dirty="0" smtClean="0"/>
              <a:t> Public Communications Office has d</a:t>
            </a:r>
            <a:r>
              <a:rPr lang="en-US" dirty="0" smtClean="0"/>
              <a:t>eveloped</a:t>
            </a:r>
            <a:r>
              <a:rPr lang="en-US" baseline="0" dirty="0" smtClean="0"/>
              <a:t> a Go Solar </a:t>
            </a:r>
            <a:r>
              <a:rPr lang="en-US" dirty="0" smtClean="0"/>
              <a:t>website (broward.org/gogreen/gosolar</a:t>
            </a:r>
            <a:r>
              <a:rPr lang="en-US" baseline="0" dirty="0" smtClean="0"/>
              <a:t>) </a:t>
            </a:r>
          </a:p>
          <a:p>
            <a:pPr marL="652024" lvl="1" indent="-177825">
              <a:buFont typeface="Arial" pitchFamily="34" charset="0"/>
              <a:buChar char="•"/>
            </a:pPr>
            <a:endParaRPr lang="en-US" baseline="0" dirty="0" smtClean="0"/>
          </a:p>
          <a:p>
            <a:pPr marL="652024" lvl="1" indent="-177825">
              <a:buFont typeface="Arial" pitchFamily="34" charset="0"/>
              <a:buChar char="•"/>
            </a:pPr>
            <a:r>
              <a:rPr lang="en-US" baseline="0" dirty="0" smtClean="0"/>
              <a:t>The website provides educational and informational </a:t>
            </a:r>
            <a:r>
              <a:rPr lang="en-US" dirty="0" smtClean="0"/>
              <a:t>materials</a:t>
            </a:r>
          </a:p>
          <a:p>
            <a:pPr marL="652024" lvl="1" indent="-177825">
              <a:buFont typeface="Arial" pitchFamily="34" charset="0"/>
              <a:buChar char="•"/>
            </a:pPr>
            <a:endParaRPr lang="en-US" baseline="0" dirty="0" smtClean="0"/>
          </a:p>
          <a:p>
            <a:pPr marL="652024" lvl="1" indent="-177825">
              <a:buFont typeface="Arial" pitchFamily="34" charset="0"/>
              <a:buChar char="•"/>
            </a:pPr>
            <a:r>
              <a:rPr lang="en-US" baseline="0" dirty="0" smtClean="0"/>
              <a:t>There is also Go Solar brochure that can be downloaded on the site a copy of which has been provided to you</a:t>
            </a:r>
          </a:p>
          <a:p>
            <a:endParaRPr lang="en-US" baseline="0" dirty="0" smtClean="0"/>
          </a:p>
          <a:p>
            <a:r>
              <a:rPr lang="en-US" baseline="0" dirty="0" smtClean="0"/>
              <a:t>Staff is very excited about the program an is available to make presentations.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10</a:t>
            </a:fld>
            <a:endParaRPr lang="en-US" dirty="0"/>
          </a:p>
        </p:txBody>
      </p:sp>
    </p:spTree>
    <p:extLst>
      <p:ext uri="{BB962C8B-B14F-4D97-AF65-F5344CB8AC3E}">
        <p14:creationId xmlns:p14="http://schemas.microsoft.com/office/powerpoint/2010/main" val="336701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Broward </a:t>
            </a:r>
            <a:r>
              <a:rPr lang="en-US" dirty="0"/>
              <a:t>County is also working with key stakeholders to ensure that the new streamline solar permitting is in conformance with their requirements and regulations. </a:t>
            </a:r>
          </a:p>
          <a:p>
            <a:endParaRPr lang="en-US" dirty="0"/>
          </a:p>
          <a:p>
            <a:r>
              <a:rPr lang="en-US" dirty="0" smtClean="0"/>
              <a:t>Key stakeholders include:</a:t>
            </a:r>
          </a:p>
          <a:p>
            <a:endParaRPr lang="en-US" dirty="0" smtClean="0"/>
          </a:p>
          <a:p>
            <a:pPr marL="652024" lvl="1" indent="-177825" defTabSz="948400">
              <a:buFont typeface="Arial" pitchFamily="34" charset="0"/>
              <a:buChar char="•"/>
              <a:defRPr/>
            </a:pPr>
            <a:r>
              <a:rPr lang="en-US" dirty="0" smtClean="0">
                <a:solidFill>
                  <a:schemeClr val="bg1"/>
                </a:solidFill>
              </a:rPr>
              <a:t>Partner</a:t>
            </a:r>
            <a:r>
              <a:rPr lang="en-US" baseline="0" dirty="0" smtClean="0">
                <a:solidFill>
                  <a:schemeClr val="bg1"/>
                </a:solidFill>
              </a:rPr>
              <a:t> cities through the </a:t>
            </a:r>
            <a:r>
              <a:rPr lang="en-US" dirty="0" smtClean="0">
                <a:solidFill>
                  <a:schemeClr val="bg1"/>
                </a:solidFill>
              </a:rPr>
              <a:t>League of Cities</a:t>
            </a:r>
          </a:p>
          <a:p>
            <a:pPr marL="652024" lvl="1" indent="-177825" defTabSz="948400">
              <a:buFont typeface="Arial" pitchFamily="34" charset="0"/>
              <a:buChar char="•"/>
              <a:defRPr/>
            </a:pPr>
            <a:r>
              <a:rPr lang="en-US" dirty="0" smtClean="0">
                <a:solidFill>
                  <a:schemeClr val="bg1"/>
                </a:solidFill>
              </a:rPr>
              <a:t>Florida Solar Energy Center</a:t>
            </a:r>
            <a:r>
              <a:rPr lang="en-US" baseline="0" dirty="0" smtClean="0">
                <a:solidFill>
                  <a:schemeClr val="bg1"/>
                </a:solidFill>
              </a:rPr>
              <a:t> </a:t>
            </a:r>
          </a:p>
          <a:p>
            <a:pPr marL="652024" lvl="1" indent="-177825">
              <a:buFont typeface="Arial" pitchFamily="34" charset="0"/>
              <a:buChar char="•"/>
            </a:pPr>
            <a:r>
              <a:rPr lang="en-US" dirty="0" smtClean="0">
                <a:solidFill>
                  <a:schemeClr val="bg1"/>
                </a:solidFill>
              </a:rPr>
              <a:t>Building Official</a:t>
            </a:r>
            <a:r>
              <a:rPr lang="en-US" baseline="0" dirty="0" smtClean="0">
                <a:solidFill>
                  <a:schemeClr val="bg1"/>
                </a:solidFill>
              </a:rPr>
              <a:t>s Association of Florida</a:t>
            </a:r>
            <a:r>
              <a:rPr lang="en-US" dirty="0" smtClean="0">
                <a:solidFill>
                  <a:schemeClr val="bg1"/>
                </a:solidFill>
              </a:rPr>
              <a:t> </a:t>
            </a:r>
          </a:p>
          <a:p>
            <a:pPr marL="652024" lvl="1" indent="-177825">
              <a:buFont typeface="Arial" pitchFamily="34" charset="0"/>
              <a:buChar char="•"/>
            </a:pPr>
            <a:r>
              <a:rPr lang="en-US" dirty="0" smtClean="0">
                <a:solidFill>
                  <a:schemeClr val="bg1"/>
                </a:solidFill>
              </a:rPr>
              <a:t>FPL </a:t>
            </a:r>
          </a:p>
          <a:p>
            <a:pPr marL="652024" lvl="1" indent="-177825">
              <a:buFont typeface="Arial" pitchFamily="34" charset="0"/>
              <a:buChar char="•"/>
            </a:pPr>
            <a:r>
              <a:rPr lang="en-US" baseline="0" dirty="0" smtClean="0">
                <a:solidFill>
                  <a:schemeClr val="bg1"/>
                </a:solidFill>
              </a:rPr>
              <a:t>School Board</a:t>
            </a:r>
          </a:p>
          <a:p>
            <a:pPr marL="652024" lvl="1" indent="-177825">
              <a:buFont typeface="Arial" pitchFamily="34" charset="0"/>
              <a:buChar char="•"/>
            </a:pPr>
            <a:r>
              <a:rPr lang="en-US" baseline="0" dirty="0" smtClean="0">
                <a:solidFill>
                  <a:schemeClr val="bg1"/>
                </a:solidFill>
              </a:rPr>
              <a:t>Broward County Board of Rules and Appeals</a:t>
            </a:r>
          </a:p>
          <a:p>
            <a:pPr marL="652024" lvl="1" indent="-177825">
              <a:buFont typeface="Arial" pitchFamily="34" charset="0"/>
              <a:buChar char="•"/>
            </a:pPr>
            <a:r>
              <a:rPr lang="en-US" baseline="0" dirty="0" smtClean="0">
                <a:solidFill>
                  <a:schemeClr val="bg1"/>
                </a:solidFill>
              </a:rPr>
              <a:t>Department of Energy</a:t>
            </a:r>
            <a:endParaRPr lang="en-US" dirty="0" smtClean="0">
              <a:solidFill>
                <a:schemeClr val="bg1"/>
              </a:solidFill>
            </a:endParaRPr>
          </a:p>
          <a:p>
            <a:pPr marL="652024" lvl="1" indent="-177825">
              <a:buFont typeface="Arial" pitchFamily="34" charset="0"/>
              <a:buChar char="•"/>
            </a:pPr>
            <a:r>
              <a:rPr lang="en-US" dirty="0" smtClean="0">
                <a:solidFill>
                  <a:schemeClr val="bg1"/>
                </a:solidFill>
              </a:rPr>
              <a:t>Solar industry</a:t>
            </a:r>
            <a:endParaRPr lang="en-US" dirty="0" smtClean="0"/>
          </a:p>
          <a:p>
            <a:endParaRPr lang="en-US" dirty="0" smtClean="0"/>
          </a:p>
          <a:p>
            <a:r>
              <a:rPr lang="en-US" dirty="0" smtClean="0"/>
              <a:t>Contributions and participation</a:t>
            </a:r>
            <a:r>
              <a:rPr lang="en-US" baseline="0" dirty="0" smtClean="0"/>
              <a:t> by Solar manufacturers and Contractors is being obtained through the County’s Advantage Marketing Program. </a:t>
            </a:r>
            <a:endParaRPr lang="en-US" dirty="0" smtClean="0"/>
          </a:p>
          <a:p>
            <a:endParaRPr lang="en-US" dirty="0" smtClean="0"/>
          </a:p>
          <a:p>
            <a:pPr defTabSz="947410">
              <a:defRPr/>
            </a:pPr>
            <a:r>
              <a:rPr lang="en-US" dirty="0" smtClean="0">
                <a:effectLst/>
              </a:rPr>
              <a:t>Pristine</a:t>
            </a:r>
            <a:r>
              <a:rPr lang="en-US" baseline="0" dirty="0" smtClean="0">
                <a:effectLst/>
              </a:rPr>
              <a:t> and Healthy Environment.  </a:t>
            </a:r>
            <a:r>
              <a:rPr lang="en-US" dirty="0" smtClean="0">
                <a:effectLst/>
              </a:rPr>
              <a:t>Goal 1: Promote, protect and enhance the environment with </a:t>
            </a:r>
            <a:r>
              <a:rPr lang="en-US" u="sng" dirty="0" smtClean="0">
                <a:effectLst/>
              </a:rPr>
              <a:t>collaborative partners</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0" dirty="0"/>
              <a:t/>
            </a:r>
            <a:br>
              <a:rPr lang="en-US" b="0" dirty="0"/>
            </a:br>
            <a:r>
              <a:rPr lang="en-US" b="0" dirty="0" smtClean="0"/>
              <a:t>Broward County is</a:t>
            </a:r>
            <a:r>
              <a:rPr lang="en-US" b="0" baseline="0" dirty="0" smtClean="0"/>
              <a:t> using the Advantage Marketing In-kind Exchange agreement to obtain structural design plans from PV mounting manufacturers and for two solar powered permitting kiosks for </a:t>
            </a:r>
            <a:r>
              <a:rPr lang="en-US" dirty="0"/>
              <a:t>Government Center and Government Center West.  The kiosks will also provide general information about the benefits of solar energy.</a:t>
            </a:r>
            <a:endParaRPr lang="en-US" b="0"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12</a:t>
            </a:fld>
            <a:endParaRPr lang="en-US" dirty="0"/>
          </a:p>
        </p:txBody>
      </p:sp>
    </p:spTree>
    <p:extLst>
      <p:ext uri="{BB962C8B-B14F-4D97-AF65-F5344CB8AC3E}">
        <p14:creationId xmlns:p14="http://schemas.microsoft.com/office/powerpoint/2010/main" val="317476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staff is working with partner cities,</a:t>
            </a:r>
            <a:r>
              <a:rPr lang="en-US" baseline="0" dirty="0" smtClean="0"/>
              <a:t> </a:t>
            </a:r>
            <a:r>
              <a:rPr lang="en-US" dirty="0" smtClean="0"/>
              <a:t>key stakeholders</a:t>
            </a:r>
            <a:r>
              <a:rPr lang="en-US" baseline="0" dirty="0" smtClean="0"/>
              <a:t>, solar industry and design professionals to develop the permitting system.  </a:t>
            </a:r>
          </a:p>
          <a:p>
            <a:endParaRPr lang="en-US" baseline="0" dirty="0" smtClean="0"/>
          </a:p>
          <a:p>
            <a:r>
              <a:rPr lang="en-US" baseline="0" dirty="0" smtClean="0"/>
              <a:t>During the first quarter of 2013 the county will perform testing and provide training workshops</a:t>
            </a:r>
          </a:p>
          <a:p>
            <a:endParaRPr lang="en-US" baseline="0" dirty="0" smtClean="0"/>
          </a:p>
          <a:p>
            <a:r>
              <a:rPr lang="en-US" baseline="0" dirty="0" smtClean="0"/>
              <a:t>We expect to Go live in the second quarter of 2013 meeting DOE’s grant timeline.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13</a:t>
            </a:fld>
            <a:endParaRPr lang="en-US" dirty="0"/>
          </a:p>
        </p:txBody>
      </p:sp>
    </p:spTree>
    <p:extLst>
      <p:ext uri="{BB962C8B-B14F-4D97-AF65-F5344CB8AC3E}">
        <p14:creationId xmlns:p14="http://schemas.microsoft.com/office/powerpoint/2010/main" val="308493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What’s Next?  ……….  </a:t>
            </a:r>
            <a:r>
              <a:rPr lang="en-US" b="1" dirty="0"/>
              <a:t>E-permits</a:t>
            </a:r>
          </a:p>
          <a:p>
            <a:pPr lvl="0"/>
            <a:endParaRPr lang="en-US" dirty="0"/>
          </a:p>
          <a:p>
            <a:pPr defTabSz="948400">
              <a:defRPr/>
            </a:pPr>
            <a:r>
              <a:rPr lang="en-US" dirty="0"/>
              <a:t>In parallel to the Go Solar initiative,  there is another team currently working collaboratively to convert current manual permitting processes to electronic.  </a:t>
            </a:r>
          </a:p>
          <a:p>
            <a:pPr defTabSz="948400">
              <a:defRPr/>
            </a:pPr>
            <a:endParaRPr lang="en-US" dirty="0"/>
          </a:p>
          <a:p>
            <a:pPr defTabSz="948400">
              <a:defRPr/>
            </a:pPr>
            <a:r>
              <a:rPr lang="en-US" dirty="0"/>
              <a:t>Types of permits that will be provided electronically include:</a:t>
            </a:r>
          </a:p>
          <a:p>
            <a:pPr defTabSz="948400">
              <a:defRPr/>
            </a:pPr>
            <a:endParaRPr lang="en-US" dirty="0"/>
          </a:p>
          <a:p>
            <a:pPr lvl="2">
              <a:defRPr/>
            </a:pPr>
            <a:r>
              <a:rPr lang="en-US" sz="1900" b="1" dirty="0"/>
              <a:t>Environmental Review</a:t>
            </a:r>
          </a:p>
          <a:p>
            <a:pPr lvl="2">
              <a:defRPr/>
            </a:pPr>
            <a:r>
              <a:rPr lang="en-US" sz="1900" b="1" dirty="0"/>
              <a:t>Building Permits</a:t>
            </a:r>
          </a:p>
          <a:p>
            <a:pPr lvl="2">
              <a:defRPr/>
            </a:pPr>
            <a:r>
              <a:rPr lang="en-US" sz="1900" b="1" dirty="0"/>
              <a:t>Air Quality Permits</a:t>
            </a:r>
          </a:p>
          <a:p>
            <a:pPr lvl="2">
              <a:defRPr/>
            </a:pPr>
            <a:r>
              <a:rPr lang="en-US" sz="1900" b="1" dirty="0"/>
              <a:t>Waste Regulation Permits</a:t>
            </a:r>
          </a:p>
          <a:p>
            <a:pPr lvl="2">
              <a:defRPr/>
            </a:pPr>
            <a:r>
              <a:rPr lang="en-US" sz="1900" b="1" dirty="0"/>
              <a:t>Surface Water Management Permits</a:t>
            </a:r>
          </a:p>
          <a:p>
            <a:pPr lvl="2">
              <a:defRPr/>
            </a:pPr>
            <a:r>
              <a:rPr lang="en-US" sz="1900" b="1" dirty="0"/>
              <a:t>Tree Removal Permits</a:t>
            </a:r>
          </a:p>
          <a:p>
            <a:pPr lvl="2">
              <a:defRPr/>
            </a:pPr>
            <a:r>
              <a:rPr lang="en-US" sz="1900" b="1" dirty="0"/>
              <a:t>Aquatic and Wetlands Resource Permits</a:t>
            </a:r>
          </a:p>
          <a:p>
            <a:pPr lvl="2">
              <a:defRPr/>
            </a:pPr>
            <a:r>
              <a:rPr lang="en-US" sz="1900" b="1" dirty="0"/>
              <a:t>Storage Tank Modification Permits</a:t>
            </a:r>
          </a:p>
          <a:p>
            <a:pPr lvl="2">
              <a:defRPr/>
            </a:pPr>
            <a:r>
              <a:rPr lang="en-US" sz="1900" b="1" dirty="0"/>
              <a:t>Highway Engineering Permits</a:t>
            </a:r>
          </a:p>
          <a:p>
            <a:pPr lvl="2">
              <a:defRPr/>
            </a:pPr>
            <a:r>
              <a:rPr lang="en-US" sz="1900" b="1" dirty="0"/>
              <a:t>Water &amp; Wastewater Permits</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14</a:t>
            </a:fld>
            <a:endParaRPr lang="en-US" dirty="0"/>
          </a:p>
        </p:txBody>
      </p:sp>
    </p:spTree>
    <p:extLst>
      <p:ext uri="{BB962C8B-B14F-4D97-AF65-F5344CB8AC3E}">
        <p14:creationId xmlns:p14="http://schemas.microsoft.com/office/powerpoint/2010/main" val="87659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r>
              <a:rPr lang="en-US" dirty="0" smtClean="0"/>
              <a:t>Broward County and the Partner Cities’ </a:t>
            </a:r>
            <a:r>
              <a:rPr lang="en-US" baseline="0" dirty="0" smtClean="0"/>
              <a:t>are committed to making solar energy easy!  </a:t>
            </a:r>
          </a:p>
          <a:p>
            <a:endParaRPr lang="en-US" baseline="0" dirty="0" smtClean="0"/>
          </a:p>
          <a:p>
            <a:r>
              <a:rPr lang="en-US" baseline="0" dirty="0" smtClean="0"/>
              <a:t>For more information visit our website at </a:t>
            </a:r>
            <a:r>
              <a:rPr lang="en-US" b="1" u="sng" dirty="0" smtClean="0"/>
              <a:t>broward.org/gogreen/gosolar</a:t>
            </a:r>
            <a:r>
              <a:rPr lang="en-US" b="1" dirty="0" smtClean="0"/>
              <a:t/>
            </a:r>
            <a:br>
              <a:rPr lang="en-US" b="1" dirty="0" smtClean="0"/>
            </a:br>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8869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Go SOLAR</a:t>
            </a:r>
            <a:r>
              <a:rPr lang="en-US" baseline="0" dirty="0" smtClean="0"/>
              <a:t>?: </a:t>
            </a:r>
          </a:p>
          <a:p>
            <a:endParaRPr lang="en-US" baseline="0" dirty="0" smtClean="0"/>
          </a:p>
          <a:p>
            <a:r>
              <a:rPr lang="en-US" dirty="0" smtClean="0"/>
              <a:t>It’s a US Department</a:t>
            </a:r>
            <a:r>
              <a:rPr lang="en-US" baseline="0" dirty="0" smtClean="0"/>
              <a:t> of Energy grant awarded to Broward County to fi</a:t>
            </a:r>
            <a:r>
              <a:rPr lang="en-US" dirty="0" smtClean="0"/>
              <a:t>nd ways to make it easier, faster and cheaper to install </a:t>
            </a:r>
            <a:r>
              <a:rPr lang="en-US" b="1" u="sng" dirty="0" smtClean="0"/>
              <a:t>rooftop</a:t>
            </a:r>
            <a:r>
              <a:rPr lang="en-US" baseline="0" dirty="0" smtClean="0"/>
              <a:t> </a:t>
            </a:r>
            <a:r>
              <a:rPr lang="en-US" b="1" u="sng" dirty="0" smtClean="0"/>
              <a:t>solar systems.</a:t>
            </a:r>
            <a:r>
              <a:rPr lang="en-US" b="0" u="none" dirty="0" smtClean="0"/>
              <a:t> </a:t>
            </a:r>
          </a:p>
          <a:p>
            <a:endParaRPr lang="en-US" b="0" u="none" baseline="0" dirty="0" smtClean="0"/>
          </a:p>
          <a:p>
            <a:r>
              <a:rPr lang="en-US" baseline="0" dirty="0" smtClean="0"/>
              <a:t>Broward County is one of the 22 awardees nationwide and the only one in the Southeastern United States.</a:t>
            </a:r>
          </a:p>
          <a:p>
            <a:endParaRPr lang="en-US" baseline="0" dirty="0" smtClean="0"/>
          </a:p>
          <a:p>
            <a:r>
              <a:rPr lang="en-US" baseline="0" dirty="0" smtClean="0"/>
              <a:t>The County is working collaboratively with 14 partner cities to Streamline Rooftop Solar Permitting</a:t>
            </a:r>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2</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According to DOE</a:t>
            </a:r>
          </a:p>
          <a:p>
            <a:endParaRPr lang="en-US" dirty="0"/>
          </a:p>
          <a:p>
            <a:r>
              <a:rPr lang="en-US" i="1" dirty="0"/>
              <a:t>“Non-hardware costs associated with processes such as customer acquisition, permitting, inspection, installation, and interconnection currently make up approximately 30-40% of the total installed cost of a rooftop PV system”  U.S. DOE</a:t>
            </a:r>
          </a:p>
          <a:p>
            <a:r>
              <a:rPr lang="en-US" dirty="0"/>
              <a:t> </a:t>
            </a:r>
          </a:p>
          <a:p>
            <a:r>
              <a:rPr lang="en-US" baseline="0" dirty="0" smtClean="0"/>
              <a:t>Permitting can be as much as 20% of the installation cost. </a:t>
            </a:r>
            <a:r>
              <a:rPr lang="en-US" dirty="0" smtClean="0"/>
              <a:t>We </a:t>
            </a:r>
            <a:r>
              <a:rPr lang="en-US" dirty="0"/>
              <a:t>are doing our part to reduce </a:t>
            </a:r>
            <a:r>
              <a:rPr lang="en-US" dirty="0" smtClean="0"/>
              <a:t>some of these costs</a:t>
            </a:r>
            <a:r>
              <a:rPr lang="en-US" baseline="0" dirty="0" smtClean="0"/>
              <a:t> by implementing an online solar permitting  system for Broward unincorporated areas and the 14 partner cities.</a:t>
            </a:r>
            <a:endParaRPr lang="en-US" dirty="0"/>
          </a:p>
          <a:p>
            <a:endParaRPr lang="en-US" b="0" i="1" u="none" baseline="0" dirty="0" smtClean="0"/>
          </a:p>
          <a:p>
            <a:r>
              <a:rPr lang="en-US" baseline="0" dirty="0" smtClean="0"/>
              <a:t>DOE wants to streamline permitting to reduce costs of installation and improve market conditions for solar regionally and nationwide.    Solar systems are costly but this is our first step to help reduce the cost of solar installations for residents and businesses.</a:t>
            </a:r>
          </a:p>
          <a:p>
            <a:endParaRPr lang="en-US" b="0" i="1" u="none" baseline="0" dirty="0" smtClean="0"/>
          </a:p>
          <a:p>
            <a:r>
              <a:rPr lang="en-US" b="0" i="0" u="none" baseline="0" dirty="0" smtClean="0"/>
              <a:t>Bottom line – Broward County is doing Go SOLAR because it reduces customer costs in solar permitting, and is an opportunity to pilot an innovation in permitting that is the vanguard for other county </a:t>
            </a:r>
            <a:r>
              <a:rPr lang="en-US" b="0" i="0" u="none" baseline="0" dirty="0" err="1" smtClean="0"/>
              <a:t>epermiting</a:t>
            </a:r>
            <a:r>
              <a:rPr lang="en-US" b="0" i="0" u="none" baseline="0" dirty="0" smtClean="0"/>
              <a:t> programs</a:t>
            </a:r>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3</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are some of the benefits of going solar?</a:t>
            </a:r>
          </a:p>
          <a:p>
            <a:endParaRPr lang="en-US" baseline="0" dirty="0" smtClean="0"/>
          </a:p>
          <a:p>
            <a:pPr defTabSz="954989">
              <a:defRPr/>
            </a:pPr>
            <a:r>
              <a:rPr lang="en-US" dirty="0"/>
              <a:t>Our local </a:t>
            </a:r>
            <a:r>
              <a:rPr lang="en-US" b="1" dirty="0"/>
              <a:t>utility company</a:t>
            </a:r>
            <a:r>
              <a:rPr lang="en-US" dirty="0"/>
              <a:t>, FPL,  provides </a:t>
            </a:r>
            <a:r>
              <a:rPr lang="en-US" b="1" dirty="0"/>
              <a:t>rebates</a:t>
            </a:r>
            <a:r>
              <a:rPr lang="en-US" dirty="0"/>
              <a:t> annually of up to $20,000 per installation.</a:t>
            </a:r>
          </a:p>
          <a:p>
            <a:pPr defTabSz="954989">
              <a:defRPr/>
            </a:pPr>
            <a:endParaRPr lang="en-US" dirty="0"/>
          </a:p>
          <a:p>
            <a:pPr defTabSz="954989">
              <a:defRPr/>
            </a:pPr>
            <a:r>
              <a:rPr lang="en-US" sz="1000" i="1" dirty="0"/>
              <a:t>FPL offers a rebate of $2 per direct current (DC) Watt nameplate rating of the solar panels up to a maximum rebate per premise of $20,000. </a:t>
            </a:r>
            <a:br>
              <a:rPr lang="en-US" sz="1000" i="1" dirty="0"/>
            </a:br>
            <a:r>
              <a:rPr lang="en-US" sz="1000" i="1" dirty="0"/>
              <a:t>http://www.fpl.com/landing/solar_rebate/index.shtml</a:t>
            </a:r>
          </a:p>
          <a:p>
            <a:endParaRPr lang="en-US" b="1" dirty="0"/>
          </a:p>
          <a:p>
            <a:pPr defTabSz="954989">
              <a:defRPr/>
            </a:pPr>
            <a:r>
              <a:rPr lang="en-US" b="1" dirty="0"/>
              <a:t>Federal tax credit </a:t>
            </a:r>
            <a:r>
              <a:rPr lang="en-US" dirty="0"/>
              <a:t>for </a:t>
            </a:r>
            <a:r>
              <a:rPr lang="en-US" b="1" dirty="0"/>
              <a:t>up to 30%</a:t>
            </a:r>
            <a:r>
              <a:rPr lang="en-US" dirty="0"/>
              <a:t> of the cost of the qualified property.</a:t>
            </a:r>
          </a:p>
          <a:p>
            <a:pPr defTabSz="954989">
              <a:defRPr/>
            </a:pPr>
            <a:endParaRPr lang="en-US" b="1" dirty="0"/>
          </a:p>
          <a:p>
            <a:pPr defTabSz="954989">
              <a:defRPr/>
            </a:pPr>
            <a:r>
              <a:rPr lang="en-US" sz="1000" i="1" dirty="0"/>
              <a:t>Residential Energy Efficient Property Credit on qualified solar electricity equipment. The credit, which runs through 2016, is 30% of the cost of qualified property with no cap on the amount of credit available. </a:t>
            </a:r>
            <a:br>
              <a:rPr lang="en-US" sz="1000" i="1" dirty="0"/>
            </a:br>
            <a:r>
              <a:rPr lang="en-US" sz="1000" i="1" dirty="0"/>
              <a:t>http://www.irs.gov/newsroom/article/0,,id=255304,00.html</a:t>
            </a:r>
          </a:p>
          <a:p>
            <a:pPr defTabSz="954989">
              <a:defRPr/>
            </a:pPr>
            <a:endParaRPr lang="en-US" dirty="0"/>
          </a:p>
          <a:p>
            <a:pPr defTabSz="954989">
              <a:defRPr/>
            </a:pPr>
            <a:r>
              <a:rPr lang="en-US" dirty="0"/>
              <a:t>According to a technical report of the National Renewable Energy Laboratory , </a:t>
            </a:r>
            <a:r>
              <a:rPr lang="en-US" b="1" dirty="0"/>
              <a:t>residential  PV solar systems </a:t>
            </a:r>
            <a:r>
              <a:rPr lang="en-US" dirty="0"/>
              <a:t>can </a:t>
            </a:r>
            <a:r>
              <a:rPr lang="en-US" b="1" dirty="0"/>
              <a:t>recover</a:t>
            </a:r>
            <a:r>
              <a:rPr lang="en-US" dirty="0"/>
              <a:t> up to </a:t>
            </a:r>
            <a:r>
              <a:rPr lang="en-US" b="1" dirty="0"/>
              <a:t>76%</a:t>
            </a:r>
            <a:r>
              <a:rPr lang="en-US" dirty="0"/>
              <a:t> of their </a:t>
            </a:r>
            <a:r>
              <a:rPr lang="en-US" b="1" dirty="0"/>
              <a:t>initial cost </a:t>
            </a:r>
            <a:r>
              <a:rPr lang="en-US" dirty="0"/>
              <a:t>with utility rebates, tax credits and energy savings over the expected life of the system (analysis for 20 years).  If  State rebates are available the return could be up to 109% of the initial cost.</a:t>
            </a:r>
          </a:p>
          <a:p>
            <a:pPr defTabSz="954989">
              <a:defRPr/>
            </a:pPr>
            <a:endParaRPr lang="en-US" dirty="0"/>
          </a:p>
          <a:p>
            <a:pPr defTabSz="954989">
              <a:defRPr/>
            </a:pPr>
            <a:r>
              <a:rPr lang="en-US" dirty="0"/>
              <a:t>Broward County Example:  One resident paid $26,000 – after rebates, costs was $11,400 (not including battery backup).  Estimated payback is 15 years.</a:t>
            </a:r>
          </a:p>
          <a:p>
            <a:endParaRPr lang="en-US" b="1" dirty="0"/>
          </a:p>
          <a:p>
            <a:pPr defTabSz="954989"/>
            <a:r>
              <a:rPr lang="en-US" dirty="0"/>
              <a:t>This clean source of energy results in greenhouse gas(GHG) reductions in support of the Board’s climate protection policies. </a:t>
            </a:r>
          </a:p>
          <a:p>
            <a:endParaRPr lang="en-US" b="1" dirty="0"/>
          </a:p>
          <a:p>
            <a:endParaRPr lang="en-US" baseline="0" dirty="0" smtClean="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4</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of a Broward County residential solar PV installation.</a:t>
            </a:r>
          </a:p>
          <a:p>
            <a:endParaRPr lang="en-US" sz="1200" kern="1200" baseline="0" dirty="0" smtClean="0">
              <a:solidFill>
                <a:schemeClr val="tx1"/>
              </a:solidFill>
              <a:effectLst/>
              <a:latin typeface="+mn-lt"/>
              <a:ea typeface="+mn-ea"/>
              <a:cs typeface="+mn-cs"/>
            </a:endParaRPr>
          </a:p>
          <a:p>
            <a:pPr marL="0" indent="0">
              <a:buNone/>
              <a:tabLst>
                <a:tab pos="6007100" algn="l"/>
              </a:tabLst>
            </a:pPr>
            <a:r>
              <a:rPr lang="en-US" sz="1200" i="1" dirty="0" smtClean="0"/>
              <a:t>System’s Output Power:  </a:t>
            </a:r>
            <a:r>
              <a:rPr lang="en-US" sz="1200" b="1" i="1" dirty="0" smtClean="0"/>
              <a:t>3.15 KW        </a:t>
            </a:r>
            <a:r>
              <a:rPr lang="en-US" sz="1200" i="1" dirty="0" smtClean="0"/>
              <a:t>Estimated Annual Solar Energy Use:</a:t>
            </a:r>
            <a:r>
              <a:rPr lang="en-US" sz="1200" i="1" baseline="0" dirty="0" smtClean="0"/>
              <a:t> </a:t>
            </a:r>
            <a:r>
              <a:rPr lang="en-US" sz="1200" b="1" i="1" baseline="0" dirty="0" smtClean="0"/>
              <a:t>4570 </a:t>
            </a:r>
            <a:r>
              <a:rPr lang="en-US" sz="1200" b="1" i="1" dirty="0" smtClean="0"/>
              <a:t>kWh</a:t>
            </a:r>
          </a:p>
          <a:p>
            <a:pPr marL="0" indent="0">
              <a:buNone/>
              <a:tabLst>
                <a:tab pos="6007100" algn="l"/>
              </a:tabLst>
            </a:pPr>
            <a:r>
              <a:rPr lang="en-US" sz="1200" b="1" i="1" dirty="0" smtClean="0"/>
              <a:t>                                                    Powers 60% of the Home</a:t>
            </a:r>
          </a:p>
          <a:p>
            <a:pPr marL="0" indent="0">
              <a:buNone/>
              <a:tabLst>
                <a:tab pos="6007100" algn="l"/>
              </a:tabLst>
            </a:pPr>
            <a:r>
              <a:rPr lang="en-US" sz="1200" dirty="0" smtClean="0"/>
              <a:t>   Up Front Cost	   $26,002</a:t>
            </a:r>
          </a:p>
          <a:p>
            <a:pPr marL="0" indent="0">
              <a:buNone/>
              <a:tabLst>
                <a:tab pos="6007100" algn="l"/>
              </a:tabLst>
            </a:pPr>
            <a:r>
              <a:rPr lang="en-US" sz="1200" dirty="0" smtClean="0"/>
              <a:t>   Rebates/Tax Credits	   $14,600</a:t>
            </a:r>
          </a:p>
          <a:p>
            <a:pPr marL="0" indent="0">
              <a:buNone/>
              <a:tabLst>
                <a:tab pos="6007100" algn="l"/>
              </a:tabLst>
            </a:pPr>
            <a:r>
              <a:rPr lang="en-US" sz="1200" dirty="0" smtClean="0">
                <a:solidFill>
                  <a:srgbClr val="FFFF00"/>
                </a:solidFill>
              </a:rPr>
              <a:t>   DOE’s Expected Cost Savings </a:t>
            </a:r>
            <a:r>
              <a:rPr lang="en-US" sz="1100" dirty="0" smtClean="0">
                <a:solidFill>
                  <a:srgbClr val="FFFF00"/>
                </a:solidFill>
              </a:rPr>
              <a:t>(30% </a:t>
            </a:r>
            <a:r>
              <a:rPr lang="en-US" sz="1050" i="1" dirty="0" smtClean="0"/>
              <a:t>Non-hardware costs:</a:t>
            </a:r>
            <a:r>
              <a:rPr lang="en-US" sz="1050" i="1" baseline="0" dirty="0" smtClean="0"/>
              <a:t> </a:t>
            </a:r>
            <a:r>
              <a:rPr lang="en-US" sz="1050" i="1" dirty="0" smtClean="0"/>
              <a:t>customer acquisition, permitting, inspection, installation, and interconnection </a:t>
            </a:r>
            <a:r>
              <a:rPr lang="en-US" sz="1050" dirty="0" smtClean="0">
                <a:solidFill>
                  <a:srgbClr val="FFFF00"/>
                </a:solidFill>
              </a:rPr>
              <a:t>)</a:t>
            </a:r>
            <a:r>
              <a:rPr lang="en-US" sz="1200" dirty="0" smtClean="0">
                <a:solidFill>
                  <a:srgbClr val="FFFF00"/>
                </a:solidFill>
              </a:rPr>
              <a:t>                                                                                                         $  7,801</a:t>
            </a:r>
          </a:p>
          <a:p>
            <a:pPr marL="0" indent="0">
              <a:buNone/>
              <a:tabLst>
                <a:tab pos="6007100" algn="l"/>
              </a:tabLst>
            </a:pPr>
            <a:r>
              <a:rPr lang="en-US" sz="1200" dirty="0" smtClean="0"/>
              <a:t>   Net Cost	   $  3,601</a:t>
            </a:r>
          </a:p>
          <a:p>
            <a:pPr marL="0" indent="0">
              <a:buNone/>
              <a:tabLst>
                <a:tab pos="6007100" algn="l"/>
              </a:tabLst>
            </a:pPr>
            <a:r>
              <a:rPr lang="en-US" sz="1200" dirty="0" smtClean="0"/>
              <a:t>   Estimated Annual Savings on FPL Bill 	   $     640</a:t>
            </a:r>
          </a:p>
          <a:p>
            <a:pPr marL="0" indent="0">
              <a:buNone/>
              <a:tabLst>
                <a:tab pos="457200" algn="l"/>
                <a:tab pos="6007100" algn="l"/>
              </a:tabLst>
            </a:pPr>
            <a:r>
              <a:rPr lang="en-US" sz="1200" i="1" dirty="0" smtClean="0"/>
              <a:t>	100% payback realized in 6 years from annual savings on FPL bill</a:t>
            </a:r>
          </a:p>
          <a:p>
            <a:pPr marL="0" indent="0">
              <a:buNone/>
              <a:tabLst>
                <a:tab pos="457200" algn="l"/>
                <a:tab pos="6007100" algn="l"/>
              </a:tabLst>
            </a:pPr>
            <a:r>
              <a:rPr lang="en-US" sz="1200" i="1" dirty="0" smtClean="0"/>
              <a:t>   </a:t>
            </a:r>
            <a:r>
              <a:rPr lang="en-US" sz="1200" dirty="0" smtClean="0"/>
              <a:t>Total Estimated Cost Savings Over Life of System (</a:t>
            </a:r>
            <a:r>
              <a:rPr lang="en-US" sz="1200" i="1" dirty="0" smtClean="0"/>
              <a:t>25 years</a:t>
            </a:r>
            <a:r>
              <a:rPr lang="en-US" sz="1200" dirty="0" smtClean="0"/>
              <a:t>)  $ 12,395</a:t>
            </a:r>
          </a:p>
          <a:p>
            <a:pPr marL="0" indent="0">
              <a:buNone/>
              <a:tabLst>
                <a:tab pos="6007100" algn="l"/>
              </a:tabLst>
            </a:pPr>
            <a:r>
              <a:rPr lang="en-US" sz="1200" dirty="0" smtClean="0"/>
              <a:t>   Greenhouse Gas Reductions for the Life of the </a:t>
            </a:r>
            <a:r>
              <a:rPr lang="en-US" sz="1200" smtClean="0"/>
              <a:t>System  80 Metric </a:t>
            </a:r>
            <a:r>
              <a:rPr lang="en-US" sz="1200" dirty="0" smtClean="0"/>
              <a:t>Tons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5</a:t>
            </a:fld>
            <a:endParaRPr lang="en-US" dirty="0"/>
          </a:p>
        </p:txBody>
      </p:sp>
    </p:spTree>
    <p:extLst>
      <p:ext uri="{BB962C8B-B14F-4D97-AF65-F5344CB8AC3E}">
        <p14:creationId xmlns:p14="http://schemas.microsoft.com/office/powerpoint/2010/main" val="334827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manual permitting process is cumbersome and costly, taking several weeks.  </a:t>
            </a:r>
          </a:p>
          <a:p>
            <a:endParaRPr lang="en-US" dirty="0"/>
          </a:p>
          <a:p>
            <a:pPr marL="177825" indent="-177825">
              <a:buFont typeface="Arial" pitchFamily="34" charset="0"/>
              <a:buChar char="•"/>
            </a:pPr>
            <a:r>
              <a:rPr lang="en-US" dirty="0"/>
              <a:t>Once an owner has contracted with a Solar Contractor, an Engineer must be retained to design the system.</a:t>
            </a:r>
          </a:p>
          <a:p>
            <a:pPr marL="177825" indent="-177825">
              <a:buFont typeface="Arial" pitchFamily="34" charset="0"/>
              <a:buChar char="•"/>
            </a:pPr>
            <a:endParaRPr lang="en-US" dirty="0"/>
          </a:p>
          <a:p>
            <a:pPr marL="177825" indent="-177825">
              <a:buFont typeface="Arial" pitchFamily="34" charset="0"/>
              <a:buChar char="•"/>
            </a:pPr>
            <a:r>
              <a:rPr lang="en-US" dirty="0"/>
              <a:t>Next the contractor must apply in person at the City’s Building Department.</a:t>
            </a:r>
          </a:p>
          <a:p>
            <a:pPr marL="177825" indent="-177825">
              <a:buFont typeface="Arial" pitchFamily="34" charset="0"/>
              <a:buChar char="•"/>
            </a:pPr>
            <a:endParaRPr lang="en-US" dirty="0"/>
          </a:p>
          <a:p>
            <a:pPr marL="177825" indent="-177825">
              <a:buFont typeface="Arial" pitchFamily="34" charset="0"/>
              <a:buChar char="•"/>
            </a:pPr>
            <a:r>
              <a:rPr lang="en-US" dirty="0"/>
              <a:t>Now the Building and Zoning Departments review the documents and provide comments</a:t>
            </a:r>
          </a:p>
          <a:p>
            <a:pPr marL="177825" indent="-177825">
              <a:buFont typeface="Arial" pitchFamily="34" charset="0"/>
              <a:buChar char="•"/>
            </a:pPr>
            <a:endParaRPr lang="en-US" dirty="0"/>
          </a:p>
          <a:p>
            <a:pPr marL="177825" indent="-177825">
              <a:buFont typeface="Arial" pitchFamily="34" charset="0"/>
              <a:buChar char="•"/>
            </a:pPr>
            <a:r>
              <a:rPr lang="en-US" dirty="0"/>
              <a:t>Next the Contractor and Engineer re-submit revised documents to the City for further review.  Normally this takes two to three iterations before approval can be obtained.</a:t>
            </a:r>
          </a:p>
          <a:p>
            <a:pPr marL="177825" indent="-177825">
              <a:buFont typeface="Arial" pitchFamily="34" charset="0"/>
              <a:buChar char="•"/>
            </a:pPr>
            <a:endParaRPr lang="en-US" dirty="0"/>
          </a:p>
          <a:p>
            <a:pPr marL="177825" indent="-177825">
              <a:buFont typeface="Arial" pitchFamily="34" charset="0"/>
              <a:buChar char="•"/>
            </a:pPr>
            <a:r>
              <a:rPr lang="en-US" dirty="0"/>
              <a:t>The contractor returns to the City to pay the permit fee and obtain a printed copy of the approval package.</a:t>
            </a:r>
          </a:p>
          <a:p>
            <a:pPr marL="177825" indent="-177825">
              <a:buFont typeface="Arial" pitchFamily="34" charset="0"/>
              <a:buChar char="•"/>
            </a:pPr>
            <a:endParaRPr lang="en-US" dirty="0"/>
          </a:p>
          <a:p>
            <a:pPr marL="177825" indent="-177825">
              <a:buFont typeface="Arial" pitchFamily="34" charset="0"/>
              <a:buChar char="•"/>
            </a:pPr>
            <a:r>
              <a:rPr lang="en-US" dirty="0"/>
              <a:t>Processing time can be several weeks  </a:t>
            </a:r>
            <a:r>
              <a:rPr lang="en-US" b="1" dirty="0"/>
              <a:t>(TRANSITION IN RED LOGO)</a:t>
            </a:r>
          </a:p>
          <a:p>
            <a:pPr marL="177825" indent="-177825">
              <a:buFont typeface="Arial" pitchFamily="34" charset="0"/>
              <a:buChar char="•"/>
            </a:pPr>
            <a:endParaRPr lang="en-US" dirty="0"/>
          </a:p>
          <a:p>
            <a:r>
              <a:rPr lang="en-US" dirty="0"/>
              <a:t>In the Streamlined Permitting Process the Solar Contractor can obtain the permit on-line in minutes. This </a:t>
            </a:r>
            <a:r>
              <a:rPr lang="en-US" dirty="0" smtClean="0"/>
              <a:t>online</a:t>
            </a:r>
            <a:r>
              <a:rPr lang="en-US" baseline="0" dirty="0" smtClean="0"/>
              <a:t> system will be able to process approximately 8</a:t>
            </a:r>
            <a:r>
              <a:rPr lang="en-US" dirty="0" smtClean="0"/>
              <a:t>0</a:t>
            </a:r>
            <a:r>
              <a:rPr lang="en-US" dirty="0"/>
              <a:t>% of the residential and small commercial installations in Broward.  </a:t>
            </a:r>
          </a:p>
          <a:p>
            <a:endParaRPr lang="en-US" dirty="0" smtClean="0"/>
          </a:p>
          <a:p>
            <a:pPr marL="177825" indent="-177825">
              <a:buFont typeface="Arial" pitchFamily="34" charset="0"/>
              <a:buChar char="•"/>
            </a:pPr>
            <a:r>
              <a:rPr lang="en-US" dirty="0" smtClean="0"/>
              <a:t>How will this be accomplished?</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6</a:t>
            </a:fld>
            <a:endParaRPr lang="en-US" dirty="0"/>
          </a:p>
        </p:txBody>
      </p:sp>
    </p:spTree>
    <p:extLst>
      <p:ext uri="{BB962C8B-B14F-4D97-AF65-F5344CB8AC3E}">
        <p14:creationId xmlns:p14="http://schemas.microsoft.com/office/powerpoint/2010/main" val="314745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
            </a:r>
            <a:br>
              <a:rPr lang="en-US" b="1" dirty="0"/>
            </a:br>
            <a:r>
              <a:rPr lang="en-US" dirty="0"/>
              <a:t>First of all, a contractor can apply on-line 24/7.</a:t>
            </a:r>
          </a:p>
          <a:p>
            <a:pPr marL="177825" indent="-177825">
              <a:buFont typeface="Arial" pitchFamily="34" charset="0"/>
              <a:buChar char="•"/>
            </a:pPr>
            <a:endParaRPr lang="en-US" dirty="0"/>
          </a:p>
          <a:p>
            <a:pPr marL="177825" indent="-177825">
              <a:buFont typeface="Arial" pitchFamily="34" charset="0"/>
              <a:buChar char="•"/>
            </a:pPr>
            <a:r>
              <a:rPr lang="en-US" dirty="0"/>
              <a:t>The online permitting system will contained a library of pre-engineer designs that have been pre-approved by County and participating Cities Building Officials’.  </a:t>
            </a:r>
          </a:p>
          <a:p>
            <a:pPr marL="177825" indent="-177825">
              <a:buFont typeface="Arial" pitchFamily="34" charset="0"/>
              <a:buChar char="•"/>
            </a:pPr>
            <a:endParaRPr lang="en-US" dirty="0"/>
          </a:p>
          <a:p>
            <a:pPr marL="652024" lvl="1" indent="-177825">
              <a:buFont typeface="Arial" pitchFamily="34" charset="0"/>
              <a:buChar char="•"/>
            </a:pPr>
            <a:r>
              <a:rPr lang="en-US" dirty="0"/>
              <a:t>This eliminates the need to hire and pay for an Engineer to design the solar system. A substantial cost savings.</a:t>
            </a:r>
          </a:p>
          <a:p>
            <a:pPr marL="652024" lvl="1" indent="-177825">
              <a:buFont typeface="Arial" pitchFamily="34" charset="0"/>
              <a:buChar char="•"/>
            </a:pPr>
            <a:endParaRPr lang="en-US" dirty="0"/>
          </a:p>
          <a:p>
            <a:pPr marL="652024" lvl="1" indent="-177825">
              <a:buFont typeface="Arial" pitchFamily="34" charset="0"/>
              <a:buChar char="•"/>
            </a:pPr>
            <a:r>
              <a:rPr lang="en-US" dirty="0"/>
              <a:t>It also eliminates the current complicated, time consuming and costly plan review process</a:t>
            </a:r>
          </a:p>
          <a:p>
            <a:pPr marL="177825" indent="-177825">
              <a:buFont typeface="Arial" pitchFamily="34" charset="0"/>
              <a:buChar char="•"/>
            </a:pPr>
            <a:endParaRPr lang="en-US" dirty="0"/>
          </a:p>
          <a:p>
            <a:pPr marL="177825" indent="-177825">
              <a:buFont typeface="Arial" pitchFamily="34" charset="0"/>
              <a:buChar char="•"/>
            </a:pPr>
            <a:r>
              <a:rPr lang="en-US" dirty="0"/>
              <a:t>One standard permit fee has been agreed upon which can paid online.  This allows the Contractor to provide an accurate cost estimate to the owner for the installation </a:t>
            </a:r>
          </a:p>
          <a:p>
            <a:pPr marL="177825" indent="-177825">
              <a:buFont typeface="Arial" pitchFamily="34" charset="0"/>
              <a:buChar char="•"/>
            </a:pPr>
            <a:endParaRPr lang="en-US" dirty="0"/>
          </a:p>
          <a:p>
            <a:pPr marL="177825" indent="-177825">
              <a:buFont typeface="Arial" pitchFamily="34" charset="0"/>
              <a:buChar char="•"/>
            </a:pPr>
            <a:r>
              <a:rPr lang="en-US" dirty="0"/>
              <a:t>The permit can be issued in minutes!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7</a:t>
            </a:fld>
            <a:endParaRPr lang="en-US" dirty="0"/>
          </a:p>
        </p:txBody>
      </p:sp>
    </p:spTree>
    <p:extLst>
      <p:ext uri="{BB962C8B-B14F-4D97-AF65-F5344CB8AC3E}">
        <p14:creationId xmlns:p14="http://schemas.microsoft.com/office/powerpoint/2010/main" val="317476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What’s also</a:t>
            </a:r>
            <a:r>
              <a:rPr lang="en-US" baseline="0" dirty="0" smtClean="0"/>
              <a:t> </a:t>
            </a:r>
            <a:r>
              <a:rPr lang="en-US" b="1" u="sng" baseline="0" dirty="0" smtClean="0"/>
              <a:t>unique</a:t>
            </a:r>
            <a:r>
              <a:rPr lang="en-US" baseline="0" dirty="0" smtClean="0"/>
              <a:t> about this streamlined permitting system is that S</a:t>
            </a:r>
            <a:r>
              <a:rPr lang="en-US" dirty="0" smtClean="0"/>
              <a:t>olar Contractors will </a:t>
            </a:r>
            <a:r>
              <a:rPr lang="en-US" b="1" u="sng" dirty="0" smtClean="0"/>
              <a:t>only</a:t>
            </a:r>
            <a:r>
              <a:rPr lang="en-US" dirty="0" smtClean="0"/>
              <a:t> need to access Broward County’s website to obtain</a:t>
            </a:r>
            <a:r>
              <a:rPr lang="en-US" baseline="0" dirty="0" smtClean="0"/>
              <a:t> electronic permits for the 14 partner cities and the unincorporated area.</a:t>
            </a:r>
            <a:endParaRPr lang="en-US" dirty="0" smtClean="0"/>
          </a:p>
          <a:p>
            <a:pPr eaLnBrk="1" hangingPunct="1">
              <a:spcBef>
                <a:spcPct val="0"/>
              </a:spcBef>
            </a:pPr>
            <a:endParaRPr lang="en-US" dirty="0" smtClean="0"/>
          </a:p>
          <a:p>
            <a:pPr eaLnBrk="1" hangingPunct="1">
              <a:spcBef>
                <a:spcPct val="0"/>
              </a:spcBef>
            </a:pPr>
            <a:r>
              <a:rPr lang="en-US" dirty="0" smtClean="0"/>
              <a:t>Through Interlocal</a:t>
            </a:r>
            <a:r>
              <a:rPr lang="en-US" baseline="0" dirty="0" smtClean="0"/>
              <a:t> agreements with the 14 cities, Broward County will issue and collect permit fees for rooftop solar permits on behalf of the participating cities.  </a:t>
            </a:r>
          </a:p>
          <a:p>
            <a:pPr eaLnBrk="1" hangingPunct="1">
              <a:spcBef>
                <a:spcPct val="0"/>
              </a:spcBef>
            </a:pPr>
            <a:endParaRPr lang="en-US" dirty="0" smtClean="0"/>
          </a:p>
          <a:p>
            <a:pPr eaLnBrk="1" hangingPunct="1">
              <a:spcBef>
                <a:spcPct val="0"/>
              </a:spcBef>
            </a:pPr>
            <a:r>
              <a:rPr lang="en-US" dirty="0" smtClean="0"/>
              <a:t>The 14 partner cities are; Coconut Creek, Dania Beach, Davie, Deerfield Beach, Fort Lauderdale, Hallandale Beach, Hillsboro Beach, Lauderdale-by-the-Sea, Miramar, North Lauderdale, Oakland Park, Pompano Beach, Sunrise</a:t>
            </a:r>
            <a:r>
              <a:rPr lang="en-US" baseline="0" dirty="0" smtClean="0"/>
              <a:t> and </a:t>
            </a:r>
            <a:r>
              <a:rPr lang="en-US" dirty="0" smtClean="0"/>
              <a:t>Tamarac.</a:t>
            </a:r>
            <a:r>
              <a:rPr lang="en-US" baseline="0" dirty="0" smtClean="0"/>
              <a:t>  </a:t>
            </a:r>
          </a:p>
          <a:p>
            <a:pPr eaLnBrk="1" hangingPunct="1">
              <a:spcBef>
                <a:spcPct val="0"/>
              </a:spcBef>
            </a:pPr>
            <a:endParaRPr lang="en-US" baseline="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85202" indent="-302001" eaLnBrk="0" hangingPunct="0">
              <a:defRPr>
                <a:solidFill>
                  <a:schemeClr val="tx1"/>
                </a:solidFill>
                <a:latin typeface="Calibri" pitchFamily="34" charset="0"/>
              </a:defRPr>
            </a:lvl2pPr>
            <a:lvl3pPr marL="1208002" indent="-241601" eaLnBrk="0" hangingPunct="0">
              <a:defRPr>
                <a:solidFill>
                  <a:schemeClr val="tx1"/>
                </a:solidFill>
                <a:latin typeface="Calibri" pitchFamily="34" charset="0"/>
              </a:defRPr>
            </a:lvl3pPr>
            <a:lvl4pPr marL="1691204" indent="-241601" eaLnBrk="0" hangingPunct="0">
              <a:defRPr>
                <a:solidFill>
                  <a:schemeClr val="tx1"/>
                </a:solidFill>
                <a:latin typeface="Calibri" pitchFamily="34" charset="0"/>
              </a:defRPr>
            </a:lvl4pPr>
            <a:lvl5pPr marL="2174406" indent="-241601" eaLnBrk="0" hangingPunct="0">
              <a:defRPr>
                <a:solidFill>
                  <a:schemeClr val="tx1"/>
                </a:solidFill>
                <a:latin typeface="Calibri" pitchFamily="34" charset="0"/>
              </a:defRPr>
            </a:lvl5pPr>
            <a:lvl6pPr marL="2657607" indent="-241601" eaLnBrk="0" fontAlgn="base" hangingPunct="0">
              <a:spcBef>
                <a:spcPct val="0"/>
              </a:spcBef>
              <a:spcAft>
                <a:spcPct val="0"/>
              </a:spcAft>
              <a:defRPr>
                <a:solidFill>
                  <a:schemeClr val="tx1"/>
                </a:solidFill>
                <a:latin typeface="Calibri" pitchFamily="34" charset="0"/>
              </a:defRPr>
            </a:lvl6pPr>
            <a:lvl7pPr marL="3140809" indent="-241601" eaLnBrk="0" fontAlgn="base" hangingPunct="0">
              <a:spcBef>
                <a:spcPct val="0"/>
              </a:spcBef>
              <a:spcAft>
                <a:spcPct val="0"/>
              </a:spcAft>
              <a:defRPr>
                <a:solidFill>
                  <a:schemeClr val="tx1"/>
                </a:solidFill>
                <a:latin typeface="Calibri" pitchFamily="34" charset="0"/>
              </a:defRPr>
            </a:lvl7pPr>
            <a:lvl8pPr marL="3624009" indent="-241601" eaLnBrk="0" fontAlgn="base" hangingPunct="0">
              <a:spcBef>
                <a:spcPct val="0"/>
              </a:spcBef>
              <a:spcAft>
                <a:spcPct val="0"/>
              </a:spcAft>
              <a:defRPr>
                <a:solidFill>
                  <a:schemeClr val="tx1"/>
                </a:solidFill>
                <a:latin typeface="Calibri" pitchFamily="34" charset="0"/>
              </a:defRPr>
            </a:lvl8pPr>
            <a:lvl9pPr marL="4107210" indent="-241601" eaLnBrk="0" fontAlgn="base" hangingPunct="0">
              <a:spcBef>
                <a:spcPct val="0"/>
              </a:spcBef>
              <a:spcAft>
                <a:spcPct val="0"/>
              </a:spcAft>
              <a:defRPr>
                <a:solidFill>
                  <a:schemeClr val="tx1"/>
                </a:solidFill>
                <a:latin typeface="Calibri" pitchFamily="34" charset="0"/>
              </a:defRPr>
            </a:lvl9pPr>
          </a:lstStyle>
          <a:p>
            <a:pPr eaLnBrk="1" hangingPunct="1"/>
            <a:fld id="{E7264F53-D643-48F8-9050-360BD2EC7A7D}" type="slidenum">
              <a:rPr lang="en-US">
                <a:solidFill>
                  <a:prstClr val="black"/>
                </a:solidFill>
              </a:rPr>
              <a:pPr eaLnBrk="1" hangingPunct="1"/>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Broward County</a:t>
            </a:r>
            <a:r>
              <a:rPr lang="en-US" baseline="0" dirty="0" smtClean="0"/>
              <a:t> will also provide education and training for the new online permitting system</a:t>
            </a:r>
          </a:p>
          <a:p>
            <a:endParaRPr lang="en-US" baseline="0" dirty="0" smtClean="0"/>
          </a:p>
          <a:p>
            <a:r>
              <a:rPr lang="en-US" baseline="0" dirty="0" smtClean="0"/>
              <a:t>Target audiences include:</a:t>
            </a:r>
          </a:p>
          <a:p>
            <a:endParaRPr lang="en-US" baseline="0" dirty="0" smtClean="0"/>
          </a:p>
          <a:p>
            <a:pPr marL="770576" lvl="1" indent="-296374">
              <a:buFont typeface="Arial" pitchFamily="34" charset="0"/>
              <a:buChar char="•"/>
            </a:pPr>
            <a:r>
              <a:rPr lang="en-US" dirty="0">
                <a:solidFill>
                  <a:schemeClr val="bg1"/>
                </a:solidFill>
              </a:rPr>
              <a:t>Building Officials</a:t>
            </a:r>
          </a:p>
          <a:p>
            <a:pPr marL="770576" lvl="1" indent="-296374">
              <a:buFont typeface="Arial" pitchFamily="34" charset="0"/>
              <a:buChar char="•"/>
            </a:pPr>
            <a:r>
              <a:rPr lang="en-US" dirty="0">
                <a:solidFill>
                  <a:schemeClr val="bg1"/>
                </a:solidFill>
              </a:rPr>
              <a:t>Inspectors</a:t>
            </a:r>
          </a:p>
          <a:p>
            <a:pPr marL="770576" lvl="1" indent="-296374">
              <a:buFont typeface="Arial" pitchFamily="34" charset="0"/>
              <a:buChar char="•"/>
            </a:pPr>
            <a:r>
              <a:rPr lang="en-US" dirty="0">
                <a:solidFill>
                  <a:schemeClr val="bg1"/>
                </a:solidFill>
              </a:rPr>
              <a:t>Plan Reviewers</a:t>
            </a:r>
          </a:p>
          <a:p>
            <a:pPr marL="770576" lvl="1" indent="-296374">
              <a:buFont typeface="Arial" pitchFamily="34" charset="0"/>
              <a:buChar char="•"/>
            </a:pPr>
            <a:r>
              <a:rPr lang="en-US" dirty="0">
                <a:solidFill>
                  <a:schemeClr val="bg1"/>
                </a:solidFill>
              </a:rPr>
              <a:t>Zoning Officials</a:t>
            </a:r>
          </a:p>
          <a:p>
            <a:pPr marL="770576" lvl="1" indent="-296374">
              <a:buFont typeface="Arial" pitchFamily="34" charset="0"/>
              <a:buChar char="•"/>
            </a:pPr>
            <a:r>
              <a:rPr lang="en-US" dirty="0">
                <a:solidFill>
                  <a:schemeClr val="bg1"/>
                </a:solidFill>
              </a:rPr>
              <a:t>Solar Contractors</a:t>
            </a:r>
          </a:p>
          <a:p>
            <a:pPr marL="770576" lvl="1" indent="-296374">
              <a:buFont typeface="Arial" pitchFamily="34" charset="0"/>
              <a:buChar char="•"/>
            </a:pPr>
            <a:r>
              <a:rPr lang="en-US" dirty="0">
                <a:solidFill>
                  <a:schemeClr val="bg1"/>
                </a:solidFill>
              </a:rPr>
              <a:t>Homeowners</a:t>
            </a:r>
          </a:p>
          <a:p>
            <a:pPr marL="770576" lvl="1" indent="-296374">
              <a:buFont typeface="Arial" pitchFamily="34" charset="0"/>
              <a:buChar char="•"/>
            </a:pPr>
            <a:r>
              <a:rPr lang="en-US" dirty="0">
                <a:solidFill>
                  <a:schemeClr val="bg1"/>
                </a:solidFill>
              </a:rPr>
              <a:t>Business </a:t>
            </a:r>
            <a:r>
              <a:rPr lang="en-US" dirty="0" smtClean="0">
                <a:solidFill>
                  <a:schemeClr val="bg1"/>
                </a:solidFill>
              </a:rPr>
              <a:t>owners</a:t>
            </a:r>
          </a:p>
          <a:p>
            <a:endParaRPr lang="en-US" dirty="0" smtClean="0">
              <a:solidFill>
                <a:schemeClr val="bg1"/>
              </a:solidFill>
            </a:endParaRPr>
          </a:p>
          <a:p>
            <a:r>
              <a:rPr lang="en-US" dirty="0" smtClean="0">
                <a:solidFill>
                  <a:schemeClr val="bg1"/>
                </a:solidFill>
              </a:rPr>
              <a:t>Already</a:t>
            </a:r>
            <a:r>
              <a:rPr lang="en-US" baseline="0" dirty="0" smtClean="0">
                <a:solidFill>
                  <a:schemeClr val="bg1"/>
                </a:solidFill>
              </a:rPr>
              <a:t> feedback from industry on need for improved training</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9</a:t>
            </a:fld>
            <a:endParaRPr lang="en-US" dirty="0"/>
          </a:p>
        </p:txBody>
      </p:sp>
    </p:spTree>
    <p:extLst>
      <p:ext uri="{BB962C8B-B14F-4D97-AF65-F5344CB8AC3E}">
        <p14:creationId xmlns:p14="http://schemas.microsoft.com/office/powerpoint/2010/main" val="314745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3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25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0213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688975"/>
          </a:xfrm>
          <a:prstGeom prst="rect">
            <a:avLst/>
          </a:prstGeom>
        </p:spPr>
        <p:txBody>
          <a:bodyPr/>
          <a:lstStyle/>
          <a:p>
            <a:r>
              <a:rPr lang="en-US" smtClean="0"/>
              <a:t>Click to edit Master title style</a:t>
            </a:r>
            <a:endParaRPr lang="en-US" dirty="0"/>
          </a:p>
        </p:txBody>
      </p:sp>
      <p:sp>
        <p:nvSpPr>
          <p:cNvPr id="10" name="Text Placeholder 2"/>
          <p:cNvSpPr>
            <a:spLocks noGrp="1"/>
          </p:cNvSpPr>
          <p:nvPr>
            <p:ph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825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F376CB4-6C30-4C6D-BA9A-ADFA36E93567}" type="datetimeFigureOut">
              <a:rPr lang="en-US"/>
              <a:pPr>
                <a:defRPr/>
              </a:pPr>
              <a:t>6/13/2012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80236E-D5C4-4EA6-BC41-A3097E6B8AC3}" type="slidenum">
              <a:rPr lang="en-US"/>
              <a:pPr>
                <a:defRPr/>
              </a:pPr>
              <a:t>‹#›</a:t>
            </a:fld>
            <a:endParaRPr lang="en-US" dirty="0"/>
          </a:p>
        </p:txBody>
      </p:sp>
    </p:spTree>
    <p:extLst>
      <p:ext uri="{BB962C8B-B14F-4D97-AF65-F5344CB8AC3E}">
        <p14:creationId xmlns:p14="http://schemas.microsoft.com/office/powerpoint/2010/main" val="426991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36BA370-5961-4DC2-9548-17F0BA6F3686}" type="datetimeFigureOut">
              <a:rPr lang="en-US"/>
              <a:pPr>
                <a:defRPr/>
              </a:pPr>
              <a:t>6/13/2012</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1832C0-AFD3-407D-A918-8E7E2DB6DD0B}" type="slidenum">
              <a:rPr lang="en-US"/>
              <a:pPr>
                <a:defRPr/>
              </a:pPr>
              <a:t>‹#›</a:t>
            </a:fld>
            <a:endParaRPr lang="en-US" dirty="0"/>
          </a:p>
        </p:txBody>
      </p:sp>
    </p:spTree>
    <p:extLst>
      <p:ext uri="{BB962C8B-B14F-4D97-AF65-F5344CB8AC3E}">
        <p14:creationId xmlns:p14="http://schemas.microsoft.com/office/powerpoint/2010/main" val="188881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1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688975"/>
          </a:xfrm>
          <a:prstGeom prst="rect">
            <a:avLst/>
          </a:prstGeom>
        </p:spPr>
        <p:txBody>
          <a:bodyPr/>
          <a:lstStyle/>
          <a:p>
            <a:r>
              <a:rPr lang="en-US" smtClean="0"/>
              <a:t>Click to edit Master title style</a:t>
            </a:r>
            <a:endParaRPr lang="en-US" dirty="0"/>
          </a:p>
        </p:txBody>
      </p:sp>
      <p:sp>
        <p:nvSpPr>
          <p:cNvPr id="10" name="Text Placeholder 2"/>
          <p:cNvSpPr>
            <a:spLocks noGrp="1"/>
          </p:cNvSpPr>
          <p:nvPr>
            <p:ph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364768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F376CB4-6C30-4C6D-BA9A-ADFA36E93567}"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A80236E-D5C4-4EA6-BC41-A3097E6B8A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196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7702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Users\lrahmer\Desktop\PP201248532\PPTSlide6Bl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662A016-5B54-4399-B112-22D4260F6BFB}"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77CC7F-F2E8-44F9-8132-DFA02521CA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62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546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76CB4-6C30-4C6D-BA9A-ADFA36E93567}"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80236E-D5C4-4EA6-BC41-A3097E6B8A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9870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9FFF8F-46BE-4491-800C-2431AC9D31B0}"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D0F80-3C97-425F-8E5C-790A76D8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856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ACCA26-78EE-4A0F-B377-F80734CC7D2E}"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2F831C-0D92-4C24-9E88-9B9CC521A2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034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DCB2A8-7770-4E49-81DD-0FD8DDBAF3C2}"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CC0BDE-B61B-4D83-9239-A28F2E3A84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9132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7A35B4-780E-4A44-96AB-BDC2B16CECB8}"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CD4ADB0-F919-4414-9F13-F8364F77DB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492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6BA370-5961-4DC2-9548-17F0BA6F3686}"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31832C0-AFD3-407D-A918-8E7E2DB6DD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937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E974A6-3A21-4A4C-88F8-CA3654DD7DBC}"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8FDD28-7183-420B-A4BE-0344355413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3402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E3FEF9-C1B4-40F1-9DEF-182933902616}"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7B30D3-F823-4FC6-BA26-B5860EFCEA7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8423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1667F2-352D-46F0-8E12-D07618654E60}"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13C808-BAC4-459A-A56F-F613C986AA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0610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1B7178-3C61-4219-AF28-781DF96F382F}"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983704-F20A-4CB1-846C-8BD0062566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410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D4512A3-25A8-4901-BD8D-40509454CCD8}" type="datetimeFigureOut">
              <a:rPr lang="en-US"/>
              <a:pPr>
                <a:defRPr/>
              </a:pPr>
              <a:t>6/13/2012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760C5C1-AA34-47D7-8B5F-FD7BB4CC61B1}" type="slidenum">
              <a:rPr lang="en-US"/>
              <a:pPr>
                <a:defRPr/>
              </a:pPr>
              <a:t>‹#›</a:t>
            </a:fld>
            <a:endParaRPr lang="en-US" dirty="0"/>
          </a:p>
        </p:txBody>
      </p:sp>
    </p:spTree>
    <p:extLst>
      <p:ext uri="{BB962C8B-B14F-4D97-AF65-F5344CB8AC3E}">
        <p14:creationId xmlns:p14="http://schemas.microsoft.com/office/powerpoint/2010/main" val="958767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Text Placeholder 2"/>
          <p:cNvSpPr>
            <a:spLocks noGrp="1"/>
          </p:cNvSpPr>
          <p:nvPr>
            <p:ph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3681019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20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8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653E341-B93D-4C60-9589-77E6FF259764}" type="datetimeFigureOut">
              <a:rPr lang="en-US"/>
              <a:pPr>
                <a:defRPr/>
              </a:pPr>
              <a:t>6/13/2012</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E101D6-95D4-4251-B447-A0672D0060F0}" type="slidenum">
              <a:rPr lang="en-US"/>
              <a:pPr>
                <a:defRPr/>
              </a:pPr>
              <a:t>‹#›</a:t>
            </a:fld>
            <a:endParaRPr lang="en-US" dirty="0"/>
          </a:p>
        </p:txBody>
      </p:sp>
    </p:spTree>
    <p:extLst>
      <p:ext uri="{BB962C8B-B14F-4D97-AF65-F5344CB8AC3E}">
        <p14:creationId xmlns:p14="http://schemas.microsoft.com/office/powerpoint/2010/main" val="15763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8224118-8353-4264-AA97-C202B0ED87A3}" type="datetimeFigureOut">
              <a:rPr lang="en-US"/>
              <a:pPr>
                <a:defRPr/>
              </a:pPr>
              <a:t>6/13/2012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ABADF54-9FE7-4191-973F-10214CA022DC}" type="slidenum">
              <a:rPr lang="en-US"/>
              <a:pPr>
                <a:defRPr/>
              </a:pPr>
              <a:t>‹#›</a:t>
            </a:fld>
            <a:endParaRPr lang="en-US" dirty="0"/>
          </a:p>
        </p:txBody>
      </p:sp>
    </p:spTree>
    <p:extLst>
      <p:ext uri="{BB962C8B-B14F-4D97-AF65-F5344CB8AC3E}">
        <p14:creationId xmlns:p14="http://schemas.microsoft.com/office/powerpoint/2010/main" val="6536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3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C84CDB3-48D1-4D05-A39B-4070D2D121D2}" type="datetimeFigureOut">
              <a:rPr lang="en-US"/>
              <a:pPr>
                <a:defRPr/>
              </a:pPr>
              <a:t>6/13/2012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5B0A687-ADC2-436F-A2B4-D07721CB9FD7}" type="slidenum">
              <a:rPr lang="en-US"/>
              <a:pPr>
                <a:defRPr/>
              </a:pPr>
              <a:t>‹#›</a:t>
            </a:fld>
            <a:endParaRPr lang="en-US"/>
          </a:p>
        </p:txBody>
      </p:sp>
    </p:spTree>
    <p:extLst>
      <p:ext uri="{BB962C8B-B14F-4D97-AF65-F5344CB8AC3E}">
        <p14:creationId xmlns:p14="http://schemas.microsoft.com/office/powerpoint/2010/main" val="2049188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7.xml"/><Relationship Id="rId1" Type="http://schemas.openxmlformats.org/officeDocument/2006/relationships/slideLayout" Target="../slideLayouts/slideLayout30.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Users\lrahmer\Desktop\PP201248532\PPTSlide6Bl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8"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66"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2"/>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GoSolar logo, Making Solar Energy Easy"/>
          <p:cNvPicPr>
            <a:picLocks noChangeAspect="1" noChangeArrowheads="1"/>
          </p:cNvPicPr>
          <p:nvPr/>
        </p:nvPicPr>
        <p:blipFill>
          <a:blip r:embed="rId3"/>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6"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70" r:id="rId1"/>
    <p:sldLayoutId id="2147483794" r:id="rId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3"/>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2"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928813"/>
            <a:ext cx="7620000" cy="3662362"/>
          </a:xfrm>
          <a:prstGeom prst="rect">
            <a:avLst/>
          </a:prstGeom>
          <a:noFill/>
        </p:spPr>
        <p:txBody>
          <a:bodyPr>
            <a:spAutoFit/>
          </a:bodyPr>
          <a:lstStyle/>
          <a:p>
            <a:pPr fontAlgn="auto">
              <a:spcBef>
                <a:spcPts val="0"/>
              </a:spcBef>
              <a:spcAft>
                <a:spcPts val="0"/>
              </a:spcAft>
              <a:defRPr/>
            </a:pPr>
            <a:r>
              <a:rPr lang="en-US" sz="4000" dirty="0">
                <a:solidFill>
                  <a:schemeClr val="bg1"/>
                </a:solidFill>
                <a:latin typeface="+mn-lt"/>
              </a:rPr>
              <a:t>Short Term Goals</a:t>
            </a:r>
          </a:p>
          <a:p>
            <a:pPr marL="457200" indent="-457200" fontAlgn="auto">
              <a:spcBef>
                <a:spcPts val="0"/>
              </a:spcBef>
              <a:spcAft>
                <a:spcPts val="0"/>
              </a:spcAft>
              <a:buFont typeface="Arial" pitchFamily="34" charset="0"/>
              <a:buChar char="•"/>
              <a:defRPr/>
            </a:pPr>
            <a:r>
              <a:rPr lang="en-US" sz="3200" dirty="0">
                <a:solidFill>
                  <a:schemeClr val="bg1"/>
                </a:solidFill>
                <a:latin typeface="+mn-lt"/>
              </a:rPr>
              <a:t>Promote alternative and renewable energy within Broward County’s geographic boundaries. </a:t>
            </a:r>
          </a:p>
          <a:p>
            <a:pPr marL="457200" indent="-457200" fontAlgn="auto">
              <a:spcBef>
                <a:spcPts val="0"/>
              </a:spcBef>
              <a:spcAft>
                <a:spcPts val="0"/>
              </a:spcAft>
              <a:buFont typeface="Arial" pitchFamily="34" charset="0"/>
              <a:buChar char="•"/>
              <a:defRPr/>
            </a:pPr>
            <a:r>
              <a:rPr lang="en-US" sz="3200" dirty="0">
                <a:solidFill>
                  <a:schemeClr val="bg1"/>
                </a:solidFill>
                <a:latin typeface="+mn-lt"/>
              </a:rPr>
              <a:t>Expand the market for energy efficient products and services. </a:t>
            </a:r>
          </a:p>
          <a:p>
            <a:pPr fontAlgn="auto">
              <a:spcBef>
                <a:spcPts val="0"/>
              </a:spcBef>
              <a:spcAft>
                <a:spcPts val="0"/>
              </a:spcAft>
              <a:defRPr/>
            </a:pPr>
            <a:endParaRPr lang="en-US" sz="32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Users\lrahmer\Desktop\PP201248532\PPTSlide6Blu.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E17A15-8118-49D6-82AB-9FE163DAA6DF}" type="datetimeFigureOut">
              <a:rPr lang="en-US">
                <a:solidFill>
                  <a:prstClr val="black">
                    <a:tint val="75000"/>
                  </a:prstClr>
                </a:solidFill>
              </a:rPr>
              <a:pPr>
                <a:defRPr/>
              </a:pPr>
              <a:t>6/13/2012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B6CB8E-1ADF-4057-ADB1-F7EA14B19E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169081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3"/>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GoSolar logo, Making Solar Energy Easy"/>
          <p:cNvPicPr>
            <a:picLocks noChangeAspect="1" noChangeArrowheads="1"/>
          </p:cNvPicPr>
          <p:nvPr/>
        </p:nvPicPr>
        <p:blipFill>
          <a:blip r:embed="rId4"/>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6"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25897825"/>
      </p:ext>
    </p:extLst>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C:\Users\lrahmer\Desktop\PP201248532\PPTSlide6Bl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928813"/>
            <a:ext cx="7620000" cy="4430712"/>
          </a:xfrm>
          <a:prstGeom prst="rect">
            <a:avLst/>
          </a:prstGeom>
          <a:noFill/>
        </p:spPr>
        <p:txBody>
          <a:bodyPr>
            <a:spAutoFit/>
          </a:bodyPr>
          <a:lstStyle/>
          <a:p>
            <a:pPr fontAlgn="auto">
              <a:spcBef>
                <a:spcPts val="0"/>
              </a:spcBef>
              <a:spcAft>
                <a:spcPts val="0"/>
              </a:spcAft>
              <a:defRPr/>
            </a:pPr>
            <a:r>
              <a:rPr lang="en-US" sz="4000" dirty="0">
                <a:solidFill>
                  <a:schemeClr val="bg1"/>
                </a:solidFill>
                <a:latin typeface="+mn-lt"/>
              </a:rPr>
              <a:t>Long Term Goals</a:t>
            </a:r>
          </a:p>
          <a:p>
            <a:pPr lvl="1" fontAlgn="auto">
              <a:spcBef>
                <a:spcPts val="0"/>
              </a:spcBef>
              <a:spcAft>
                <a:spcPts val="0"/>
              </a:spcAft>
              <a:defRPr/>
            </a:pPr>
            <a:endParaRPr lang="en-US" dirty="0">
              <a:latin typeface="+mn-lt"/>
            </a:endParaRPr>
          </a:p>
          <a:p>
            <a:pPr marL="914400" lvl="1" indent="-457200" fontAlgn="auto">
              <a:spcBef>
                <a:spcPts val="0"/>
              </a:spcBef>
              <a:spcAft>
                <a:spcPts val="0"/>
              </a:spcAft>
              <a:buFont typeface="Arial" pitchFamily="34" charset="0"/>
              <a:buChar char="•"/>
              <a:defRPr/>
            </a:pPr>
            <a:r>
              <a:rPr lang="en-US" sz="3200" dirty="0">
                <a:solidFill>
                  <a:schemeClr val="bg1"/>
                </a:solidFill>
                <a:latin typeface="+mn-lt"/>
              </a:rPr>
              <a:t>Range of financing options</a:t>
            </a:r>
          </a:p>
          <a:p>
            <a:pPr marL="914400" lvl="1" indent="-457200" fontAlgn="auto">
              <a:spcBef>
                <a:spcPts val="0"/>
              </a:spcBef>
              <a:spcAft>
                <a:spcPts val="0"/>
              </a:spcAft>
              <a:buFont typeface="Arial" pitchFamily="34" charset="0"/>
              <a:buChar char="•"/>
              <a:defRPr/>
            </a:pPr>
            <a:r>
              <a:rPr lang="en-US" sz="3200" dirty="0">
                <a:solidFill>
                  <a:schemeClr val="bg1"/>
                </a:solidFill>
                <a:latin typeface="+mn-lt"/>
              </a:rPr>
              <a:t>Educated HOAs</a:t>
            </a:r>
          </a:p>
          <a:p>
            <a:pPr marL="914400" lvl="1" indent="-457200" fontAlgn="auto">
              <a:spcBef>
                <a:spcPts val="0"/>
              </a:spcBef>
              <a:spcAft>
                <a:spcPts val="0"/>
              </a:spcAft>
              <a:buFont typeface="Arial" pitchFamily="34" charset="0"/>
              <a:buChar char="•"/>
              <a:defRPr/>
            </a:pPr>
            <a:r>
              <a:rPr lang="en-US" sz="3200" dirty="0">
                <a:solidFill>
                  <a:schemeClr val="bg1"/>
                </a:solidFill>
                <a:latin typeface="+mn-lt"/>
              </a:rPr>
              <a:t>Consistent, nonrestrictive zoning</a:t>
            </a:r>
          </a:p>
          <a:p>
            <a:pPr marL="914400" lvl="1" indent="-457200" fontAlgn="auto">
              <a:spcBef>
                <a:spcPts val="0"/>
              </a:spcBef>
              <a:spcAft>
                <a:spcPts val="0"/>
              </a:spcAft>
              <a:buFont typeface="Arial" pitchFamily="34" charset="0"/>
              <a:buChar char="•"/>
              <a:defRPr/>
            </a:pPr>
            <a:r>
              <a:rPr lang="en-US" sz="3200" dirty="0">
                <a:solidFill>
                  <a:schemeClr val="bg1"/>
                </a:solidFill>
                <a:latin typeface="+mn-lt"/>
              </a:rPr>
              <a:t>One simple, immediate permit process connected to interconnection process</a:t>
            </a:r>
          </a:p>
          <a:p>
            <a:pPr marL="914400" lvl="1" indent="-457200" fontAlgn="auto">
              <a:spcBef>
                <a:spcPts val="0"/>
              </a:spcBef>
              <a:spcAft>
                <a:spcPts val="0"/>
              </a:spcAft>
              <a:buFont typeface="Arial" pitchFamily="34" charset="0"/>
              <a:buChar char="•"/>
              <a:defRPr/>
            </a:pPr>
            <a:r>
              <a:rPr lang="en-US" sz="3200" dirty="0">
                <a:solidFill>
                  <a:schemeClr val="bg1"/>
                </a:solidFill>
                <a:latin typeface="+mn-lt"/>
              </a:rPr>
              <a:t>Reasonably happy neighbors</a:t>
            </a:r>
          </a:p>
          <a:p>
            <a:pPr fontAlgn="auto">
              <a:spcBef>
                <a:spcPts val="0"/>
              </a:spcBef>
              <a:spcAft>
                <a:spcPts val="0"/>
              </a:spcAft>
              <a:defRPr/>
            </a:pPr>
            <a:endParaRPr lang="en-US" sz="3200"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75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4"/>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p:cNvSpPr>
            <a:spLocks noGrp="1"/>
          </p:cNvSpPr>
          <p:nvPr>
            <p:ph type="dt" sz="half" idx="2"/>
          </p:nvPr>
        </p:nvSpPr>
        <p:spPr>
          <a:xfrm>
            <a:off x="457200" y="5730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32416F-21AC-4C74-8B46-72092762155C}" type="datetimeFigureOut">
              <a:rPr lang="en-US"/>
              <a:pPr>
                <a:defRPr/>
              </a:pPr>
              <a:t>6/13/2012</a:t>
            </a:fld>
            <a:endParaRPr lang="en-US" dirty="0"/>
          </a:p>
        </p:txBody>
      </p:sp>
      <p:sp>
        <p:nvSpPr>
          <p:cNvPr id="8" name="Footer Placeholder 4"/>
          <p:cNvSpPr>
            <a:spLocks noGrp="1"/>
          </p:cNvSpPr>
          <p:nvPr>
            <p:ph type="ftr" sz="quarter" idx="3"/>
          </p:nvPr>
        </p:nvSpPr>
        <p:spPr>
          <a:xfrm>
            <a:off x="3124200" y="5730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9" name="Slide Number Placeholder 5"/>
          <p:cNvSpPr>
            <a:spLocks noGrp="1"/>
          </p:cNvSpPr>
          <p:nvPr>
            <p:ph type="sldNum" sz="quarter" idx="4"/>
          </p:nvPr>
        </p:nvSpPr>
        <p:spPr>
          <a:xfrm>
            <a:off x="6553200" y="5730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F1F29E-1F10-4BC0-A2A5-E6279E907509}" type="slidenum">
              <a:rPr lang="en-US"/>
              <a:pPr>
                <a:defRPr/>
              </a:pPr>
              <a:t>‹#›</a:t>
            </a:fld>
            <a:endParaRPr 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6"/>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3" r:id="rId1"/>
    <p:sldLayoutId id="2147483761" r:id="rId2"/>
    <p:sldLayoutId id="2147483754" r:id="rId3"/>
    <p:sldLayoutId id="2147483755"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6" descr="C:\Users\lrahmer\Desktop\PP201248532\PPTSlide6Bl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6" r:id="rId1"/>
    <p:sldLayoutId id="2147483762" r:id="rId2"/>
    <p:sldLayoutId id="2147483763"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descr="Go SOLAR logo, sunrise, home/roof, contractors and man working on roof solar panels"/>
          <p:cNvPicPr>
            <a:picLocks noChangeAspect="1" noChangeArrowheads="1"/>
          </p:cNvPicPr>
          <p:nvPr/>
        </p:nvPicPr>
        <p:blipFill>
          <a:blip r:embed="rId3"/>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6" descr="C:\Users\lrahmer\Desktop\PP201248532\PPTSlide6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1.gif"/><Relationship Id="rId12"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21.jpeg"/><Relationship Id="rId10" Type="http://schemas.openxmlformats.org/officeDocument/2006/relationships/image" Target="../media/image33.png"/><Relationship Id="rId4" Type="http://schemas.microsoft.com/office/2007/relationships/hdphoto" Target="../media/hdphoto3.wdp"/><Relationship Id="rId9" Type="http://schemas.microsoft.com/office/2007/relationships/hdphoto" Target="../media/hdphoto4.wdp"/><Relationship Id="rId1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0.png"/><Relationship Id="rId26" Type="http://schemas.openxmlformats.org/officeDocument/2006/relationships/image" Target="../media/image25.gif"/><Relationship Id="rId3" Type="http://schemas.openxmlformats.org/officeDocument/2006/relationships/image" Target="../media/image8.png"/><Relationship Id="rId21" Type="http://schemas.openxmlformats.org/officeDocument/2006/relationships/image" Target="../media/image22.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http://www.townofhillsborobeach.com/images/tohb_header.jpg" TargetMode="External"/><Relationship Id="rId25" Type="http://schemas.openxmlformats.org/officeDocument/2006/relationships/image" Target="../media/image24.wmf"/><Relationship Id="rId2" Type="http://schemas.openxmlformats.org/officeDocument/2006/relationships/notesSlide" Target="../notesSlides/notesSlide8.xml"/><Relationship Id="rId16" Type="http://schemas.microsoft.com/office/2007/relationships/hdphoto" Target="../media/hdphoto1.wdp"/><Relationship Id="rId20" Type="http://schemas.openxmlformats.org/officeDocument/2006/relationships/image" Target="../media/image21.jpeg"/><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http://t0.gstatic.com/images?q=tbn:ANd9GcQl6qTUzRhINDedbbDWz01afLf0jgwNmPMQFiMF-Qk9Eir_UENK7vuhQAHx" TargetMode="External"/><Relationship Id="rId5" Type="http://schemas.openxmlformats.org/officeDocument/2006/relationships/image" Target="../media/image10.jpeg"/><Relationship Id="rId15" Type="http://schemas.openxmlformats.org/officeDocument/2006/relationships/image" Target="../media/image19.png"/><Relationship Id="rId23" Type="http://schemas.openxmlformats.org/officeDocument/2006/relationships/image" Target="../media/image23.jpeg"/><Relationship Id="rId10" Type="http://schemas.openxmlformats.org/officeDocument/2006/relationships/image" Target="../media/image15.jpeg"/><Relationship Id="rId19"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hyperlink" Target="http://www.townofhillsborobeach.com/index.php" TargetMode="External"/><Relationship Id="rId22" Type="http://schemas.openxmlformats.org/officeDocument/2006/relationships/hyperlink" Target="http://www.google.com/imgres?imgurl=http://www.craventhompson.com/Documents/Portfolio/BFLAGnPsGUmfbMkyTDtDFg/Town%20of%20Lauderdale%20by%20the%20Sea.jpg&amp;imgrefurl=http://www.craventhompson.com/Infrastructure&amp;usg=__z52K1Wt78ZivxYT75XMLfLtQGQ8=&amp;h=495&amp;w=502&amp;sz=186&amp;hl=en&amp;start=2&amp;zoom=1&amp;tbnid=N4_clVaYbdbRVM:&amp;tbnh=128&amp;tbnw=130&amp;ei=aC-MT_-_HoKk9ATPpsX1CQ&amp;prev=/search?q=city+of+lauderdale+by+the+sea&amp;hl=en&amp;sa=X&amp;rlz=1T4ADFA_enUS407US409&amp;tbm=isch&amp;prmd=ivnsm&amp;itbs=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a:extLst>
              <a:ext uri="{28A0092B-C50C-407E-A947-70E740481C1C}">
                <a14:useLocalDpi xmlns:a14="http://schemas.microsoft.com/office/drawing/2010/main" val="0"/>
              </a:ext>
            </a:extLst>
          </a:blip>
          <a:srcRect l="2934" t="27054" r="3706" b="30559"/>
          <a:stretch>
            <a:fillRect/>
          </a:stretch>
        </p:blipFill>
        <p:spPr bwMode="auto">
          <a:xfrm>
            <a:off x="152400" y="3886200"/>
            <a:ext cx="2103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85620"/>
            <a:ext cx="8229600" cy="1143000"/>
          </a:xfrm>
        </p:spPr>
        <p:txBody>
          <a:bodyPr/>
          <a:lstStyle/>
          <a:p>
            <a:r>
              <a:rPr lang="en-US" b="1" dirty="0" smtClean="0"/>
              <a:t>Outreach</a:t>
            </a:r>
            <a:endParaRPr lang="en-US" b="1" dirty="0"/>
          </a:p>
        </p:txBody>
      </p:sp>
      <p:sp>
        <p:nvSpPr>
          <p:cNvPr id="3" name="Content Placeholder 2"/>
          <p:cNvSpPr>
            <a:spLocks noGrp="1"/>
          </p:cNvSpPr>
          <p:nvPr>
            <p:ph idx="1"/>
          </p:nvPr>
        </p:nvSpPr>
        <p:spPr>
          <a:xfrm>
            <a:off x="228600" y="2133600"/>
            <a:ext cx="4648200" cy="4525963"/>
          </a:xfrm>
        </p:spPr>
        <p:txBody>
          <a:bodyPr/>
          <a:lstStyle/>
          <a:p>
            <a:r>
              <a:rPr lang="en-US" dirty="0" smtClean="0"/>
              <a:t>Go SOLAR brochure</a:t>
            </a:r>
          </a:p>
          <a:p>
            <a:r>
              <a:rPr lang="en-US" dirty="0" smtClean="0"/>
              <a:t>Website</a:t>
            </a:r>
          </a:p>
          <a:p>
            <a:pPr marL="0" indent="0">
              <a:buNone/>
            </a:pPr>
            <a:endParaRPr lang="en-US" dirty="0" smtClean="0"/>
          </a:p>
          <a:p>
            <a:r>
              <a:rPr lang="en-US" dirty="0" smtClean="0"/>
              <a:t>Staff available for presentations </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06" t="19401" r="12084" b="8853"/>
          <a:stretch/>
        </p:blipFill>
        <p:spPr bwMode="auto">
          <a:xfrm>
            <a:off x="4876800" y="1654020"/>
            <a:ext cx="4114800" cy="445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598" y="3387312"/>
            <a:ext cx="3996479" cy="461665"/>
          </a:xfrm>
          <a:prstGeom prst="rect">
            <a:avLst/>
          </a:prstGeom>
        </p:spPr>
        <p:txBody>
          <a:bodyPr wrap="none">
            <a:spAutoFit/>
          </a:bodyPr>
          <a:lstStyle/>
          <a:p>
            <a:r>
              <a:rPr lang="en-US" sz="2400" b="1" dirty="0">
                <a:solidFill>
                  <a:schemeClr val="bg1"/>
                </a:solidFill>
              </a:rPr>
              <a:t>broward.org/gogreen/gosolar</a:t>
            </a:r>
            <a:endParaRPr lang="en-US" sz="2400" dirty="0">
              <a:solidFill>
                <a:schemeClr val="bg1"/>
              </a:solidFill>
            </a:endParaRPr>
          </a:p>
        </p:txBody>
      </p:sp>
    </p:spTree>
    <p:extLst>
      <p:ext uri="{BB962C8B-B14F-4D97-AF65-F5344CB8AC3E}">
        <p14:creationId xmlns:p14="http://schemas.microsoft.com/office/powerpoint/2010/main" val="41622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2914650" y="3048000"/>
            <a:ext cx="929237" cy="5494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9" idx="3"/>
          </p:cNvCxnSpPr>
          <p:nvPr/>
        </p:nvCxnSpPr>
        <p:spPr>
          <a:xfrm flipH="1" flipV="1">
            <a:off x="1976103" y="3906121"/>
            <a:ext cx="1867785" cy="1184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695576" y="4237112"/>
            <a:ext cx="1148312" cy="4872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603108" y="2619376"/>
            <a:ext cx="12317" cy="11257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362327" y="3182256"/>
            <a:ext cx="809873" cy="4151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91414" y="3932677"/>
            <a:ext cx="2305542" cy="3265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4" idx="2"/>
          </p:cNvCxnSpPr>
          <p:nvPr/>
        </p:nvCxnSpPr>
        <p:spPr>
          <a:xfrm>
            <a:off x="4603107" y="4245291"/>
            <a:ext cx="6159" cy="10887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362327" y="4237112"/>
            <a:ext cx="950769" cy="55253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542257" y="2286000"/>
            <a:ext cx="5867400" cy="3228053"/>
          </a:xfrm>
          <a:prstGeom prst="ellipse">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Picture 13" descr="C:\Users\lrahmer\Desktop\BoardRulesAppeals.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1639" y1="74590" x2="51639" y2="74590"/>
                      </a14:backgroundRemoval>
                    </a14:imgEffect>
                  </a14:imgLayer>
                </a14:imgProps>
              </a:ext>
              <a:ext uri="{28A0092B-C50C-407E-A947-70E740481C1C}">
                <a14:useLocalDpi xmlns:a14="http://schemas.microsoft.com/office/drawing/2010/main" val="0"/>
              </a:ext>
            </a:extLst>
          </a:blip>
          <a:srcRect/>
          <a:stretch>
            <a:fillRect/>
          </a:stretch>
        </p:blipFill>
        <p:spPr bwMode="auto">
          <a:xfrm>
            <a:off x="2114550" y="20383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Users\lrahmer\Desktop\FPL.gif"/>
          <p:cNvPicPr>
            <a:picLocks noChangeAspect="1" noChangeArrowheads="1"/>
          </p:cNvPicPr>
          <p:nvPr/>
        </p:nvPicPr>
        <p:blipFill rotWithShape="1">
          <a:blip r:embed="rId5">
            <a:extLst>
              <a:ext uri="{28A0092B-C50C-407E-A947-70E740481C1C}">
                <a14:useLocalDpi xmlns:a14="http://schemas.microsoft.com/office/drawing/2010/main" val="0"/>
              </a:ext>
            </a:extLst>
          </a:blip>
          <a:srcRect l="137" t="3067" r="-137" b="3067"/>
          <a:stretch/>
        </p:blipFill>
        <p:spPr bwMode="auto">
          <a:xfrm>
            <a:off x="1108411" y="3498888"/>
            <a:ext cx="867692" cy="8144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Users\lrahmer\Desktop\FlaSolarEnergyCt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486" y="3498888"/>
            <a:ext cx="844941" cy="84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oopercity.govoffice.com/vertical/Sites/%7B6B555694-E6ED-4811-95F9-68AA3BD0A2FF%7D/uploads/%7B9F207D90-884D-4D68-A3FD-1EC4DED0E610%7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213355"/>
            <a:ext cx="2533650" cy="589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1613" y1="28626" x2="51613" y2="28626"/>
                        <a14:foregroundMark x1="50664" y1="22328" x2="50664" y2="22328"/>
                        <a14:foregroundMark x1="49146" y1="19656" x2="49146" y2="19656"/>
                        <a14:foregroundMark x1="53700" y1="23282" x2="53700" y2="23282"/>
                        <a14:foregroundMark x1="50474" y1="26718" x2="50474" y2="26718"/>
                        <a14:foregroundMark x1="48956" y1="30534" x2="48956" y2="30534"/>
                        <a14:foregroundMark x1="54649" y1="29962" x2="54649" y2="29962"/>
                        <a14:foregroundMark x1="53700" y1="25191" x2="53700" y2="25191"/>
                        <a14:foregroundMark x1="45161" y1="36641" x2="45161" y2="36641"/>
                        <a14:foregroundMark x1="39658" y1="36069" x2="39658" y2="36069"/>
                        <a14:foregroundMark x1="52562" y1="35305" x2="52562" y2="35305"/>
                        <a14:foregroundMark x1="58824" y1="35305" x2="58824" y2="35305"/>
                        <a14:foregroundMark x1="54080" y1="36069" x2="54080" y2="36069"/>
                        <a14:foregroundMark x1="47059" y1="20802" x2="47059" y2="20802"/>
                        <a14:foregroundMark x1="52372" y1="20802" x2="52372" y2="20802"/>
                        <a14:foregroundMark x1="50474" y1="25954" x2="50474" y2="25954"/>
                      </a14:backgroundRemoval>
                    </a14:imgEffect>
                  </a14:imgLayer>
                </a14:imgProps>
              </a:ext>
              <a:ext uri="{28A0092B-C50C-407E-A947-70E740481C1C}">
                <a14:useLocalDpi xmlns:a14="http://schemas.microsoft.com/office/drawing/2010/main" val="0"/>
              </a:ext>
            </a:extLst>
          </a:blip>
          <a:stretch>
            <a:fillRect/>
          </a:stretch>
        </p:blipFill>
        <p:spPr>
          <a:xfrm>
            <a:off x="1752600" y="4495800"/>
            <a:ext cx="1162050" cy="1155586"/>
          </a:xfrm>
          <a:prstGeom prst="rect">
            <a:avLst/>
          </a:prstGeom>
        </p:spPr>
      </p:pic>
      <p:sp>
        <p:nvSpPr>
          <p:cNvPr id="2" name="Title 1"/>
          <p:cNvSpPr>
            <a:spLocks noGrp="1"/>
          </p:cNvSpPr>
          <p:nvPr>
            <p:ph type="title"/>
          </p:nvPr>
        </p:nvSpPr>
        <p:spPr>
          <a:xfrm>
            <a:off x="3733800" y="268069"/>
            <a:ext cx="5791200" cy="1524000"/>
          </a:xfrm>
        </p:spPr>
        <p:txBody>
          <a:bodyPr/>
          <a:lstStyle/>
          <a:p>
            <a:pPr algn="l"/>
            <a:r>
              <a:rPr lang="en-US" b="1" dirty="0" smtClean="0"/>
              <a:t>                   </a:t>
            </a:r>
            <a:r>
              <a:rPr lang="en-US" b="1" dirty="0"/>
              <a:t> </a:t>
            </a:r>
            <a:r>
              <a:rPr lang="en-US" b="1" dirty="0" smtClean="0"/>
              <a:t>  Partnerships…</a:t>
            </a:r>
            <a:br>
              <a:rPr lang="en-US" b="1" dirty="0" smtClean="0"/>
            </a:br>
            <a:r>
              <a:rPr lang="en-US" b="1" dirty="0" smtClean="0"/>
              <a:t>          Key to Success</a:t>
            </a:r>
            <a:r>
              <a:rPr lang="en-US" dirty="0"/>
              <a:t/>
            </a:r>
            <a:br>
              <a:rPr lang="en-US" dirty="0"/>
            </a:br>
            <a:endParaRPr lang="en-US" b="1" dirty="0"/>
          </a:p>
        </p:txBody>
      </p:sp>
      <p:sp>
        <p:nvSpPr>
          <p:cNvPr id="18" name="Rounded Rectangle 4"/>
          <p:cNvSpPr/>
          <p:nvPr/>
        </p:nvSpPr>
        <p:spPr>
          <a:xfrm>
            <a:off x="3990160" y="1829366"/>
            <a:ext cx="971596" cy="709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p:txBody>
      </p:sp>
      <p:pic>
        <p:nvPicPr>
          <p:cNvPr id="1027" name="Picture 3" descr="C:\Documents and Settings\mfields\Local Settings\Temporary Internet Files\Content.IE5\3NGFVE0S\MP91021641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0160" y="1829366"/>
            <a:ext cx="1250530" cy="10894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14800" y="1792069"/>
            <a:ext cx="976614"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Solar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Industry</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9" name="Picture 18"/>
          <p:cNvPicPr>
            <a:picLocks noChangeAspect="1"/>
          </p:cNvPicPr>
          <p:nvPr/>
        </p:nvPicPr>
        <p:blipFill>
          <a:blip r:embed="rId11">
            <a:extLst>
              <a:ext uri="{BEBA8EAE-BF5A-486C-A8C5-ECC9F3942E4B}">
                <a14:imgProps xmlns:a14="http://schemas.microsoft.com/office/drawing/2010/main">
                  <a14:imgLayer r:embed="rId12">
                    <a14:imgEffect>
                      <a14:backgroundRemoval t="0" b="98788" l="0" r="98182">
                        <a14:backgroundMark x1="10455" y1="12727" x2="10455" y2="12727"/>
                        <a14:backgroundMark x1="26818" y1="6667" x2="26818" y2="6667"/>
                        <a14:backgroundMark x1="7727" y1="20000" x2="7727" y2="20000"/>
                        <a14:backgroundMark x1="7273" y1="4848" x2="7273" y2="4848"/>
                        <a14:backgroundMark x1="15455" y1="4848" x2="15455" y2="4848"/>
                        <a14:backgroundMark x1="85455" y1="13333" x2="85455" y2="13333"/>
                        <a14:backgroundMark x1="76818" y1="7273" x2="76818" y2="7273"/>
                        <a14:backgroundMark x1="87727" y1="6061" x2="87727" y2="6061"/>
                        <a14:backgroundMark x1="95909" y1="23030" x2="95909" y2="23030"/>
                        <a14:backgroundMark x1="90000" y1="21212" x2="90000" y2="21212"/>
                        <a14:backgroundMark x1="94545" y1="9091" x2="94545" y2="9091"/>
                        <a14:backgroundMark x1="95455" y1="32121" x2="95455" y2="32121"/>
                        <a14:backgroundMark x1="65909" y1="3030" x2="65909" y2="3030"/>
                        <a14:backgroundMark x1="3182" y1="71515" x2="3182" y2="71515"/>
                        <a14:backgroundMark x1="10909" y1="86061" x2="10909" y2="86061"/>
                        <a14:backgroundMark x1="4545" y1="93333" x2="4545" y2="93333"/>
                        <a14:backgroundMark x1="5455" y1="82424" x2="5455" y2="82424"/>
                        <a14:backgroundMark x1="12273" y1="93333" x2="12273" y2="93333"/>
                        <a14:backgroundMark x1="15909" y1="91515" x2="15909" y2="91515"/>
                        <a14:backgroundMark x1="24091" y1="95758" x2="24091" y2="95758"/>
                        <a14:backgroundMark x1="32273" y1="96364" x2="32273" y2="96364"/>
                        <a14:backgroundMark x1="18182" y1="96364" x2="18182" y2="96364"/>
                        <a14:backgroundMark x1="68636" y1="95758" x2="68636" y2="95758"/>
                        <a14:backgroundMark x1="81364" y1="91515" x2="81364" y2="91515"/>
                        <a14:backgroundMark x1="90455" y1="79394" x2="90455" y2="79394"/>
                        <a14:backgroundMark x1="95455" y1="69697" x2="95455" y2="69697"/>
                        <a14:backgroundMark x1="96818" y1="64242" x2="96818" y2="64242"/>
                        <a14:backgroundMark x1="92727" y1="90303" x2="92727" y2="90303"/>
                        <a14:backgroundMark x1="86364" y1="93333" x2="86364" y2="93333"/>
                        <a14:backgroundMark x1="94545" y1="83636" x2="94545" y2="83636"/>
                        <a14:backgroundMark x1="89091" y1="84848" x2="89091" y2="84848"/>
                        <a14:backgroundMark x1="76818" y1="96970" x2="76818" y2="96970"/>
                        <a14:backgroundMark x1="93182" y1="96970" x2="93182" y2="96970"/>
                        <a14:backgroundMark x1="17273" y1="13939" x2="17273" y2="13939"/>
                        <a14:backgroundMark x1="4091" y1="12121" x2="4091" y2="12121"/>
                        <a14:backgroundMark x1="30000" y1="3030" x2="30000" y2="3030"/>
                      </a14:backgroundRemoval>
                    </a14:imgEffect>
                  </a14:imgLayer>
                </a14:imgProps>
              </a:ext>
              <a:ext uri="{28A0092B-C50C-407E-A947-70E740481C1C}">
                <a14:useLocalDpi xmlns:a14="http://schemas.microsoft.com/office/drawing/2010/main" val="0"/>
              </a:ext>
            </a:extLst>
          </a:blip>
          <a:stretch>
            <a:fillRect/>
          </a:stretch>
        </p:blipFill>
        <p:spPr>
          <a:xfrm>
            <a:off x="5943600" y="4468025"/>
            <a:ext cx="1357832" cy="1018375"/>
          </a:xfrm>
          <a:prstGeom prst="rect">
            <a:avLst/>
          </a:prstGeom>
        </p:spPr>
      </p:pic>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4667" b="95333" l="10000" r="90000"/>
                    </a14:imgEffect>
                  </a14:imgLayer>
                </a14:imgProps>
              </a:ext>
              <a:ext uri="{28A0092B-C50C-407E-A947-70E740481C1C}">
                <a14:useLocalDpi xmlns:a14="http://schemas.microsoft.com/office/drawing/2010/main" val="0"/>
              </a:ext>
            </a:extLst>
          </a:blip>
          <a:stretch>
            <a:fillRect/>
          </a:stretch>
        </p:blipFill>
        <p:spPr>
          <a:xfrm>
            <a:off x="5486400" y="2133600"/>
            <a:ext cx="1653393" cy="124004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43887" y="3597424"/>
            <a:ext cx="1518440" cy="647867"/>
          </a:xfrm>
          <a:prstGeom prst="rect">
            <a:avLst/>
          </a:prstGeom>
        </p:spPr>
      </p:pic>
    </p:spTree>
    <p:extLst>
      <p:ext uri="{BB962C8B-B14F-4D97-AF65-F5344CB8AC3E}">
        <p14:creationId xmlns:p14="http://schemas.microsoft.com/office/powerpoint/2010/main" val="380561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8229600" cy="688975"/>
          </a:xfrm>
        </p:spPr>
        <p:txBody>
          <a:bodyPr/>
          <a:lstStyle/>
          <a:p>
            <a:r>
              <a:rPr lang="en-US" b="1" dirty="0" smtClean="0"/>
              <a:t>Leveraging Resources</a:t>
            </a:r>
            <a:endParaRPr lang="en-US" b="1" dirty="0"/>
          </a:p>
        </p:txBody>
      </p:sp>
      <p:sp>
        <p:nvSpPr>
          <p:cNvPr id="3" name="Content Placeholder 2"/>
          <p:cNvSpPr>
            <a:spLocks noGrp="1"/>
          </p:cNvSpPr>
          <p:nvPr>
            <p:ph idx="1"/>
          </p:nvPr>
        </p:nvSpPr>
        <p:spPr>
          <a:xfrm>
            <a:off x="228600" y="2590800"/>
            <a:ext cx="4953000" cy="3810000"/>
          </a:xfrm>
        </p:spPr>
        <p:txBody>
          <a:bodyPr/>
          <a:lstStyle/>
          <a:p>
            <a:pPr lvl="0">
              <a:lnSpc>
                <a:spcPct val="150000"/>
              </a:lnSpc>
            </a:pPr>
            <a:r>
              <a:rPr lang="en-US" sz="2400" b="1" dirty="0" smtClean="0"/>
              <a:t>Use of In-kind Exchange Agreement to obtain</a:t>
            </a:r>
          </a:p>
          <a:p>
            <a:pPr lvl="1">
              <a:lnSpc>
                <a:spcPct val="150000"/>
              </a:lnSpc>
            </a:pPr>
            <a:r>
              <a:rPr lang="en-US" sz="2000" b="1" dirty="0" smtClean="0"/>
              <a:t>Structural design plans</a:t>
            </a:r>
          </a:p>
          <a:p>
            <a:pPr lvl="1">
              <a:lnSpc>
                <a:spcPct val="150000"/>
              </a:lnSpc>
            </a:pPr>
            <a:r>
              <a:rPr lang="en-US" sz="2000" b="1" dirty="0" smtClean="0"/>
              <a:t>Solar powered permitting kiosks for Government Center and Government Center West</a:t>
            </a:r>
          </a:p>
          <a:p>
            <a:pPr lvl="0">
              <a:lnSpc>
                <a:spcPct val="150000"/>
              </a:lnSpc>
            </a:pPr>
            <a:endParaRPr lang="en-US" sz="2400" b="1" dirty="0"/>
          </a:p>
          <a:p>
            <a:pPr lvl="0">
              <a:lnSpc>
                <a:spcPct val="150000"/>
              </a:lnSpc>
            </a:pPr>
            <a:endParaRPr lang="en-US" sz="2400" dirty="0" smtClean="0"/>
          </a:p>
          <a:p>
            <a:pPr lvl="0">
              <a:lnSpc>
                <a:spcPct val="150000"/>
              </a:lnSpc>
            </a:pPr>
            <a:endParaRPr lang="en-US" sz="2400" dirty="0"/>
          </a:p>
          <a:p>
            <a:pPr>
              <a:lnSpc>
                <a:spcPct val="150000"/>
              </a:lnSpc>
            </a:pPr>
            <a:endParaRPr lang="en-US" sz="2400" dirty="0"/>
          </a:p>
        </p:txBody>
      </p:sp>
      <p:pic>
        <p:nvPicPr>
          <p:cNvPr id="1027" name="Picture 3" descr="C:\Users\Maribel\AppData\Local\Microsoft\Windows\Temporary Internet Files\Content.IE5\WB90N5A6\MP900400225[1].jpg"/>
          <p:cNvPicPr>
            <a:picLocks noChangeAspect="1" noChangeArrowheads="1"/>
          </p:cNvPicPr>
          <p:nvPr/>
        </p:nvPicPr>
        <p:blipFill>
          <a:blip r:embed="rId3" cstate="print"/>
          <a:srcRect/>
          <a:stretch>
            <a:fillRect/>
          </a:stretch>
        </p:blipFill>
        <p:spPr bwMode="auto">
          <a:xfrm>
            <a:off x="5867400" y="2590800"/>
            <a:ext cx="2453729" cy="3067910"/>
          </a:xfrm>
          <a:prstGeom prst="rect">
            <a:avLst/>
          </a:prstGeom>
          <a:noFill/>
        </p:spPr>
      </p:pic>
    </p:spTree>
    <p:extLst>
      <p:ext uri="{BB962C8B-B14F-4D97-AF65-F5344CB8AC3E}">
        <p14:creationId xmlns:p14="http://schemas.microsoft.com/office/powerpoint/2010/main" val="23564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8229600" cy="1143000"/>
          </a:xfrm>
        </p:spPr>
        <p:txBody>
          <a:bodyPr/>
          <a:lstStyle/>
          <a:p>
            <a:r>
              <a:rPr lang="en-US" b="1" dirty="0" smtClean="0"/>
              <a:t>Timeline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5347501"/>
              </p:ext>
            </p:extLst>
          </p:nvPr>
        </p:nvGraphicFramePr>
        <p:xfrm>
          <a:off x="457200" y="1600200"/>
          <a:ext cx="807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9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2895600" y="9144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sz="4400" b="1" dirty="0" smtClean="0">
                <a:solidFill>
                  <a:prstClr val="white"/>
                </a:solidFill>
              </a:rPr>
              <a:t>What’s Next?</a:t>
            </a:r>
            <a:endParaRPr lang="en-US" sz="4400" b="1" dirty="0">
              <a:solidFill>
                <a:prstClr val="white"/>
              </a:solidFill>
            </a:endParaRPr>
          </a:p>
        </p:txBody>
      </p:sp>
      <p:sp>
        <p:nvSpPr>
          <p:cNvPr id="4" name="Content Placeholder 3"/>
          <p:cNvSpPr>
            <a:spLocks noGrp="1"/>
          </p:cNvSpPr>
          <p:nvPr>
            <p:ph idx="1"/>
          </p:nvPr>
        </p:nvSpPr>
        <p:spPr>
          <a:xfrm>
            <a:off x="228600" y="1638300"/>
            <a:ext cx="7124700" cy="4953000"/>
          </a:xfrm>
        </p:spPr>
        <p:txBody>
          <a:bodyPr/>
          <a:lstStyle/>
          <a:p>
            <a:pPr marL="0" indent="0">
              <a:buNone/>
              <a:defRPr/>
            </a:pPr>
            <a:r>
              <a:rPr lang="en-US" b="1" dirty="0" smtClean="0"/>
              <a:t>E-Permits</a:t>
            </a:r>
            <a:br>
              <a:rPr lang="en-US" b="1" dirty="0" smtClean="0"/>
            </a:br>
            <a:r>
              <a:rPr lang="en-US" sz="2000" b="1" dirty="0" smtClean="0"/>
              <a:t>Several County agencies working collaboratively to convert County manual permitting processes to electronic.</a:t>
            </a:r>
            <a:endParaRPr lang="en-US" sz="1800" b="1" dirty="0" smtClean="0"/>
          </a:p>
          <a:p>
            <a:pPr lvl="2">
              <a:defRPr/>
            </a:pPr>
            <a:r>
              <a:rPr lang="en-US" sz="1800" b="1" dirty="0" smtClean="0"/>
              <a:t>Environmental Review</a:t>
            </a:r>
          </a:p>
          <a:p>
            <a:pPr lvl="2">
              <a:defRPr/>
            </a:pPr>
            <a:r>
              <a:rPr lang="en-US" sz="1800" b="1" dirty="0" smtClean="0"/>
              <a:t>Building Permits</a:t>
            </a:r>
          </a:p>
          <a:p>
            <a:pPr lvl="2">
              <a:defRPr/>
            </a:pPr>
            <a:r>
              <a:rPr lang="en-US" sz="1800" b="1" dirty="0" smtClean="0"/>
              <a:t>Air Quality Permits</a:t>
            </a:r>
          </a:p>
          <a:p>
            <a:pPr lvl="2">
              <a:defRPr/>
            </a:pPr>
            <a:r>
              <a:rPr lang="en-US" sz="1800" b="1" dirty="0" smtClean="0"/>
              <a:t>Waste Regulation Permits</a:t>
            </a:r>
          </a:p>
          <a:p>
            <a:pPr lvl="2">
              <a:defRPr/>
            </a:pPr>
            <a:r>
              <a:rPr lang="en-US" sz="1800" b="1" dirty="0" smtClean="0"/>
              <a:t>Surface Water Management Permits</a:t>
            </a:r>
          </a:p>
          <a:p>
            <a:pPr lvl="2">
              <a:defRPr/>
            </a:pPr>
            <a:r>
              <a:rPr lang="en-US" sz="1800" b="1" dirty="0" smtClean="0"/>
              <a:t>Tree </a:t>
            </a:r>
            <a:r>
              <a:rPr lang="en-US" sz="1800" b="1" dirty="0"/>
              <a:t>R</a:t>
            </a:r>
            <a:r>
              <a:rPr lang="en-US" sz="1800" b="1" dirty="0" smtClean="0"/>
              <a:t>emoval Permits</a:t>
            </a:r>
          </a:p>
          <a:p>
            <a:pPr lvl="2">
              <a:defRPr/>
            </a:pPr>
            <a:r>
              <a:rPr lang="en-US" sz="1800" b="1" dirty="0" smtClean="0"/>
              <a:t>Aquatic and Wetlands Resource Permits</a:t>
            </a:r>
          </a:p>
          <a:p>
            <a:pPr lvl="2">
              <a:defRPr/>
            </a:pPr>
            <a:r>
              <a:rPr lang="en-US" sz="1800" b="1" dirty="0" smtClean="0"/>
              <a:t>Storage Tank Modification Permits</a:t>
            </a:r>
          </a:p>
          <a:p>
            <a:pPr lvl="2">
              <a:defRPr/>
            </a:pPr>
            <a:r>
              <a:rPr lang="en-US" sz="1800" b="1" dirty="0" smtClean="0"/>
              <a:t>Highway Engineering Permits</a:t>
            </a:r>
          </a:p>
          <a:p>
            <a:pPr lvl="2">
              <a:defRPr/>
            </a:pPr>
            <a:r>
              <a:rPr lang="en-US" sz="1800" b="1" dirty="0" smtClean="0"/>
              <a:t>Water &amp; Wastewater Permits</a:t>
            </a:r>
          </a:p>
          <a:p>
            <a:pPr lvl="2">
              <a:defRPr/>
            </a:pPr>
            <a:endParaRPr lang="en-US" sz="1800" b="1" dirty="0" smtClean="0"/>
          </a:p>
          <a:p>
            <a:pPr lvl="2">
              <a:defRPr/>
            </a:pPr>
            <a:endParaRPr lang="en-US" sz="1800" b="1" dirty="0" smtClean="0"/>
          </a:p>
          <a:p>
            <a:pPr lvl="2">
              <a:defRPr/>
            </a:pPr>
            <a:endParaRPr lang="en-US" sz="1800" b="1" dirty="0" smtClean="0"/>
          </a:p>
          <a:p>
            <a:pPr lvl="2">
              <a:defRPr/>
            </a:pPr>
            <a:endParaRPr lang="en-US" sz="1800" b="1" dirty="0" smtClean="0"/>
          </a:p>
          <a:p>
            <a:pPr lvl="2">
              <a:defRPr/>
            </a:pPr>
            <a:endParaRPr lang="en-US" sz="1400" b="1" dirty="0"/>
          </a:p>
          <a:p>
            <a:pPr lvl="1">
              <a:defRPr/>
            </a:pPr>
            <a:endParaRPr lang="en-US" sz="1400" b="1" dirty="0" smtClean="0"/>
          </a:p>
        </p:txBody>
      </p:sp>
      <p:pic>
        <p:nvPicPr>
          <p:cNvPr id="5" name="Picture 9"/>
          <p:cNvPicPr>
            <a:picLocks noChangeArrowheads="1"/>
          </p:cNvPicPr>
          <p:nvPr/>
        </p:nvPicPr>
        <p:blipFill rotWithShape="1">
          <a:blip r:embed="rId3" cstate="print">
            <a:extLst>
              <a:ext uri="{28A0092B-C50C-407E-A947-70E740481C1C}">
                <a14:useLocalDpi xmlns:a14="http://schemas.microsoft.com/office/drawing/2010/main" val="0"/>
              </a:ext>
            </a:extLst>
          </a:blip>
          <a:srcRect l="25933" t="8029" r="3466"/>
          <a:stretch/>
        </p:blipFill>
        <p:spPr bwMode="auto">
          <a:xfrm>
            <a:off x="6879631" y="1828800"/>
            <a:ext cx="2264369"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p:cNvPicPr>
          <p:nvPr/>
        </p:nvPicPr>
        <p:blipFill rotWithShape="1">
          <a:blip r:embed="rId4" cstate="print">
            <a:extLst>
              <a:ext uri="{28A0092B-C50C-407E-A947-70E740481C1C}">
                <a14:useLocalDpi xmlns:a14="http://schemas.microsoft.com/office/drawing/2010/main" val="0"/>
              </a:ext>
            </a:extLst>
          </a:blip>
          <a:srcRect l="13191" r="13884" b="5177"/>
          <a:stretch/>
        </p:blipFill>
        <p:spPr>
          <a:xfrm rot="5400000">
            <a:off x="6800993" y="3867008"/>
            <a:ext cx="2400015" cy="2286000"/>
          </a:xfrm>
          <a:prstGeom prst="rect">
            <a:avLst/>
          </a:prstGeom>
          <a:ln>
            <a:noFill/>
          </a:ln>
          <a:effectLst>
            <a:softEdge rad="112500"/>
          </a:effectLst>
        </p:spPr>
      </p:pic>
    </p:spTree>
    <p:extLst>
      <p:ext uri="{BB962C8B-B14F-4D97-AF65-F5344CB8AC3E}">
        <p14:creationId xmlns:p14="http://schemas.microsoft.com/office/powerpoint/2010/main" val="3209594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0"/>
            <a:ext cx="8686800" cy="3352800"/>
          </a:xfrm>
        </p:spPr>
        <p:txBody>
          <a:bodyPr/>
          <a:lstStyle/>
          <a:p>
            <a:r>
              <a:rPr lang="en-US" b="1" dirty="0" smtClean="0"/>
              <a:t>For more information:</a:t>
            </a:r>
            <a:br>
              <a:rPr lang="en-US" b="1" dirty="0" smtClean="0"/>
            </a:br>
            <a:r>
              <a:rPr lang="en-US" b="1" dirty="0" smtClean="0"/>
              <a:t>broward.org/gogreen/gosolar</a:t>
            </a:r>
            <a:br>
              <a:rPr lang="en-US" b="1" dirty="0" smtClean="0"/>
            </a:br>
            <a:r>
              <a:rPr lang="en-US" b="1" dirty="0"/>
              <a:t/>
            </a:r>
            <a:br>
              <a:rPr lang="en-US" b="1" dirty="0"/>
            </a:b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011" r="50677" b="3125"/>
          <a:stretch/>
        </p:blipFill>
        <p:spPr bwMode="auto">
          <a:xfrm>
            <a:off x="0" y="4033852"/>
            <a:ext cx="9131300" cy="206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77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533400" y="1676400"/>
            <a:ext cx="8991600" cy="688975"/>
          </a:xfrm>
        </p:spPr>
        <p:txBody>
          <a:bodyPr/>
          <a:lstStyle/>
          <a:p>
            <a:pPr eaLnBrk="1" hangingPunct="1"/>
            <a:r>
              <a:rPr lang="en-US" b="1" dirty="0" smtClean="0"/>
              <a:t>                      What is Go SOLAR  </a:t>
            </a:r>
            <a:br>
              <a:rPr lang="en-US" b="1" dirty="0" smtClean="0"/>
            </a:br>
            <a:r>
              <a:rPr lang="en-US" b="1" dirty="0" smtClean="0"/>
              <a:t>Broward Rooftop Solar Challenge?</a:t>
            </a:r>
          </a:p>
        </p:txBody>
      </p:sp>
      <p:sp>
        <p:nvSpPr>
          <p:cNvPr id="21507" name="Content Placeholder 2"/>
          <p:cNvSpPr>
            <a:spLocks noGrp="1"/>
          </p:cNvSpPr>
          <p:nvPr>
            <p:ph idx="1"/>
          </p:nvPr>
        </p:nvSpPr>
        <p:spPr>
          <a:xfrm>
            <a:off x="457200" y="3048000"/>
            <a:ext cx="8229600" cy="2971800"/>
          </a:xfrm>
        </p:spPr>
        <p:txBody>
          <a:bodyPr/>
          <a:lstStyle/>
          <a:p>
            <a:pPr eaLnBrk="1" hangingPunct="1"/>
            <a:r>
              <a:rPr lang="en-US" dirty="0" smtClean="0"/>
              <a:t>U.S. Department of Energy </a:t>
            </a:r>
            <a:r>
              <a:rPr lang="en-US" b="1" dirty="0" smtClean="0"/>
              <a:t>Grant</a:t>
            </a:r>
          </a:p>
          <a:p>
            <a:r>
              <a:rPr lang="en-US" dirty="0" smtClean="0"/>
              <a:t>Broward County and </a:t>
            </a:r>
            <a:r>
              <a:rPr lang="en-US" b="1" dirty="0" smtClean="0"/>
              <a:t>14 </a:t>
            </a:r>
            <a:r>
              <a:rPr lang="en-US" dirty="0" smtClean="0"/>
              <a:t>partner </a:t>
            </a:r>
            <a:r>
              <a:rPr lang="en-US" b="1" dirty="0" smtClean="0"/>
              <a:t>cities</a:t>
            </a:r>
            <a:r>
              <a:rPr lang="en-US" dirty="0" smtClean="0"/>
              <a:t> collaborating to </a:t>
            </a:r>
            <a:r>
              <a:rPr lang="en-US" b="1" dirty="0" smtClean="0"/>
              <a:t>make</a:t>
            </a:r>
            <a:r>
              <a:rPr lang="en-US" dirty="0" smtClean="0"/>
              <a:t> </a:t>
            </a:r>
            <a:r>
              <a:rPr lang="en-US" b="1" dirty="0" smtClean="0"/>
              <a:t>solar</a:t>
            </a:r>
            <a:r>
              <a:rPr lang="en-US" dirty="0" smtClean="0"/>
              <a:t> rooftop </a:t>
            </a:r>
            <a:r>
              <a:rPr lang="en-US" b="1" dirty="0" smtClean="0"/>
              <a:t>systems</a:t>
            </a:r>
            <a:r>
              <a:rPr lang="en-US" dirty="0" smtClean="0"/>
              <a:t> </a:t>
            </a:r>
            <a:r>
              <a:rPr lang="en-US" b="1" dirty="0" smtClean="0"/>
              <a:t>easier</a:t>
            </a:r>
            <a:r>
              <a:rPr lang="en-US" dirty="0" smtClean="0"/>
              <a:t>, </a:t>
            </a:r>
            <a:r>
              <a:rPr lang="en-US" b="1" dirty="0" smtClean="0"/>
              <a:t>faster</a:t>
            </a:r>
            <a:r>
              <a:rPr lang="en-US" dirty="0" smtClean="0"/>
              <a:t> and </a:t>
            </a:r>
            <a:r>
              <a:rPr lang="en-US" b="1" dirty="0" smtClean="0"/>
              <a:t>cheaper </a:t>
            </a:r>
            <a:r>
              <a:rPr lang="en-US" dirty="0" smtClean="0"/>
              <a:t>for residents and businesses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466" y="381000"/>
            <a:ext cx="1106434" cy="5916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228600" y="1597025"/>
            <a:ext cx="9677400" cy="688975"/>
          </a:xfrm>
        </p:spPr>
        <p:txBody>
          <a:bodyPr/>
          <a:lstStyle/>
          <a:p>
            <a:pPr eaLnBrk="1" hangingPunct="1"/>
            <a:r>
              <a:rPr lang="en-US" b="1" dirty="0" smtClean="0"/>
              <a:t>Why is Broward taking this Challenge?</a:t>
            </a:r>
          </a:p>
        </p:txBody>
      </p:sp>
      <p:sp>
        <p:nvSpPr>
          <p:cNvPr id="21507" name="Content Placeholder 2"/>
          <p:cNvSpPr>
            <a:spLocks noGrp="1"/>
          </p:cNvSpPr>
          <p:nvPr>
            <p:ph idx="1"/>
          </p:nvPr>
        </p:nvSpPr>
        <p:spPr>
          <a:xfrm>
            <a:off x="457200" y="2514600"/>
            <a:ext cx="8534400" cy="2971800"/>
          </a:xfrm>
        </p:spPr>
        <p:txBody>
          <a:bodyPr/>
          <a:lstStyle/>
          <a:p>
            <a:r>
              <a:rPr lang="en-US" dirty="0" smtClean="0"/>
              <a:t>According to  the Department of Energy, “</a:t>
            </a:r>
            <a:r>
              <a:rPr lang="en-US" i="1" dirty="0" smtClean="0"/>
              <a:t>customer </a:t>
            </a:r>
            <a:r>
              <a:rPr lang="en-US" i="1" dirty="0"/>
              <a:t>acquisition, </a:t>
            </a:r>
            <a:r>
              <a:rPr lang="en-US" i="1" dirty="0" smtClean="0"/>
              <a:t>permitting</a:t>
            </a:r>
            <a:r>
              <a:rPr lang="en-US" i="1" dirty="0"/>
              <a:t>, inspection, installation, and interconnection currently make up approximately 30-40</a:t>
            </a:r>
            <a:r>
              <a:rPr lang="en-US" i="1" dirty="0" smtClean="0"/>
              <a:t>% of the total installed cost of a rooftop solar system”</a:t>
            </a:r>
          </a:p>
          <a:p>
            <a:r>
              <a:rPr lang="en-US" b="1" dirty="0" smtClean="0"/>
              <a:t>Permitting</a:t>
            </a:r>
            <a:r>
              <a:rPr lang="en-US" dirty="0" smtClean="0"/>
              <a:t> </a:t>
            </a:r>
            <a:r>
              <a:rPr lang="en-US" dirty="0"/>
              <a:t>can be as much as </a:t>
            </a:r>
            <a:r>
              <a:rPr lang="en-US" b="1" dirty="0" smtClean="0"/>
              <a:t>20% </a:t>
            </a:r>
            <a:r>
              <a:rPr lang="en-US" dirty="0"/>
              <a:t>of the </a:t>
            </a:r>
            <a:r>
              <a:rPr lang="en-US" b="1" dirty="0"/>
              <a:t>cost </a:t>
            </a:r>
            <a:r>
              <a:rPr lang="en-US" dirty="0"/>
              <a:t>to </a:t>
            </a:r>
            <a:r>
              <a:rPr lang="en-US" b="1" dirty="0"/>
              <a:t>install</a:t>
            </a:r>
            <a:r>
              <a:rPr lang="en-US" dirty="0"/>
              <a:t> a </a:t>
            </a:r>
            <a:r>
              <a:rPr lang="en-US" b="1" dirty="0"/>
              <a:t>solar </a:t>
            </a:r>
            <a:r>
              <a:rPr lang="en-US" b="1" dirty="0" smtClean="0"/>
              <a:t>system</a:t>
            </a:r>
          </a:p>
        </p:txBody>
      </p:sp>
    </p:spTree>
    <p:extLst>
      <p:ext uri="{BB962C8B-B14F-4D97-AF65-F5344CB8AC3E}">
        <p14:creationId xmlns:p14="http://schemas.microsoft.com/office/powerpoint/2010/main" val="1531274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1981200" y="1143000"/>
            <a:ext cx="8991600" cy="688975"/>
          </a:xfrm>
        </p:spPr>
        <p:txBody>
          <a:bodyPr/>
          <a:lstStyle/>
          <a:p>
            <a:pPr eaLnBrk="1" hangingPunct="1"/>
            <a:r>
              <a:rPr lang="en-US" b="1" dirty="0" smtClean="0"/>
              <a:t>Why Go SOLAR?</a:t>
            </a:r>
          </a:p>
        </p:txBody>
      </p:sp>
      <p:sp>
        <p:nvSpPr>
          <p:cNvPr id="5" name="Content Placeholder 2"/>
          <p:cNvSpPr>
            <a:spLocks noGrp="1"/>
          </p:cNvSpPr>
          <p:nvPr>
            <p:ph idx="1"/>
          </p:nvPr>
        </p:nvSpPr>
        <p:spPr>
          <a:xfrm>
            <a:off x="609600" y="1981200"/>
            <a:ext cx="8229600" cy="2971800"/>
          </a:xfrm>
        </p:spPr>
        <p:txBody>
          <a:bodyPr/>
          <a:lstStyle/>
          <a:p>
            <a:pPr marL="457200" indent="-457200">
              <a:buFont typeface="+mj-lt"/>
              <a:buAutoNum type="arabicPeriod"/>
            </a:pPr>
            <a:r>
              <a:rPr lang="en-US" sz="2400" b="1" dirty="0" smtClean="0"/>
              <a:t>Utility company rebates for up to $20,000 per system</a:t>
            </a:r>
          </a:p>
          <a:p>
            <a:pPr marL="457200" indent="-457200">
              <a:buFont typeface="+mj-lt"/>
              <a:buAutoNum type="arabicPeriod"/>
            </a:pPr>
            <a:r>
              <a:rPr lang="en-US" sz="2400" b="1" dirty="0" smtClean="0"/>
              <a:t>Federal tax credit for up to 30% of the residential system cost</a:t>
            </a:r>
          </a:p>
          <a:p>
            <a:pPr marL="457200" indent="-457200">
              <a:buFont typeface="+mj-lt"/>
              <a:buAutoNum type="arabicPeriod"/>
            </a:pPr>
            <a:r>
              <a:rPr lang="en-US" sz="2400" b="1" dirty="0" smtClean="0"/>
              <a:t>With tax incentives , rebates, and energy savings</a:t>
            </a:r>
          </a:p>
          <a:p>
            <a:pPr marL="857250" lvl="1" indent="-457200">
              <a:buFont typeface="Wingdings" pitchFamily="2" charset="2"/>
              <a:buChar char="ü"/>
            </a:pPr>
            <a:r>
              <a:rPr lang="en-US" sz="2000" b="1" dirty="0" smtClean="0"/>
              <a:t>Nationally, recover up to 76% of initial cost </a:t>
            </a:r>
          </a:p>
          <a:p>
            <a:pPr marL="857250" lvl="1" indent="-457200">
              <a:buFont typeface="Wingdings" pitchFamily="2" charset="2"/>
              <a:buChar char="ü"/>
            </a:pPr>
            <a:r>
              <a:rPr lang="en-US" sz="2000" b="1" dirty="0" smtClean="0"/>
              <a:t>Broward County example, recovered 56% of initial cost, with an estimated payback of 15 years</a:t>
            </a:r>
          </a:p>
          <a:p>
            <a:pPr marL="457200" indent="-457200">
              <a:buFont typeface="+mj-lt"/>
              <a:buAutoNum type="arabicPeriod"/>
            </a:pPr>
            <a:r>
              <a:rPr lang="en-US" sz="2400" b="1" dirty="0"/>
              <a:t>Cleaner source of energy </a:t>
            </a:r>
          </a:p>
          <a:p>
            <a:pPr marL="457200" indent="-457200">
              <a:buFont typeface="+mj-lt"/>
              <a:buAutoNum type="arabicPeriod"/>
            </a:pPr>
            <a:r>
              <a:rPr lang="en-US" sz="2400" b="1" dirty="0"/>
              <a:t>Results in greenhouse gas </a:t>
            </a:r>
            <a:r>
              <a:rPr lang="en-US" sz="2400" b="1" dirty="0" smtClean="0"/>
              <a:t>reductions</a:t>
            </a:r>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274375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762000"/>
          </a:xfrm>
        </p:spPr>
        <p:txBody>
          <a:bodyPr/>
          <a:lstStyle/>
          <a:p>
            <a:r>
              <a:rPr lang="en-US" b="1" dirty="0" smtClean="0"/>
              <a:t>Local Example: Residential PV System</a:t>
            </a:r>
            <a:endParaRPr lang="en-US" b="1" dirty="0"/>
          </a:p>
        </p:txBody>
      </p:sp>
      <p:sp>
        <p:nvSpPr>
          <p:cNvPr id="3" name="Content Placeholder 2"/>
          <p:cNvSpPr>
            <a:spLocks noGrp="1"/>
          </p:cNvSpPr>
          <p:nvPr>
            <p:ph idx="1"/>
          </p:nvPr>
        </p:nvSpPr>
        <p:spPr>
          <a:xfrm>
            <a:off x="76200" y="2286000"/>
            <a:ext cx="9067800" cy="2971800"/>
          </a:xfrm>
        </p:spPr>
        <p:txBody>
          <a:bodyPr/>
          <a:lstStyle/>
          <a:p>
            <a:pPr marL="0" indent="0">
              <a:buNone/>
              <a:tabLst>
                <a:tab pos="6007100" algn="l"/>
              </a:tabLst>
            </a:pPr>
            <a:r>
              <a:rPr lang="en-US" sz="2000" i="1" dirty="0" smtClean="0"/>
              <a:t>System’s Output Power:  </a:t>
            </a:r>
            <a:r>
              <a:rPr lang="en-US" sz="2000" b="1" i="1" dirty="0" smtClean="0"/>
              <a:t>3.15 KW        </a:t>
            </a:r>
            <a:r>
              <a:rPr lang="en-US" sz="2000" i="1" dirty="0" smtClean="0"/>
              <a:t>Estimated Annual Solar Energy </a:t>
            </a:r>
            <a:r>
              <a:rPr lang="en-US" sz="2000" i="1" dirty="0"/>
              <a:t>U</a:t>
            </a:r>
            <a:r>
              <a:rPr lang="en-US" sz="2000" i="1" dirty="0" smtClean="0"/>
              <a:t>se:  </a:t>
            </a:r>
            <a:r>
              <a:rPr lang="en-US" sz="2000" b="1" i="1" dirty="0" smtClean="0"/>
              <a:t>4,570 kWh</a:t>
            </a:r>
          </a:p>
          <a:p>
            <a:pPr marL="0" indent="0">
              <a:buNone/>
              <a:tabLst>
                <a:tab pos="6007100" algn="l"/>
              </a:tabLst>
            </a:pPr>
            <a:r>
              <a:rPr lang="en-US" sz="2000" b="1" i="1" dirty="0" smtClean="0"/>
              <a:t>                                                    Powers 60% of the Home</a:t>
            </a:r>
          </a:p>
          <a:p>
            <a:pPr marL="0" indent="0">
              <a:buNone/>
              <a:tabLst>
                <a:tab pos="6007100" algn="l"/>
              </a:tabLst>
            </a:pPr>
            <a:r>
              <a:rPr lang="en-US" sz="2000" dirty="0"/>
              <a:t> </a:t>
            </a:r>
            <a:r>
              <a:rPr lang="en-US" sz="2000" dirty="0" smtClean="0"/>
              <a:t>  Up Front Cost	   $26,002</a:t>
            </a:r>
          </a:p>
          <a:p>
            <a:pPr marL="0" indent="0">
              <a:buNone/>
              <a:tabLst>
                <a:tab pos="6007100" algn="l"/>
              </a:tabLst>
            </a:pPr>
            <a:r>
              <a:rPr lang="en-US" sz="2000" dirty="0" smtClean="0"/>
              <a:t>   Rebates/Tax Credits	   $14,600</a:t>
            </a:r>
          </a:p>
          <a:p>
            <a:pPr marL="0" indent="0">
              <a:buNone/>
              <a:tabLst>
                <a:tab pos="6007100" algn="l"/>
              </a:tabLst>
            </a:pPr>
            <a:r>
              <a:rPr lang="en-US" sz="2000" dirty="0" smtClean="0">
                <a:solidFill>
                  <a:srgbClr val="FFFF00"/>
                </a:solidFill>
              </a:rPr>
              <a:t>   DOE’s Expected Cost Savings </a:t>
            </a:r>
            <a:r>
              <a:rPr lang="en-US" sz="1800" dirty="0" smtClean="0">
                <a:solidFill>
                  <a:srgbClr val="FFFF00"/>
                </a:solidFill>
              </a:rPr>
              <a:t>(30% </a:t>
            </a:r>
            <a:r>
              <a:rPr lang="en-US" sz="1600" dirty="0" smtClean="0">
                <a:solidFill>
                  <a:srgbClr val="FFFF00"/>
                </a:solidFill>
              </a:rPr>
              <a:t>permitting , installation, etc.)</a:t>
            </a:r>
            <a:r>
              <a:rPr lang="en-US" sz="2000" dirty="0" smtClean="0">
                <a:solidFill>
                  <a:srgbClr val="FFFF00"/>
                </a:solidFill>
              </a:rPr>
              <a:t>   $  7,801</a:t>
            </a:r>
          </a:p>
          <a:p>
            <a:pPr marL="0" indent="0">
              <a:buNone/>
              <a:tabLst>
                <a:tab pos="6007100" algn="l"/>
              </a:tabLst>
            </a:pPr>
            <a:r>
              <a:rPr lang="en-US" sz="2000" dirty="0" smtClean="0"/>
              <a:t>   Net Cost	   $  3,601</a:t>
            </a:r>
          </a:p>
          <a:p>
            <a:pPr marL="0" indent="0">
              <a:buNone/>
              <a:tabLst>
                <a:tab pos="6007100" algn="l"/>
              </a:tabLst>
            </a:pPr>
            <a:r>
              <a:rPr lang="en-US" sz="2000" dirty="0" smtClean="0"/>
              <a:t>   Estimated Annual Savings on FPL Bill 	   $     640</a:t>
            </a:r>
          </a:p>
          <a:p>
            <a:pPr marL="0" indent="0">
              <a:buNone/>
              <a:tabLst>
                <a:tab pos="457200" algn="l"/>
                <a:tab pos="6007100" algn="l"/>
              </a:tabLst>
            </a:pPr>
            <a:r>
              <a:rPr lang="en-US" sz="2000" i="1" dirty="0" smtClean="0"/>
              <a:t>	100% payback realized in 6 years from annual savings on FPL bill</a:t>
            </a:r>
          </a:p>
          <a:p>
            <a:pPr marL="0" indent="0">
              <a:buNone/>
              <a:tabLst>
                <a:tab pos="457200" algn="l"/>
                <a:tab pos="6007100" algn="l"/>
              </a:tabLst>
            </a:pPr>
            <a:r>
              <a:rPr lang="en-US" sz="2000" i="1" dirty="0"/>
              <a:t> </a:t>
            </a:r>
            <a:r>
              <a:rPr lang="en-US" sz="2000" i="1" dirty="0" smtClean="0"/>
              <a:t>  </a:t>
            </a:r>
            <a:r>
              <a:rPr lang="en-US" sz="2000" dirty="0" smtClean="0"/>
              <a:t>Total </a:t>
            </a:r>
            <a:r>
              <a:rPr lang="en-US" sz="2000" dirty="0"/>
              <a:t>E</a:t>
            </a:r>
            <a:r>
              <a:rPr lang="en-US" sz="2000" dirty="0" smtClean="0"/>
              <a:t>stimated </a:t>
            </a:r>
            <a:r>
              <a:rPr lang="en-US" sz="2000" dirty="0"/>
              <a:t>C</a:t>
            </a:r>
            <a:r>
              <a:rPr lang="en-US" sz="2000" dirty="0" smtClean="0"/>
              <a:t>ost </a:t>
            </a:r>
            <a:r>
              <a:rPr lang="en-US" sz="2000" dirty="0"/>
              <a:t>S</a:t>
            </a:r>
            <a:r>
              <a:rPr lang="en-US" sz="2000" dirty="0" smtClean="0"/>
              <a:t>avings </a:t>
            </a:r>
            <a:r>
              <a:rPr lang="en-US" sz="2000" dirty="0"/>
              <a:t>O</a:t>
            </a:r>
            <a:r>
              <a:rPr lang="en-US" sz="2000" dirty="0" smtClean="0"/>
              <a:t>ver </a:t>
            </a:r>
            <a:r>
              <a:rPr lang="en-US" sz="2000" dirty="0"/>
              <a:t>L</a:t>
            </a:r>
            <a:r>
              <a:rPr lang="en-US" sz="2000" dirty="0" smtClean="0"/>
              <a:t>ife of System (</a:t>
            </a:r>
            <a:r>
              <a:rPr lang="en-US" sz="2000" i="1" dirty="0" smtClean="0"/>
              <a:t>25 years</a:t>
            </a:r>
            <a:r>
              <a:rPr lang="en-US" sz="2000" dirty="0" smtClean="0"/>
              <a:t>)  $ 12,395</a:t>
            </a:r>
          </a:p>
          <a:p>
            <a:pPr marL="0" indent="0">
              <a:buNone/>
              <a:tabLst>
                <a:tab pos="6007100" algn="l"/>
              </a:tabLst>
            </a:pPr>
            <a:r>
              <a:rPr lang="en-US" sz="2000" dirty="0" smtClean="0"/>
              <a:t>   Greenhouse Gas Reductions for the Life of the System 80 Metric </a:t>
            </a:r>
            <a:r>
              <a:rPr lang="en-US" sz="2000" dirty="0"/>
              <a:t>T</a:t>
            </a:r>
            <a:r>
              <a:rPr lang="en-US" sz="2000" dirty="0" smtClean="0"/>
              <a:t>ons</a:t>
            </a:r>
          </a:p>
        </p:txBody>
      </p:sp>
    </p:spTree>
    <p:extLst>
      <p:ext uri="{BB962C8B-B14F-4D97-AF65-F5344CB8AC3E}">
        <p14:creationId xmlns:p14="http://schemas.microsoft.com/office/powerpoint/2010/main" val="4091992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8800" y="3506306"/>
            <a:ext cx="1856214" cy="707886"/>
          </a:xfrm>
          <a:prstGeom prst="rect">
            <a:avLst/>
          </a:prstGeom>
          <a:noFill/>
        </p:spPr>
        <p:txBody>
          <a:bodyPr wrap="none" rtlCol="0">
            <a:spAutoFit/>
          </a:bodyPr>
          <a:lstStyle/>
          <a:p>
            <a:r>
              <a:rPr lang="en-US" sz="2000" b="1" dirty="0" smtClean="0">
                <a:solidFill>
                  <a:schemeClr val="bg1"/>
                </a:solidFill>
              </a:rPr>
              <a:t>Current process</a:t>
            </a:r>
          </a:p>
          <a:p>
            <a:r>
              <a:rPr lang="en-US" sz="2000" b="1" dirty="0" smtClean="0">
                <a:solidFill>
                  <a:schemeClr val="bg1"/>
                </a:solidFill>
              </a:rPr>
              <a:t>  several weeks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4582420"/>
              </p:ext>
            </p:extLst>
          </p:nvPr>
        </p:nvGraphicFramePr>
        <p:xfrm>
          <a:off x="-835876" y="1712134"/>
          <a:ext cx="7236676" cy="462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Users\Maribel\AppData\Local\Microsoft\Windows\Temporary Internet Files\Content.IE5\5IJR21L2\MC900434713[1].wmf"/>
          <p:cNvPicPr>
            <a:picLocks noChangeAspect="1" noChangeArrowheads="1"/>
          </p:cNvPicPr>
          <p:nvPr/>
        </p:nvPicPr>
        <p:blipFill>
          <a:blip r:embed="rId8"/>
          <a:srcRect/>
          <a:stretch>
            <a:fillRect/>
          </a:stretch>
        </p:blipFill>
        <p:spPr bwMode="auto">
          <a:xfrm>
            <a:off x="762000" y="2250375"/>
            <a:ext cx="486158" cy="509587"/>
          </a:xfrm>
          <a:prstGeom prst="rect">
            <a:avLst/>
          </a:prstGeom>
          <a:noFill/>
        </p:spPr>
      </p:pic>
      <p:sp>
        <p:nvSpPr>
          <p:cNvPr id="13" name="Title 1"/>
          <p:cNvSpPr txBox="1">
            <a:spLocks/>
          </p:cNvSpPr>
          <p:nvPr/>
        </p:nvSpPr>
        <p:spPr bwMode="auto">
          <a:xfrm>
            <a:off x="369363" y="1143000"/>
            <a:ext cx="11049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noProof="0" dirty="0" smtClean="0">
                <a:ln>
                  <a:noFill/>
                </a:ln>
                <a:solidFill>
                  <a:schemeClr val="bg1"/>
                </a:solidFill>
                <a:effectLst/>
                <a:uLnTx/>
                <a:uFillTx/>
                <a:latin typeface="+mj-lt"/>
                <a:ea typeface="+mj-ea"/>
                <a:cs typeface="+mj-cs"/>
              </a:rPr>
              <a:t>   </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Streamlining </a:t>
            </a:r>
            <a:br>
              <a:rPr kumimoji="0" lang="en-US" sz="4400" b="1" i="0" u="none" strike="noStrike" kern="1200" cap="none" spc="0" normalizeH="0" baseline="0" noProof="0" dirty="0" smtClean="0">
                <a:ln>
                  <a:noFill/>
                </a:ln>
                <a:solidFill>
                  <a:schemeClr val="bg1"/>
                </a:solidFill>
                <a:effectLst/>
                <a:uLnTx/>
                <a:uFillTx/>
                <a:latin typeface="+mj-lt"/>
                <a:ea typeface="+mj-ea"/>
                <a:cs typeface="+mj-cs"/>
              </a:rPr>
            </a:br>
            <a:r>
              <a:rPr kumimoji="0" lang="en-US" sz="4400" b="1" i="0" u="none" strike="noStrike" kern="1200" cap="none" spc="0" normalizeH="0" baseline="0" noProof="0" dirty="0" smtClean="0">
                <a:ln>
                  <a:noFill/>
                </a:ln>
                <a:solidFill>
                  <a:schemeClr val="bg1"/>
                </a:solidFill>
                <a:effectLst/>
                <a:uLnTx/>
                <a:uFillTx/>
                <a:latin typeface="+mj-lt"/>
                <a:ea typeface="+mj-ea"/>
                <a:cs typeface="+mj-cs"/>
              </a:rPr>
              <a:t>Solar</a:t>
            </a:r>
            <a:r>
              <a:rPr kumimoji="0" lang="en-US" sz="4400" b="1" i="0" u="none" strike="noStrike" kern="1200" cap="none" spc="0" normalizeH="0" noProof="0" dirty="0" smtClean="0">
                <a:ln>
                  <a:noFill/>
                </a:ln>
                <a:solidFill>
                  <a:schemeClr val="bg1"/>
                </a:solidFill>
                <a:effectLst/>
                <a:uLnTx/>
                <a:uFillTx/>
                <a:latin typeface="+mj-lt"/>
                <a:ea typeface="+mj-ea"/>
                <a:cs typeface="+mj-cs"/>
              </a:rPr>
              <a:t> Permitting</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p>
        </p:txBody>
      </p:sp>
      <p:sp>
        <p:nvSpPr>
          <p:cNvPr id="2" name="Rectangle 1"/>
          <p:cNvSpPr/>
          <p:nvPr/>
        </p:nvSpPr>
        <p:spPr>
          <a:xfrm>
            <a:off x="6545281" y="5435025"/>
            <a:ext cx="1681679" cy="584775"/>
          </a:xfrm>
          <a:prstGeom prst="rect">
            <a:avLst/>
          </a:prstGeom>
        </p:spPr>
        <p:txBody>
          <a:bodyPr wrap="none">
            <a:spAutoFit/>
          </a:bodyPr>
          <a:lstStyle/>
          <a:p>
            <a:r>
              <a:rPr lang="en-US" sz="1600" b="1" dirty="0" smtClean="0">
                <a:solidFill>
                  <a:schemeClr val="bg1"/>
                </a:solidFill>
              </a:rPr>
              <a:t>Proposed Process</a:t>
            </a:r>
          </a:p>
          <a:p>
            <a:r>
              <a:rPr lang="en-US" sz="1600" b="1" dirty="0" smtClean="0">
                <a:solidFill>
                  <a:schemeClr val="bg1"/>
                </a:solidFill>
              </a:rPr>
              <a:t> A Few  Minutes</a:t>
            </a:r>
            <a:endParaRPr lang="en-US" sz="1600" b="1" dirty="0">
              <a:solidFill>
                <a:schemeClr val="bg1"/>
              </a:solidFill>
            </a:endParaRPr>
          </a:p>
        </p:txBody>
      </p:sp>
      <p:sp>
        <p:nvSpPr>
          <p:cNvPr id="29" name="Curved Left Arrow 28"/>
          <p:cNvSpPr/>
          <p:nvPr/>
        </p:nvSpPr>
        <p:spPr>
          <a:xfrm>
            <a:off x="1371600" y="4046537"/>
            <a:ext cx="304800" cy="982663"/>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30" name="Curved Right Arrow 29"/>
          <p:cNvSpPr/>
          <p:nvPr/>
        </p:nvSpPr>
        <p:spPr>
          <a:xfrm rot="10800000" flipH="1">
            <a:off x="228600" y="4046537"/>
            <a:ext cx="281526" cy="982662"/>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6" name="&quot;No&quot; Symbol 5"/>
          <p:cNvSpPr/>
          <p:nvPr/>
        </p:nvSpPr>
        <p:spPr>
          <a:xfrm>
            <a:off x="1447800" y="2823309"/>
            <a:ext cx="2643546" cy="2663091"/>
          </a:xfrm>
          <a:prstGeom prst="noSmoking">
            <a:avLst>
              <a:gd name="adj" fmla="val 93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18" name="Content Placeholder 3"/>
          <p:cNvGraphicFramePr>
            <a:graphicFrameLocks/>
          </p:cNvGraphicFramePr>
          <p:nvPr>
            <p:extLst>
              <p:ext uri="{D42A27DB-BD31-4B8C-83A1-F6EECF244321}">
                <p14:modId xmlns:p14="http://schemas.microsoft.com/office/powerpoint/2010/main" val="1855423374"/>
              </p:ext>
            </p:extLst>
          </p:nvPr>
        </p:nvGraphicFramePr>
        <p:xfrm>
          <a:off x="5893863" y="1889259"/>
          <a:ext cx="2590800" cy="46498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 name="Picture 3" descr="C:\Users\Maribel\AppData\Local\Microsoft\Windows\Temporary Internet Files\Content.IE5\5IJR21L2\MC900434713[1].wmf"/>
          <p:cNvPicPr>
            <a:picLocks noChangeAspect="1" noChangeArrowheads="1"/>
          </p:cNvPicPr>
          <p:nvPr/>
        </p:nvPicPr>
        <p:blipFill>
          <a:blip r:embed="rId8"/>
          <a:srcRect/>
          <a:stretch>
            <a:fillRect/>
          </a:stretch>
        </p:blipFill>
        <p:spPr bwMode="auto">
          <a:xfrm>
            <a:off x="6629400" y="4154854"/>
            <a:ext cx="486158" cy="509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1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0825"/>
            <a:ext cx="8229600" cy="688975"/>
          </a:xfrm>
        </p:spPr>
        <p:txBody>
          <a:bodyPr/>
          <a:lstStyle/>
          <a:p>
            <a:r>
              <a:rPr lang="en-US" b="1" dirty="0" smtClean="0"/>
              <a:t>NEW Online Permit System </a:t>
            </a:r>
            <a:endParaRPr lang="en-US" b="1" dirty="0"/>
          </a:p>
        </p:txBody>
      </p:sp>
      <p:sp>
        <p:nvSpPr>
          <p:cNvPr id="3" name="Content Placeholder 2"/>
          <p:cNvSpPr>
            <a:spLocks noGrp="1"/>
          </p:cNvSpPr>
          <p:nvPr>
            <p:ph idx="1"/>
          </p:nvPr>
        </p:nvSpPr>
        <p:spPr>
          <a:xfrm>
            <a:off x="228600" y="2362200"/>
            <a:ext cx="4953000" cy="3810000"/>
          </a:xfrm>
        </p:spPr>
        <p:txBody>
          <a:bodyPr/>
          <a:lstStyle/>
          <a:p>
            <a:pPr lvl="0">
              <a:lnSpc>
                <a:spcPct val="150000"/>
              </a:lnSpc>
            </a:pPr>
            <a:r>
              <a:rPr lang="en-US" sz="2400" b="1" dirty="0" smtClean="0"/>
              <a:t>Save Time: </a:t>
            </a:r>
            <a:r>
              <a:rPr lang="en-US" sz="2400" dirty="0" smtClean="0"/>
              <a:t>Apply </a:t>
            </a:r>
            <a:r>
              <a:rPr lang="en-US" sz="2400" dirty="0"/>
              <a:t>online </a:t>
            </a:r>
            <a:r>
              <a:rPr lang="en-US" sz="2400" dirty="0" smtClean="0"/>
              <a:t>24/7</a:t>
            </a:r>
          </a:p>
          <a:p>
            <a:pPr lvl="0"/>
            <a:r>
              <a:rPr lang="en-US" sz="2400" b="1" dirty="0" smtClean="0"/>
              <a:t>Save Money: </a:t>
            </a:r>
            <a:r>
              <a:rPr lang="en-US" sz="2400" dirty="0" smtClean="0"/>
              <a:t>Select </a:t>
            </a:r>
            <a:r>
              <a:rPr lang="en-US" sz="2400" dirty="0"/>
              <a:t>pre-approved engineered </a:t>
            </a:r>
            <a:r>
              <a:rPr lang="en-US" sz="2400" dirty="0" smtClean="0"/>
              <a:t>designs – eliminate complicated plan review process</a:t>
            </a:r>
          </a:p>
          <a:p>
            <a:pPr lvl="0"/>
            <a:r>
              <a:rPr lang="en-US" sz="2400" b="1" dirty="0" smtClean="0"/>
              <a:t>One Fee:  </a:t>
            </a:r>
            <a:r>
              <a:rPr lang="en-US" sz="2400" dirty="0" smtClean="0"/>
              <a:t>Pay </a:t>
            </a:r>
            <a:r>
              <a:rPr lang="en-US" sz="2400" dirty="0"/>
              <a:t>standard permit fee </a:t>
            </a:r>
            <a:r>
              <a:rPr lang="en-US" sz="2400" dirty="0" smtClean="0"/>
              <a:t>online</a:t>
            </a:r>
            <a:endParaRPr lang="en-US" sz="2400" dirty="0"/>
          </a:p>
          <a:p>
            <a:pPr>
              <a:lnSpc>
                <a:spcPct val="150000"/>
              </a:lnSpc>
            </a:pPr>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676" t="17970" r="8022" b="10937"/>
          <a:stretch/>
        </p:blipFill>
        <p:spPr bwMode="auto">
          <a:xfrm>
            <a:off x="5029200" y="2514600"/>
            <a:ext cx="4020643"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94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1879663" cy="807789"/>
          </a:xfrm>
          <a:prstGeom prst="rect">
            <a:avLst/>
          </a:prstGeom>
        </p:spPr>
      </p:pic>
      <p:sp>
        <p:nvSpPr>
          <p:cNvPr id="32" name="Title 1"/>
          <p:cNvSpPr txBox="1">
            <a:spLocks/>
          </p:cNvSpPr>
          <p:nvPr/>
        </p:nvSpPr>
        <p:spPr bwMode="auto">
          <a:xfrm>
            <a:off x="2572714" y="0"/>
            <a:ext cx="657128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algn="l"/>
            <a:r>
              <a:rPr lang="en-US" b="1" dirty="0" smtClean="0">
                <a:solidFill>
                  <a:srgbClr val="1F497D"/>
                </a:solidFill>
              </a:rPr>
              <a:t>Permitting Collaboration</a:t>
            </a:r>
            <a:r>
              <a:rPr lang="en-US" sz="2400" b="1" dirty="0" smtClean="0">
                <a:solidFill>
                  <a:srgbClr val="1F497D"/>
                </a:solidFill>
              </a:rPr>
              <a:t/>
            </a:r>
            <a:br>
              <a:rPr lang="en-US" sz="2400" b="1" dirty="0" smtClean="0">
                <a:solidFill>
                  <a:srgbClr val="1F497D"/>
                </a:solidFill>
              </a:rPr>
            </a:br>
            <a:r>
              <a:rPr lang="en-US" sz="2400" dirty="0">
                <a:solidFill>
                  <a:srgbClr val="1F497D"/>
                </a:solidFill>
              </a:rPr>
              <a:t>Broward </a:t>
            </a:r>
            <a:r>
              <a:rPr lang="en-US" sz="2400" dirty="0" smtClean="0">
                <a:solidFill>
                  <a:srgbClr val="1F497D"/>
                </a:solidFill>
              </a:rPr>
              <a:t>County will Provide  Electronic Permitting for</a:t>
            </a:r>
            <a:r>
              <a:rPr lang="en-US" sz="2400" dirty="0">
                <a:solidFill>
                  <a:srgbClr val="1F497D"/>
                </a:solidFill>
              </a:rPr>
              <a:t> </a:t>
            </a:r>
            <a:r>
              <a:rPr lang="en-US" sz="2400" dirty="0" smtClean="0">
                <a:solidFill>
                  <a:srgbClr val="1F497D"/>
                </a:solidFill>
              </a:rPr>
              <a:t>14 Cities and Unincorporated Areas</a:t>
            </a:r>
            <a:endParaRPr lang="en-US" sz="2400" b="1" dirty="0">
              <a:solidFill>
                <a:srgbClr val="1F497D"/>
              </a:solidFill>
            </a:endParaRPr>
          </a:p>
        </p:txBody>
      </p:sp>
      <p:cxnSp>
        <p:nvCxnSpPr>
          <p:cNvPr id="69" name="Straight Connector 68"/>
          <p:cNvCxnSpPr>
            <a:stCxn id="5" idx="1"/>
          </p:cNvCxnSpPr>
          <p:nvPr/>
        </p:nvCxnSpPr>
        <p:spPr>
          <a:xfrm flipH="1">
            <a:off x="2725044" y="3895101"/>
            <a:ext cx="2037849" cy="64242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4166289" y="2374813"/>
            <a:ext cx="1152462" cy="14437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26083" y="1944448"/>
            <a:ext cx="246298" cy="1714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5781543" y="1845994"/>
            <a:ext cx="832410" cy="1829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055348" y="2542180"/>
            <a:ext cx="1265887" cy="1276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6214730" y="3659037"/>
            <a:ext cx="1306188" cy="1595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6055349" y="3877109"/>
            <a:ext cx="1391022" cy="79125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880877" y="4123240"/>
            <a:ext cx="896555" cy="972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731782" y="4160514"/>
            <a:ext cx="482947" cy="20564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5" idx="2"/>
          </p:cNvCxnSpPr>
          <p:nvPr/>
        </p:nvCxnSpPr>
        <p:spPr>
          <a:xfrm flipV="1">
            <a:off x="5167842" y="4212009"/>
            <a:ext cx="337805" cy="1998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4017194" y="4212009"/>
            <a:ext cx="1087289" cy="176714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3134274" y="3997443"/>
            <a:ext cx="1852035" cy="1501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3038605" y="3096679"/>
            <a:ext cx="1703915" cy="642114"/>
          </a:xfrm>
          <a:prstGeom prst="line">
            <a:avLst/>
          </a:prstGeom>
        </p:spPr>
        <p:style>
          <a:lnRef idx="2">
            <a:schemeClr val="accent1"/>
          </a:lnRef>
          <a:fillRef idx="0">
            <a:schemeClr val="accent1"/>
          </a:fillRef>
          <a:effectRef idx="1">
            <a:schemeClr val="accent1"/>
          </a:effectRef>
          <a:fontRef idx="minor">
            <a:schemeClr val="tx1"/>
          </a:fontRef>
        </p:style>
      </p:cxnSp>
      <p:pic>
        <p:nvPicPr>
          <p:cNvPr id="4102" name="il_fi" descr="davie_mov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7711" y="3060294"/>
            <a:ext cx="945156" cy="85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l_fi" descr="deerfield-beach-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721" y="1501659"/>
            <a:ext cx="1525114" cy="86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il_fi" descr="FortLauderdaleS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5790" y="4254802"/>
            <a:ext cx="923630" cy="86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il_fi" descr="EventPhotoMini_City%20of%20Hallandale%20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6746" y="1364989"/>
            <a:ext cx="1138672" cy="86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il_fi" descr="CityLogo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9087" y="1952378"/>
            <a:ext cx="1103621" cy="9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il_fi" descr="city%20logo%20white%20background%206-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0875" y="2516453"/>
            <a:ext cx="968335" cy="90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il_fi" descr="City%20of%20Oakland%20Park139x100"/>
          <p:cNvPicPr>
            <a:picLocks noChangeAspect="1" noChangeArrowheads="1"/>
          </p:cNvPicPr>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4539024" y="5763281"/>
            <a:ext cx="1009495" cy="7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il_fi" descr="CITY%20OF%20POMP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2714" y="5105468"/>
            <a:ext cx="931783" cy="86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il_fi" descr="41591_468222020789_1792678_n"/>
          <p:cNvPicPr>
            <a:picLocks noChangeAspect="1" noChangeArrowheads="1"/>
          </p:cNvPicPr>
          <p:nvPr/>
        </p:nvPicPr>
        <p:blipFill rotWithShape="1">
          <a:blip r:embed="rId12">
            <a:lum contrast="20000"/>
            <a:extLst>
              <a:ext uri="{28A0092B-C50C-407E-A947-70E740481C1C}">
                <a14:useLocalDpi xmlns:a14="http://schemas.microsoft.com/office/drawing/2010/main" val="0"/>
              </a:ext>
            </a:extLst>
          </a:blip>
          <a:srcRect t="7676"/>
          <a:stretch/>
        </p:blipFill>
        <p:spPr bwMode="auto">
          <a:xfrm>
            <a:off x="6551803" y="5017808"/>
            <a:ext cx="1216383" cy="96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il_fi" descr="City%20of%20Tamarac%20LIF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03525" y="1501659"/>
            <a:ext cx="896555" cy="5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4" descr="Town of Hillsboro Beach Florida">
            <a:hlinkClick r:id="rId14" tooltip="&quot;The Town of Hillsboro Beach, Florida&quot;"/>
          </p:cNvPr>
          <p:cNvPicPr>
            <a:picLocks noChangeAspect="1" noChangeArrowheads="1"/>
          </p:cNvPicPr>
          <p:nvPr/>
        </p:nvPicPr>
        <p:blipFill>
          <a:blip r:embed="rId15" r:link="rId17">
            <a:extLst>
              <a:ext uri="{BEBA8EAE-BF5A-486C-A8C5-ECC9F3942E4B}">
                <a14:imgProps xmlns:a14="http://schemas.microsoft.com/office/drawing/2010/main">
                  <a14:imgLayer r:embed="rId16">
                    <a14:imgEffect>
                      <a14:backgroundRemoval t="4000" b="73143" l="2625" r="16500">
                        <a14:foregroundMark x1="10125" y1="30857" x2="10125" y2="30857"/>
                        <a14:foregroundMark x1="5750" y1="27429" x2="5750" y2="27429"/>
                        <a14:foregroundMark x1="5250" y1="22286" x2="5250" y2="22286"/>
                        <a14:foregroundMark x1="6125" y1="17143" x2="6125" y2="17143"/>
                        <a14:foregroundMark x1="3875" y1="32571" x2="3875" y2="32571"/>
                        <a14:foregroundMark x1="3375" y1="39429" x2="3375" y2="39429"/>
                        <a14:foregroundMark x1="3750" y1="48000" x2="3750" y2="48000"/>
                        <a14:foregroundMark x1="4625" y1="57143" x2="4625" y2="57143"/>
                        <a14:foregroundMark x1="5750" y1="60571" x2="8125" y2="67429"/>
                        <a14:foregroundMark x1="9250" y1="66857" x2="12625" y2="62286"/>
                        <a14:foregroundMark x1="14000" y1="59429" x2="14875" y2="49143"/>
                        <a14:foregroundMark x1="15000" y1="42857" x2="14500" y2="26286"/>
                        <a14:foregroundMark x1="13375" y1="22286" x2="11750" y2="14857"/>
                        <a14:foregroundMark x1="10625" y1="16000" x2="7375" y2="17714"/>
                        <a14:foregroundMark x1="7375" y1="30286" x2="9375" y2="50286"/>
                        <a14:foregroundMark x1="6500" y1="44000" x2="11500" y2="44000"/>
                        <a14:foregroundMark x1="11500" y1="23429" x2="12375" y2="42286"/>
                        <a14:foregroundMark x1="9375" y1="56571" x2="12125" y2="50857"/>
                        <a14:foregroundMark x1="7500" y1="11429" x2="7500" y2="11429"/>
                        <a14:foregroundMark x1="8625" y1="9714" x2="8625" y2="9714"/>
                        <a14:backgroundMark x1="13375" y1="9143" x2="13375" y2="9143"/>
                        <a14:backgroundMark x1="4000" y1="9714" x2="4000" y2="9714"/>
                        <a14:backgroundMark x1="4375" y1="66857" x2="4375" y2="66857"/>
                        <a14:backgroundMark x1="15000" y1="67429" x2="15000" y2="67429"/>
                      </a14:backgroundRemoval>
                    </a14:imgEffect>
                  </a14:imgLayer>
                </a14:imgProps>
              </a:ext>
              <a:ext uri="{28A0092B-C50C-407E-A947-70E740481C1C}">
                <a14:useLocalDpi xmlns:a14="http://schemas.microsoft.com/office/drawing/2010/main" val="0"/>
              </a:ext>
            </a:extLst>
          </a:blip>
          <a:srcRect l="1445" r="82455" b="26286"/>
          <a:stretch>
            <a:fillRect/>
          </a:stretch>
        </p:blipFill>
        <p:spPr bwMode="auto">
          <a:xfrm>
            <a:off x="3428485" y="5422839"/>
            <a:ext cx="1077690" cy="1001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8" cstate="print">
            <a:extLst>
              <a:ext uri="{BEBA8EAE-BF5A-486C-A8C5-ECC9F3942E4B}">
                <a14:imgProps xmlns:a14="http://schemas.microsoft.com/office/drawing/2010/main">
                  <a14:imgLayer r:embed="rId19">
                    <a14:imgEffect>
                      <a14:backgroundRemoval t="10000" b="98125" l="5625" r="80000">
                        <a14:foregroundMark x1="11875" y1="97083" x2="11875" y2="97083"/>
                        <a14:backgroundMark x1="47813" y1="85208" x2="47813" y2="85208"/>
                        <a14:backgroundMark x1="49219" y1="95625" x2="49219" y2="95625"/>
                        <a14:backgroundMark x1="47500" y1="93125" x2="47500" y2="93125"/>
                        <a14:backgroundMark x1="41875" y1="97292" x2="41875" y2="97292"/>
                        <a14:backgroundMark x1="41563" y1="58333" x2="41563" y2="58333"/>
                        <a14:backgroundMark x1="67344" y1="59167" x2="67344" y2="59167"/>
                      </a14:backgroundRemoval>
                    </a14:imgEffect>
                  </a14:imgLayer>
                </a14:imgProps>
              </a:ext>
              <a:ext uri="{28A0092B-C50C-407E-A947-70E740481C1C}">
                <a14:useLocalDpi xmlns:a14="http://schemas.microsoft.com/office/drawing/2010/main" val="0"/>
              </a:ext>
            </a:extLst>
          </a:blip>
          <a:stretch>
            <a:fillRect/>
          </a:stretch>
        </p:blipFill>
        <p:spPr>
          <a:xfrm>
            <a:off x="960754" y="1066800"/>
            <a:ext cx="2077851" cy="1558388"/>
          </a:xfrm>
          <a:prstGeom prst="rect">
            <a:avLst/>
          </a:prstGeom>
        </p:spPr>
      </p:pic>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62893" y="3578193"/>
            <a:ext cx="1485507" cy="633816"/>
          </a:xfrm>
          <a:prstGeom prst="rect">
            <a:avLst/>
          </a:prstGeom>
        </p:spPr>
      </p:pic>
      <p:pic>
        <p:nvPicPr>
          <p:cNvPr id="4101" name="il_fi" descr="Dania%20Beach%20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48059" y="5539640"/>
            <a:ext cx="903744" cy="83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15" descr="http://t0.gstatic.com/images?q=tbn:ANd9GcQl6qTUzRhINDedbbDWz01afLf0jgwNmPMQFiMF-Qk9Eir_UENK7vuhQAHx">
            <a:hlinkClick r:id="rId22"/>
          </p:cNvPr>
          <p:cNvPicPr>
            <a:picLocks noChangeAspect="1" noChangeArrowheads="1"/>
          </p:cNvPicPr>
          <p:nvPr/>
        </p:nvPicPr>
        <p:blipFill>
          <a:blip r:embed="rId23" r:link="rId24">
            <a:extLst>
              <a:ext uri="{28A0092B-C50C-407E-A947-70E740481C1C}">
                <a14:useLocalDpi xmlns:a14="http://schemas.microsoft.com/office/drawing/2010/main" val="0"/>
              </a:ext>
            </a:extLst>
          </a:blip>
          <a:srcRect/>
          <a:stretch>
            <a:fillRect/>
          </a:stretch>
        </p:blipFill>
        <p:spPr bwMode="auto">
          <a:xfrm>
            <a:off x="7363599" y="4160514"/>
            <a:ext cx="1011332" cy="92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Documents and Settings\mfields\Local Settings\Temporary Internet Files\Content.IE5\7RGFDOH9\MC900441964[1].wm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066782">
            <a:off x="2305870" y="2606719"/>
            <a:ext cx="2717229" cy="2889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18713" y="3289241"/>
            <a:ext cx="969115" cy="922523"/>
          </a:xfrm>
          <a:prstGeom prst="rect">
            <a:avLst/>
          </a:prstGeom>
        </p:spPr>
      </p:pic>
      <p:cxnSp>
        <p:nvCxnSpPr>
          <p:cNvPr id="44" name="Straight Connector 43"/>
          <p:cNvCxnSpPr/>
          <p:nvPr/>
        </p:nvCxnSpPr>
        <p:spPr>
          <a:xfrm flipH="1" flipV="1">
            <a:off x="2669708" y="3792989"/>
            <a:ext cx="2054692" cy="1701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71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69900" y="1219200"/>
            <a:ext cx="11049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300" b="1" i="0" u="none" strike="noStrike" kern="1200" cap="none" spc="0" normalizeH="0" baseline="0" noProof="0" dirty="0" smtClean="0">
                <a:ln>
                  <a:noFill/>
                </a:ln>
                <a:solidFill>
                  <a:schemeClr val="bg1"/>
                </a:solidFill>
                <a:effectLst/>
                <a:uLnTx/>
                <a:uFillTx/>
                <a:latin typeface="+mj-lt"/>
                <a:ea typeface="+mj-ea"/>
                <a:cs typeface="+mj-cs"/>
              </a:rPr>
              <a:t>Training</a:t>
            </a:r>
            <a:br>
              <a:rPr kumimoji="0" lang="en-US" sz="4300" b="1" i="0" u="none" strike="noStrike" kern="1200" cap="none" spc="0" normalizeH="0" baseline="0" noProof="0" dirty="0" smtClean="0">
                <a:ln>
                  <a:noFill/>
                </a:ln>
                <a:solidFill>
                  <a:schemeClr val="bg1"/>
                </a:solidFill>
                <a:effectLst/>
                <a:uLnTx/>
                <a:uFillTx/>
                <a:latin typeface="+mj-lt"/>
                <a:ea typeface="+mj-ea"/>
                <a:cs typeface="+mj-cs"/>
              </a:rPr>
            </a:br>
            <a:endParaRPr kumimoji="0" lang="en-US" sz="43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 name="TextBox 1"/>
          <p:cNvSpPr txBox="1"/>
          <p:nvPr/>
        </p:nvSpPr>
        <p:spPr>
          <a:xfrm>
            <a:off x="5410200" y="3015134"/>
            <a:ext cx="2980752" cy="3539430"/>
          </a:xfrm>
          <a:prstGeom prst="rect">
            <a:avLst/>
          </a:prstGeom>
          <a:noFill/>
        </p:spPr>
        <p:txBody>
          <a:bodyPr wrap="none" rtlCol="0">
            <a:spAutoFit/>
          </a:bodyPr>
          <a:lstStyle/>
          <a:p>
            <a:pPr marL="285750" indent="-285750">
              <a:buFont typeface="Arial" pitchFamily="34" charset="0"/>
              <a:buChar char="•"/>
            </a:pPr>
            <a:r>
              <a:rPr lang="en-US" sz="2800" dirty="0" smtClean="0">
                <a:solidFill>
                  <a:schemeClr val="bg1"/>
                </a:solidFill>
              </a:rPr>
              <a:t>Building Officials</a:t>
            </a:r>
          </a:p>
          <a:p>
            <a:pPr marL="285750" indent="-285750">
              <a:buFont typeface="Arial" pitchFamily="34" charset="0"/>
              <a:buChar char="•"/>
            </a:pPr>
            <a:r>
              <a:rPr lang="en-US" sz="2800" dirty="0" smtClean="0">
                <a:solidFill>
                  <a:schemeClr val="bg1"/>
                </a:solidFill>
              </a:rPr>
              <a:t>Inspectors</a:t>
            </a:r>
          </a:p>
          <a:p>
            <a:pPr marL="285750" indent="-285750">
              <a:buFont typeface="Arial" pitchFamily="34" charset="0"/>
              <a:buChar char="•"/>
            </a:pPr>
            <a:r>
              <a:rPr lang="en-US" sz="2800" dirty="0" smtClean="0">
                <a:solidFill>
                  <a:schemeClr val="bg1"/>
                </a:solidFill>
              </a:rPr>
              <a:t>Plan Reviewers</a:t>
            </a:r>
          </a:p>
          <a:p>
            <a:pPr marL="285750" indent="-285750">
              <a:buFont typeface="Arial" pitchFamily="34" charset="0"/>
              <a:buChar char="•"/>
            </a:pPr>
            <a:r>
              <a:rPr lang="en-US" sz="2800" dirty="0" smtClean="0">
                <a:solidFill>
                  <a:schemeClr val="bg1"/>
                </a:solidFill>
              </a:rPr>
              <a:t>Zoning Officials</a:t>
            </a:r>
          </a:p>
          <a:p>
            <a:pPr marL="285750" indent="-285750">
              <a:buFont typeface="Arial" pitchFamily="34" charset="0"/>
              <a:buChar char="•"/>
            </a:pPr>
            <a:r>
              <a:rPr lang="en-US" sz="2800" dirty="0" smtClean="0">
                <a:solidFill>
                  <a:schemeClr val="bg1"/>
                </a:solidFill>
              </a:rPr>
              <a:t>Solar Contractors</a:t>
            </a:r>
          </a:p>
          <a:p>
            <a:pPr marL="285750" indent="-285750">
              <a:buFont typeface="Arial" pitchFamily="34" charset="0"/>
              <a:buChar char="•"/>
            </a:pPr>
            <a:r>
              <a:rPr lang="en-US" sz="2800" dirty="0" smtClean="0">
                <a:solidFill>
                  <a:schemeClr val="bg1"/>
                </a:solidFill>
              </a:rPr>
              <a:t>Residents</a:t>
            </a:r>
          </a:p>
          <a:p>
            <a:pPr marL="285750" indent="-285750">
              <a:buFont typeface="Arial" pitchFamily="34" charset="0"/>
              <a:buChar char="•"/>
            </a:pPr>
            <a:r>
              <a:rPr lang="en-US" sz="2800" dirty="0" smtClean="0">
                <a:solidFill>
                  <a:schemeClr val="bg1"/>
                </a:solidFill>
              </a:rPr>
              <a:t>Businesses</a:t>
            </a:r>
          </a:p>
          <a:p>
            <a:pPr marL="285750" indent="-285750">
              <a:buFont typeface="Arial" pitchFamily="34" charset="0"/>
              <a:buChar char="•"/>
            </a:pPr>
            <a:endParaRPr lang="en-US" sz="2800" dirty="0">
              <a:solidFill>
                <a:schemeClr val="bg1"/>
              </a:solidFill>
            </a:endParaRPr>
          </a:p>
        </p:txBody>
      </p:sp>
      <p:sp>
        <p:nvSpPr>
          <p:cNvPr id="3" name="AutoShape 2" descr="data:image/jpeg;base64,/9j/4AAQSkZJRgABAQAAAQABAAD/2wCEAAkGBhQSEBUUExQUFBUUFRYWFBUUFRQVFBUVFxAVFRQVFBQYHCYeFxklGRUVHy8gJCkpLCwsFR4xNTAqNSYrLykBCQoKDgwOGg8PGikcHBwpKSksKSwpLCksLCkpKSwpKSkpKSkpKSwpKSopKSkpKSkpLCkpKSkpLCkpLCwpKSwpKf/AABEIAMIBAwMBIgACEQEDEQH/xAAcAAABBQEBAQAAAAAAAAAAAAAAAQIDBQYEBwj/xABDEAACAQIDBQUFBQcCBAcAAAABAgADEQQSIQUGMUFREyJhcYEHMpGhsRRCUsHRI2JygpKi8MLhCBUzUxYkQ3OTsuL/xAAYAQEBAQEBAAAAAAAAAAAAAAAAAQIDBP/EAB8RAQEAAgIDAQEBAAAAAAAAAAABAhEhMQMSQVETIv/aAAwDAQACEQMRAD8A9xhCEAhCEAhCEAhCEAhCEAhCEAhCEAhCEAhCEAhCEAhCEAhMrW3gqh2AIsGIHdHC5t9ILvPU/c+H+8uk21UJmF3pf8KfP9ZIu9LfgX4mNU20cJQDenrT/u//ADHjeheaH4j9I1Ta8hKYbz0/wt/b+slp7xUyQLNqbcBzPnGlWkIQkBCEIBCEIBCEIBCEIBCEIBCEIBCEIBCEIBCEIBCECYEVfEqlsx48BzPWOpVgwuDeZnfDDvV7NqDLmQsCGJClWtfvC+oKjkeJnRurU7OkVqOC7MWNvdGgAAJ46DjYcZdcI0MIgMGNhIrzzEV9SfH/AD6znGNW9s9O4NrZxe4W5Fr8oypVuPn8LGVtfA06mb9mGDklmLPlJIF+B73Dlp4zq5rlK1+Fjw4Nfh6R6vcA9Qv69JU4XZqU3DhWzgML3GuZi7X6nMx4ywQ2AHS3yWFT5v8ANOZiCuDwIPHgR5cjOc4tRzvrYBdSSDqAAeI59OdozsS/vDKPwjibn7zD6L8TCO1qgFyTYDUk3sAFuSdZ1bH71Wnx1KmxuDxzag8OEqBhdQL/ALMXIS2twdBfmg4geXIWl9u4t8QvhmP9tvzkqxsoQhObYhCEAhCEAhCEAhCEAhCEAhCEAhCEAhCEAhCEAlLvHtE0wqjncnqbWAHqT8pdTOYqn2uPUfdpBWb+XvD+5l/pMsSsZsneGpilZ3BXvsoUngFYjW3lOmzO6U1YqajquYa5bnVrc7C59JVbupajf8TMfixP5y72Lri6H8f+hp0ZXOydqPg/2OLYXHuVfdWoPxLfgeq8vgTb1dvo9NzTDP3WswVuzuFP/qAFRLV6YIsQCOhFxOXa5th6vhSqf/Qzm08nSqSLt3vAcOX3b6+s6VxYPHTj72nDjx8JWumZrXIC63H4ie7z1tqbeIk1Ojn1qKL8hxC2brzuflYHhOrDr/5kvLib2BGXTkSWAsLa9fDlJApbXPrrbIbKpA6X7381x4CIH/z1jg/5/XzgOpYRF4LrwJ1zGyjiRqTJ6agdeXG58echz/nHZ/8APSQTBvy6czNBugt6rHov1YfpM0H/AM9POavctO7UPio+RJ+sl6WNNCEJzbEIQgEIQgEIQgEIQgEIQgEIQgEISHFYpaa5mNhp8zpAmhOLC7Yp1GyqdTe3pxnbA5cbtJKVs5tmvb04/UR2Cx6VQShvY2PwvM/vtss4hEFNwj0yTci65SNQRca6KfTxlduttenhVNKq+Ys+tQaLwAAy8gOtzNa4TbcyowWDZBXqOAHctazZu6oOXWwtxJt5S3jKq3UjqCPlMq8g2e+Wio8Pylnu9Vvi6H8f+hpRtRepS7OmbOytlPGxFNmvb0nf7OXNSthSdTYsf/hadq5x65K7eJ7YSt/7b/NbSxkdegrqVcBlYWIPAjxnF0eMDFLcjMtxxGYC2vnJ0e/O/wA+es9JrbmYRuNFfQsPzmR3x3bw9HsqWHS+IruBTUm6gXGZjzA4c+RP3Z1mTGlQrfl9Y8VPy+vnNQnsyprbLWqAi173Kk8+7m4RKu4NT7tVD5qw+hMe0NVmQ3+evlHZ/wDPWde8OxKmDoNXq5WpqUBNPMzDO4Re7lB95h8ZBVwNRHpoyMGqgGnobNfXLm4Bv3SQfCXcTRuf8/0m63Np2w5P4nPyAH5GY19kVl40ag/kY/QTebtUSuFpggg2JIOh1cnUeszl0sWkIQnNsQhCAQhCAQhCAQhCAQhCAx66jQkRUqAi4NxMDvviqtDE3Cuy1FBGQFrEAKQwGo4X8b+EudyccTQPaHKzOSEbRgMqjUHhcg6S642m2nlTvPhO1wzoDZyLoejA3Fx06+Bnnm93t6pUHelhaRqujMherdKYZTY2Qd5tQRrlkW5W/tfGUHq12BftGWyqFVVCqVAA5anjc68YkKtNgI+Erh8Q6tYEBUvoTpc38L6eMyXtA9smOp1mo0UTDr92oLVHdNQGDMMq+WW4I4yyTaJqjOT72swu8WzXxC1UOtfD1GZVGpak1mKr1OUowHgRxM3YzK2uwt6KlTZiVGdncp32YksW7QqSSdTIto4WrWpFaILOB2mUe8yoQ7hRzbKDpz4TObi4pRhlpVDZaoex6Eu1j9DNxutjOwxtPtA2gcHIj1Cb0msVVAWYHjcDhrL8Prc7kbyJi8KhDAuqgOL66Cwb1mgvMBi9k4Ks9TFYTFjCVaZvXIIVVY869B8rIx/lv4ygqe16tSz0x2OJI0SuquiHxKGxPpYeJnK2RuS137o4bNjwp+4a1/RWT/VIPZXQ/bIP+3Sf4gqn5zAVts1mqmr2jK7FmuhKWLNc2ykWF5LszeDEYdi1Gq6E6Eixvc3NwwI4zN80/G/419H3heeHYb2p49eNRH/jpJ/oyy0w/tlxA9+hRb+Eun1LSf0i/wA69arV1RSzEBVBZieAAFyT6TH7o0jisTV2hUBAJNPDKfu01JDN58R55+syG8XtP+10OxFJqIZl7VlcOSgNyFBC63sdeluc02zPadgEprTXtaSooVQ1O4AAsBdC01M8f1m4Zfjd5oZplK3tAwjU2NKujPbuoQ6kkm2gYC/X0nLh98ibDQkkDzubTU56ZvHa+3tqsuDqMmpXK1hxsHUm3jz66aTz1d5atSmzKHIpFHYkEBbVFsdedzym62rtNVcodQoF/M6/S3xlBSrLi6wp2tTbOptzGRrn5TU6Zrc4LFCpTV14OoYeovJ7zFbnbeSjhXp4molI4eoaTNUZUXVjYXY24hpr6GIV1DIwZWAKspBVgRcEEaEEc5mtJrxY2EgdCJCAsIQgEIRGNhAzuI3sCsy/hYj4Ej8pZbD2r29Mt+Fip+AI+RmR3o3a7Ss1VKhoq2rDQ5m5sARoT0ibE24MJT7Ne+LkktxYnmbeAA9BN644Z237NYXOgEyW0/ajgaVZKK1RWqu4QCl31DMbDNUvlsCdQCT4TFe2Xbn2nZaPSZ17PEIKyBjlKOjgFgNGGcLx4EzxTA4w069Op+CojeiuD9BM6V9M7Z2+qpfQs2l5lMbtBgjNroC1hzsLzh25iSVoOD3e0sfWm1p0YbE2dG6Mp+DAzppnbzHezBh8uKQWWt/1LcFq2uT/ADDXzDS29mGPyNURj3SyH1sQfkB8JqfaZgaGAxnZlP8AyuMRnanwVKi1O/kt7mpRh0JPKwmVwOw+yV2w7mujEMoUDtlAHAoPf80v5CSd7WtVTQ0c1M/cJA8V4qR4EWPrMn7Q8S2H2hTrUmsauEwtQ24XFEUjw4G9KXmA3gSquSv3Wp93OQVqJfgtSm1jl/XQ9aLenDUcS9MoLGkrU2dAqrVGdmVibXLd4jMeIC9NZnlJNmMtOw28FLEIDVQo3N6duN9c6cD5ix8ZbUd6HokCk3aZNabsLFGtcFOdr8VOhtzmfw+CVBZQB9T5mThZxy81+O08X66dr7XrYqr2tdy72sDYCygkhVAAAFydPGcoWPAjrTht3k0aBFtHQkUkQx0SBYbD3drYtitFR3feZmCqL8Lk8/AXj9u7tV8GR2yize6yMGQnpccD4ECWG7W2DRptYNbNcsASLlRa5HD3Z17w46picOAiO65wS1rKtlPFjoOM7/znrtxvkvtpy7j7tfa6xZ9KVOxb95j7qD6nw85qcduthaNx3nzcVLvlAPhfSVuxsUMHhACcpsXfh7x5adBYek5P/EIK56hsXP8ASCbfSdvHhqOPkz9q4tqbYFJFo0ieAUdQOZPjOvczb4TaFJWNkSnWZvJMNUY/IGZPeba1JcQ5ooVQWVFY3NlUDPUP4iQWI6m0y9PeF+0ZgdTTq0y3Du1aTUmsB+65mreNMd1LvZvhUxuIeswCF2zZVvlTugadWsBduZvPpj2bbIOG2VhKZBDdkHcHiHqk1WB8QXt6T5t9nO7wx21KFFhdM/aVRyNOmM7KfOwX+afW4nNstoQi3gEIXhAWEIl4GP3y9qWE2c5pPmqV8obskA0BHdLu2ig+p8Jj91fa1X2hjmpsqUqS0mZUUEksKiAFqjamwY8AolL/AMQ+ycuLw2IA0q0mpMf3qb5hfxK1P7Zhdw9odjj6THRXJpk/xiw/uyzUSvZd5N4Caq078QT6A2lU9TScO9FMriaNTkyMvqGB/OO7fSdIwrtqbBqUe0wuIb9njEz0a1u6blai+RVst16WI0Inme0cA9BzTqLlddCOvQg81I1B5z6lwOzaOO2ZRp1lzKaa68GVkugdG4qwsdfMG4JE8WwuPpNtD7FjKa1ewxD00ZxrenUawuLd1soup7pvwmO2ultu6TVwgpVA4UohSqVYorqoykva1r6HwMKodSUYEMNCPoQeY6Gei1N6LJYaC1rDhbpbpPNdvbwsHqU1RSoIKMeNO9mZV/dvfThrL7a7STfTp9seBxeJwmFxLdhVpozANQWojjtVW4dHZhoaYGh0M882Vs2pTN85X90fnyl3VrM/vkm3C50F+NhyiBRPNfJ+PTPH+kqsztmc52sFubXsOA8tYBY8KItpyt26yaMtHARYtpFJaEdEgF5a7v7s1sYxFLKAvvO5yqCeA0BJPgBKqafdbboo02W9u9cnlqABc/y/Kbwx9rpjPL1m45d4ty6+DUO/ZuhNs9NiQCeAYEAjz4Sjw9EuyoouzEKPMmwm423thq+HqKgap3RmCAtlGYd424DTjM/ulQU1e0JN6WoFtNQQCWvx46W5TeXj/wBajE8n+d16ZsvZmHwuGWnocouzHizkd5v84ACUW29pqUcmwp2sRyK3tYym2xvCS60lPi3gOnrKHefbivSalxUgBgONrgn6T1THTzW7cu0Nt/aGspumY3twJH5X+kqdvYsrlHKV2M2glNctO6p4+8b6nmbaymGKLE3OnIchJciRHiqxJty425cZENF84qqXcADViAB4k2Anp+y/YViWrquIqUUog99qTFnIHJFZRYnqdBx14HDaw/4ctjE4jEYkqcqUxRViNCzuHYA8yFQX/jHWe9Ayq2Ls2lhqKUaCBKdMWVR8SSeJJNySdSTLFWkE14sjDRwMB0IkIDokIkDAe3HZHb7IqOBdsO6VhboD2b+mSox/lnzc7niOPEHxn2JtfZy4ihUouAVqoyG4v7ykX9L39J8b1cOVJVgQykqw6EGxHxBlg93p01xmGFJiBVAD02PAtl5nobkTOmk6kq4KspsQeIPjMtsvGVDSV6OKZaiAXSrlYXHLhmsfWaPGb5Va1BFqUkFYABqg108DxPkb26mbucnbMxt6a/dnD0HolXxWKwtUMcppYqrTVgeGSixNMsDe4C68epkGG3BwXatXxFSri8Q75zUb9kua+hFOkR3tBckm51sJhcDimWqHYkkZuPihGnxmm3T2521EliAyuy+YFiD8CPhM42ZctZS48NAN2VqHSs4F/d7vwzWvOfansvVwWo1Mrccr3ZCfBveX5zoFfoY1N5zTcI597QX69JrLH2nLOOWnn20Nm1KFQ06qlWHLkRyKkaEeIkAE3+9lIYmjmGr07sp52+8vqPmBMADPJnh6168M/aHBYtokJzbGWGWF46A20Q3j40tAKFJndUQXZiFUdSTYCewbG3UpUMOEazE96o34mtr6DgB+pmA3FwwOJ7Q8KSkj+Ju6Plmms29vBlsgPec2HlzM9Pix+vN5cvifEV0pm1EBQPwi1z6TCbT22lJW7Mas92t+N2AuegueHQS5x+1lppx1nm+HxoVStTO3NQUNiwOhuT114Tu4LfCuSzMdSb6zM7YxV2YekbitvOh7p1/D93yPWcOPr94k8fz5yWrI4KjXMeUsvnEoUS7qo4swUeZNhPSn9kyXBOJZUB1zKo08HzAD4TDbB7HwdfMK9Gk1TsXVrhCy5lIYAgcRoL/7z0fcbf8AxeI2nSp4jF2p2N6fZ06QaoVstK2W5OYjnym02XuzTpoq0gFUDu5eFut+fnzk+G3Ip/bkxjPUapTUqikjsxdStwLXvZjz4mNI2tKrOlHlfRWddOFdatJAZAslUyB94RIQHxpMQmNLQFJni++XsPq1cTVr4StStVdqhpVQylWc5mCuoYEZiSLgWvbxnsTNIXqQPmbaXs42lh7lsJUYD71HLWHnamSR6gTP19pVqRKnMpHFWBDA+R4fCe+4v2xbPSo9N3qoyMyMGo1BZlNiLAX4jmJkfabv3gMds90pVhUqh6bUwadUNo4DWLILd0tziyUl08uo7fccz8b/AFnfszec0gQvBmzG/W1tLeUzkJZdF5ehYPfjr8iD+ks8diBiqGYG/MHxB/UTyoGehbl1s2HI6MfmAfzM3jltixfbA28dKdQ66WJ5nofGM2lu8+YtRXOh1yrqy9Rl4keUy1dl7eonbNSKm/7RVamdAdGFivHhrO7A7yYhTlR6VbpZmVj5BwL+l5iz2msnSX1u46xs2r/2qunH9m+luPKQCT1N9cSNGBpjqyuQPUG046GKVuDKfUX+E8+WMnTvhlb2lvEjzG366Dr08Zh02aTFp0i7BVBZmNgALknwE0n/AC3AIAXru9xe2amg+QJ+ciqb9YHDAigq3OhyAs58DUbW3he06zxX645eWfFvs3DDB4c5yM57z262sFB52HzJlBQxDVazVW8lHQSvXeJsW2ug5KCTbxOnGXODo5VnrxmpqPNbuspvFtE5yL8JlMRtA8Boesud5T+1ImaqnUzGVWQUxdh56x1fjLTdrd2pi2cU2VSig969jc2tcAzSbL9lWIqVh25RaY4tTIZm8FFtPM/OZVmdg7vV8QS1Hu5CCGJK94EEBSPvc/D4To2hsqohX7YuIQlrGsbVlI6KCQL8/ePDhPb9m7uU6SKiKFVRYAf5qfGPx+4mHxJTtlL5DdRmZRra97HUGwl0LnZKL2VPIuVci5VK5SFyjKCv3bC2nKWtJZDSoWnXTpyCSms6EEjRZOqwpyyVYxRHiQOhCEBDI2MkMjYQInM5azTqcTmqrKPH/aJsYYJ6uPpIKr12CVFrFWooWtZxTI11X8VhfpwzmzNxRUIr4l0qF7MEo5VpWI01QAEeC2HiZ7VtnZNPEUzTqotRG4qwuNNQfA+Mqqe79OkoWmgVV0AHACWI+dd4NndhialMaANdRrorAMo114ED0ldN37XtmdnjKbgaVKQ/qRip+WSYSZUTR7obW7NypPdYW6AEXIP1HqJnJLhj3hcXF+B4G2tj4Sy6qVrsbtR6+YUrKl+9WYaeIS/Hz+nGUOKqCmVNNmJVgSxJsfH4ybF40uO8bKPdUaAeQi4fY9SqLkGmhFwSNW6EDp4/CavKNRU2pTembMO8p43HFfGUAChgWFwOI66S1rBSiU6ahnyqCfw90cT1j6W7xIF2N/kPzlRz4TBudbtTB4KCT6nNOv7NVHBkf+IFT8RJBs+snBgw6N+v+86MPUa4DU2HiNV+PKZuGN+NTPKKd6Rf3rKByB425k9PCNw+TPkTKDlzFxlJGtgFvcX48b26a6dO0sMewa3Gxmbo7Mrm7CkzjT3Rm68hr8pdTHiJbcu2uTA1cvcxNUeDhHX4WFpIMfi6Ysy06o6oxRvg2nzmMXHNTNiXpnpcr8jadY25UIt2p9QPraXcTTm23js9RiQVPQ9fTSU868cxJudbnj6S53P3LqY18xBWip778Ln8CdT48vgDi81px7IxmKw9NqtAMqP3WcIGHdN+JBy8eMs8PRq45kUY7OzEZqdao1LLqPcBJV+ei66cJ61gd3hTUKgACiwA4ASl2h7MGr42jWtQSkjKaqZLNUs2Y3to17Aa2t4y6HoWDw4VQo4KAB5AWHHwnfTSRUaM66aSB6JJ1WNRZMqwpVWSqIirJAJAARwgIoEBbQiwgMMawjyI0iBCwkDrOlhI2WBwVac5KtKWbpOepSlRnNrbFpV1y1qSVAOAdQ1vEE6g+Uwu2vZRg2BZC+H8mzIPMPr/AHCeo1qMym/O7ZxeDekoXP3WplrgB1bjcA27uYeso8r2j7KK6a06lOoOV702Pobj5zJY7Z9TD1clVcrCxIuDoRpqDYy+xmFrbPFlxqrUHvUabswB6EC6/wBQEpNqY+riGFWrcmwTPlCg5fIWJ1kHbsjZxxAYjvMDqCdFHInrz+E0WCwnYghrksOJ52Er8GcZlHY4ekgIUgoq94W0JJc305yXEY3H0mpmst1LgZVp02J11A0NieAmpdJVxsrBMDfgp5WFzfmTxl0tGWtDA3F7W8Ok6Rs6VFGaM4cTXGoUjNy56+U1R2d4Tnq7BU8iPIkf7QaZDGUD9nYWubcOpnLsbaCU7rVZaZ00dgp58iZr33a/ea172sOXjM5iPZ21TEPUrVc6G+RQCGAvoDysB53ltNJ8btdDSbIKddrd1CyFSfGef7K2cDi0pV701LWe7BbArf3joOU0O8e6uFwtPMz1Mx9xAy3Y+q6DqZwbE3DrYmkagIpg/wDTDg9/x091fGxvMVqLDFbE2ZTcFsY7qDc00UVGbw7RBYT0XcfeXD4rNSw1KpTp0FUAsqKliTZQAxN9CfQ3nl1HAnAtbG4LOhNu0Fz/AEtcofLQ+M9Z9mmz8GKDVMHny1G7/aZswZR7tjpYZuV+PE8oNdRoTrp0otKnOlKcBqU5OqRypJFWFIqSVViqI9RIBRHWgBFAgAEdARYBEiwgNIjY+IRAjYRhWSkRCIHOyyF6c6ysYUgV9WjMN7Udi4itgWGH7XOrKSlEm9RToysBqwsb28OHT0VqcjalKPFdz/ZtSWilTEUGNci7LVN1U3NgEGnC3G+svNubqLXotSZbKR3SB7hHuso8Ppcc56S2EHSMOEHSEeEezyoyVq2CqEs1JmK5RdVCtlcZr3sSQQLdZ6XQ2fpNONloCSEUE2uQoBNuFzzjvsQ6S7NM+mzpIMBL37LD7LGxSfYYv2GXf2aL9mkFEdnyGpsq80f2aPGGjY8m2l7NMRiMelWq1F8MmqoQwYCw7pAHe72tybeHKbWju+AJphho8UI2MXvFuR9sw7UTUemGIJK63sbgMPvLfl4CWm626aYLDU6CszhAe8wAJJYsTYcNSf1M0YoxwpwrnSjJlpyUJHBJAxUkgWKFjwIDQI60UCKBAAIsIsAhCLALRIsICRIQgI0aYsIDY0whAaY0whAaYkIQEhCEoDEEIQFtCEICxYQkDhFhCAsWEICiOhCAoiwhAcIQhAWEIQFhCEAhCED/2Q=="/>
          <p:cNvSpPr>
            <a:spLocks noChangeAspect="1" noChangeArrowheads="1"/>
          </p:cNvSpPr>
          <p:nvPr/>
        </p:nvSpPr>
        <p:spPr bwMode="auto">
          <a:xfrm>
            <a:off x="63500" y="-742950"/>
            <a:ext cx="20288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UExQUFBUUFRYWFBUUFRQVFBUVFxAVFRQVFBQYHCYeFxklGRUVHy8gJCkpLCwsFR4xNTAqNSYrLykBCQoKDgwOGg8PGikcHBwpKSksKSwpLCksLCkpKSwpKSkpKSkpKSwpKSopKSkpKSkpLCkpKSkpLCkpLCwpKSwpKf/AABEIAMIBAwMBIgACEQEDEQH/xAAcAAABBQEBAQAAAAAAAAAAAAAAAQIDBQYEBwj/xABDEAACAQIDBQUFBQcCBAcAAAABAgADEQQSIQUGMUFREyJhcYEHMpGhsRRCUsHRI2JygpKi8MLhCBUzUxYkQ3OTsuL/xAAYAQEBAQEBAAAAAAAAAAAAAAAAAQIDBP/EAB8RAQEAAgIDAQEBAAAAAAAAAAABAhEhMQMSQVETIv/aAAwDAQACEQMRAD8A9xhCEAhCEAhCEAhCEAhCEAhCEAhCEAhCEAhCEAhCEAhCEAhMrW3gqh2AIsGIHdHC5t9ILvPU/c+H+8uk21UJmF3pf8KfP9ZIu9LfgX4mNU20cJQDenrT/u//ADHjeheaH4j9I1Ta8hKYbz0/wt/b+slp7xUyQLNqbcBzPnGlWkIQkBCEIBCEIBCEIBCEIBCEIBCEIBCEIBCEIBCEIBCECYEVfEqlsx48BzPWOpVgwuDeZnfDDvV7NqDLmQsCGJClWtfvC+oKjkeJnRurU7OkVqOC7MWNvdGgAAJ46DjYcZdcI0MIgMGNhIrzzEV9SfH/AD6znGNW9s9O4NrZxe4W5Fr8oypVuPn8LGVtfA06mb9mGDklmLPlJIF+B73Dlp4zq5rlK1+Fjw4Nfh6R6vcA9Qv69JU4XZqU3DhWzgML3GuZi7X6nMx4ywQ2AHS3yWFT5v8ANOZiCuDwIPHgR5cjOc4tRzvrYBdSSDqAAeI59OdozsS/vDKPwjibn7zD6L8TCO1qgFyTYDUk3sAFuSdZ1bH71Wnx1KmxuDxzag8OEqBhdQL/ALMXIS2twdBfmg4geXIWl9u4t8QvhmP9tvzkqxsoQhObYhCEAhCEAhCEAhCEAhCEAhCEAhCEAhCEAhCEAlLvHtE0wqjncnqbWAHqT8pdTOYqn2uPUfdpBWb+XvD+5l/pMsSsZsneGpilZ3BXvsoUngFYjW3lOmzO6U1YqajquYa5bnVrc7C59JVbupajf8TMfixP5y72Lri6H8f+hp0ZXOydqPg/2OLYXHuVfdWoPxLfgeq8vgTb1dvo9NzTDP3WswVuzuFP/qAFRLV6YIsQCOhFxOXa5th6vhSqf/Qzm08nSqSLt3vAcOX3b6+s6VxYPHTj72nDjx8JWumZrXIC63H4ie7z1tqbeIk1Ojn1qKL8hxC2brzuflYHhOrDr/5kvLib2BGXTkSWAsLa9fDlJApbXPrrbIbKpA6X7381x4CIH/z1jg/5/XzgOpYRF4LrwJ1zGyjiRqTJ6agdeXG58echz/nHZ/8APSQTBvy6czNBugt6rHov1YfpM0H/AM9POavctO7UPio+RJ+sl6WNNCEJzbEIQgEIQgEIQgEIQgEIQgEIQgEISHFYpaa5mNhp8zpAmhOLC7Yp1GyqdTe3pxnbA5cbtJKVs5tmvb04/UR2Cx6VQShvY2PwvM/vtss4hEFNwj0yTci65SNQRca6KfTxlduttenhVNKq+Ys+tQaLwAAy8gOtzNa4TbcyowWDZBXqOAHctazZu6oOXWwtxJt5S3jKq3UjqCPlMq8g2e+Wio8Pylnu9Vvi6H8f+hpRtRepS7OmbOytlPGxFNmvb0nf7OXNSthSdTYsf/hadq5x65K7eJ7YSt/7b/NbSxkdegrqVcBlYWIPAjxnF0eMDFLcjMtxxGYC2vnJ0e/O/wA+es9JrbmYRuNFfQsPzmR3x3bw9HsqWHS+IruBTUm6gXGZjzA4c+RP3Z1mTGlQrfl9Y8VPy+vnNQnsyprbLWqAi173Kk8+7m4RKu4NT7tVD5qw+hMe0NVmQ3+evlHZ/wDPWde8OxKmDoNXq5WpqUBNPMzDO4Re7lB95h8ZBVwNRHpoyMGqgGnobNfXLm4Bv3SQfCXcTRuf8/0m63Np2w5P4nPyAH5GY19kVl40ag/kY/QTebtUSuFpggg2JIOh1cnUeszl0sWkIQnNsQhCAQhCAQhCAQhCAQhCAx66jQkRUqAi4NxMDvviqtDE3Cuy1FBGQFrEAKQwGo4X8b+EudyccTQPaHKzOSEbRgMqjUHhcg6S642m2nlTvPhO1wzoDZyLoejA3Fx06+Bnnm93t6pUHelhaRqujMherdKYZTY2Qd5tQRrlkW5W/tfGUHq12BftGWyqFVVCqVAA5anjc68YkKtNgI+Erh8Q6tYEBUvoTpc38L6eMyXtA9smOp1mo0UTDr92oLVHdNQGDMMq+WW4I4yyTaJqjOT72swu8WzXxC1UOtfD1GZVGpak1mKr1OUowHgRxM3YzK2uwt6KlTZiVGdncp32YksW7QqSSdTIto4WrWpFaILOB2mUe8yoQ7hRzbKDpz4TObi4pRhlpVDZaoex6Eu1j9DNxutjOwxtPtA2gcHIj1Cb0msVVAWYHjcDhrL8Prc7kbyJi8KhDAuqgOL66Cwb1mgvMBi9k4Ks9TFYTFjCVaZvXIIVVY869B8rIx/lv4ygqe16tSz0x2OJI0SuquiHxKGxPpYeJnK2RuS137o4bNjwp+4a1/RWT/VIPZXQ/bIP+3Sf4gqn5zAVts1mqmr2jK7FmuhKWLNc2ykWF5LszeDEYdi1Gq6E6Eixvc3NwwI4zN80/G/419H3heeHYb2p49eNRH/jpJ/oyy0w/tlxA9+hRb+Eun1LSf0i/wA69arV1RSzEBVBZieAAFyT6TH7o0jisTV2hUBAJNPDKfu01JDN58R55+syG8XtP+10OxFJqIZl7VlcOSgNyFBC63sdeluc02zPadgEprTXtaSooVQ1O4AAsBdC01M8f1m4Zfjd5oZplK3tAwjU2NKujPbuoQ6kkm2gYC/X0nLh98ibDQkkDzubTU56ZvHa+3tqsuDqMmpXK1hxsHUm3jz66aTz1d5atSmzKHIpFHYkEBbVFsdedzym62rtNVcodQoF/M6/S3xlBSrLi6wp2tTbOptzGRrn5TU6Zrc4LFCpTV14OoYeovJ7zFbnbeSjhXp4molI4eoaTNUZUXVjYXY24hpr6GIV1DIwZWAKspBVgRcEEaEEc5mtJrxY2EgdCJCAsIQgEIRGNhAzuI3sCsy/hYj4Ej8pZbD2r29Mt+Fip+AI+RmR3o3a7Ss1VKhoq2rDQ5m5sARoT0ibE24MJT7Ne+LkktxYnmbeAA9BN644Z237NYXOgEyW0/ajgaVZKK1RWqu4QCl31DMbDNUvlsCdQCT4TFe2Xbn2nZaPSZ17PEIKyBjlKOjgFgNGGcLx4EzxTA4w069Op+CojeiuD9BM6V9M7Z2+qpfQs2l5lMbtBgjNroC1hzsLzh25iSVoOD3e0sfWm1p0YbE2dG6Mp+DAzppnbzHezBh8uKQWWt/1LcFq2uT/ADDXzDS29mGPyNURj3SyH1sQfkB8JqfaZgaGAxnZlP8AyuMRnanwVKi1O/kt7mpRh0JPKwmVwOw+yV2w7mujEMoUDtlAHAoPf80v5CSd7WtVTQ0c1M/cJA8V4qR4EWPrMn7Q8S2H2hTrUmsauEwtQ24XFEUjw4G9KXmA3gSquSv3Wp93OQVqJfgtSm1jl/XQ9aLenDUcS9MoLGkrU2dAqrVGdmVibXLd4jMeIC9NZnlJNmMtOw28FLEIDVQo3N6duN9c6cD5ix8ZbUd6HokCk3aZNabsLFGtcFOdr8VOhtzmfw+CVBZQB9T5mThZxy81+O08X66dr7XrYqr2tdy72sDYCygkhVAAAFydPGcoWPAjrTht3k0aBFtHQkUkQx0SBYbD3drYtitFR3feZmCqL8Lk8/AXj9u7tV8GR2yize6yMGQnpccD4ECWG7W2DRptYNbNcsASLlRa5HD3Z17w46picOAiO65wS1rKtlPFjoOM7/znrtxvkvtpy7j7tfa6xZ9KVOxb95j7qD6nw85qcduthaNx3nzcVLvlAPhfSVuxsUMHhACcpsXfh7x5adBYek5P/EIK56hsXP8ASCbfSdvHhqOPkz9q4tqbYFJFo0ieAUdQOZPjOvczb4TaFJWNkSnWZvJMNUY/IGZPeba1JcQ5ooVQWVFY3NlUDPUP4iQWI6m0y9PeF+0ZgdTTq0y3Du1aTUmsB+65mreNMd1LvZvhUxuIeswCF2zZVvlTugadWsBduZvPpj2bbIOG2VhKZBDdkHcHiHqk1WB8QXt6T5t9nO7wx21KFFhdM/aVRyNOmM7KfOwX+afW4nNstoQi3gEIXhAWEIl4GP3y9qWE2c5pPmqV8obskA0BHdLu2ig+p8Jj91fa1X2hjmpsqUqS0mZUUEksKiAFqjamwY8AolL/AMQ+ycuLw2IA0q0mpMf3qb5hfxK1P7Zhdw9odjj6THRXJpk/xiw/uyzUSvZd5N4Caq078QT6A2lU9TScO9FMriaNTkyMvqGB/OO7fSdIwrtqbBqUe0wuIb9njEz0a1u6blai+RVst16WI0Inme0cA9BzTqLlddCOvQg81I1B5z6lwOzaOO2ZRp1lzKaa68GVkugdG4qwsdfMG4JE8WwuPpNtD7FjKa1ewxD00ZxrenUawuLd1soup7pvwmO2ultu6TVwgpVA4UohSqVYorqoykva1r6HwMKodSUYEMNCPoQeY6Gei1N6LJYaC1rDhbpbpPNdvbwsHqU1RSoIKMeNO9mZV/dvfThrL7a7STfTp9seBxeJwmFxLdhVpozANQWojjtVW4dHZhoaYGh0M882Vs2pTN85X90fnyl3VrM/vkm3C50F+NhyiBRPNfJ+PTPH+kqsztmc52sFubXsOA8tYBY8KItpyt26yaMtHARYtpFJaEdEgF5a7v7s1sYxFLKAvvO5yqCeA0BJPgBKqafdbboo02W9u9cnlqABc/y/Kbwx9rpjPL1m45d4ty6+DUO/ZuhNs9NiQCeAYEAjz4Sjw9EuyoouzEKPMmwm423thq+HqKgap3RmCAtlGYd424DTjM/ulQU1e0JN6WoFtNQQCWvx46W5TeXj/wBajE8n+d16ZsvZmHwuGWnocouzHizkd5v84ACUW29pqUcmwp2sRyK3tYym2xvCS60lPi3gOnrKHefbivSalxUgBgONrgn6T1THTzW7cu0Nt/aGspumY3twJH5X+kqdvYsrlHKV2M2glNctO6p4+8b6nmbaymGKLE3OnIchJciRHiqxJty425cZENF84qqXcADViAB4k2Anp+y/YViWrquIqUUog99qTFnIHJFZRYnqdBx14HDaw/4ctjE4jEYkqcqUxRViNCzuHYA8yFQX/jHWe9Ayq2Ls2lhqKUaCBKdMWVR8SSeJJNySdSTLFWkE14sjDRwMB0IkIDokIkDAe3HZHb7IqOBdsO6VhboD2b+mSox/lnzc7niOPEHxn2JtfZy4ihUouAVqoyG4v7ykX9L39J8b1cOVJVgQykqw6EGxHxBlg93p01xmGFJiBVAD02PAtl5nobkTOmk6kq4KspsQeIPjMtsvGVDSV6OKZaiAXSrlYXHLhmsfWaPGb5Va1BFqUkFYABqg108DxPkb26mbucnbMxt6a/dnD0HolXxWKwtUMcppYqrTVgeGSixNMsDe4C68epkGG3BwXatXxFSri8Q75zUb9kua+hFOkR3tBckm51sJhcDimWqHYkkZuPihGnxmm3T2521EliAyuy+YFiD8CPhM42ZctZS48NAN2VqHSs4F/d7vwzWvOfansvVwWo1Mrccr3ZCfBveX5zoFfoY1N5zTcI597QX69JrLH2nLOOWnn20Nm1KFQ06qlWHLkRyKkaEeIkAE3+9lIYmjmGr07sp52+8vqPmBMADPJnh6168M/aHBYtokJzbGWGWF46A20Q3j40tAKFJndUQXZiFUdSTYCewbG3UpUMOEazE96o34mtr6DgB+pmA3FwwOJ7Q8KSkj+Ju6Plmms29vBlsgPec2HlzM9Pix+vN5cvifEV0pm1EBQPwi1z6TCbT22lJW7Mas92t+N2AuegueHQS5x+1lppx1nm+HxoVStTO3NQUNiwOhuT114Tu4LfCuSzMdSb6zM7YxV2YekbitvOh7p1/D93yPWcOPr94k8fz5yWrI4KjXMeUsvnEoUS7qo4swUeZNhPSn9kyXBOJZUB1zKo08HzAD4TDbB7HwdfMK9Gk1TsXVrhCy5lIYAgcRoL/7z0fcbf8AxeI2nSp4jF2p2N6fZ06QaoVstK2W5OYjnym02XuzTpoq0gFUDu5eFut+fnzk+G3Ip/bkxjPUapTUqikjsxdStwLXvZjz4mNI2tKrOlHlfRWddOFdatJAZAslUyB94RIQHxpMQmNLQFJni++XsPq1cTVr4StStVdqhpVQylWc5mCuoYEZiSLgWvbxnsTNIXqQPmbaXs42lh7lsJUYD71HLWHnamSR6gTP19pVqRKnMpHFWBDA+R4fCe+4v2xbPSo9N3qoyMyMGo1BZlNiLAX4jmJkfabv3gMds90pVhUqh6bUwadUNo4DWLILd0tziyUl08uo7fccz8b/AFnfszec0gQvBmzG/W1tLeUzkJZdF5ehYPfjr8iD+ks8diBiqGYG/MHxB/UTyoGehbl1s2HI6MfmAfzM3jltixfbA28dKdQ66WJ5nofGM2lu8+YtRXOh1yrqy9Rl4keUy1dl7eonbNSKm/7RVamdAdGFivHhrO7A7yYhTlR6VbpZmVj5BwL+l5iz2msnSX1u46xs2r/2qunH9m+luPKQCT1N9cSNGBpjqyuQPUG046GKVuDKfUX+E8+WMnTvhlb2lvEjzG366Dr08Zh02aTFp0i7BVBZmNgALknwE0n/AC3AIAXru9xe2amg+QJ+ciqb9YHDAigq3OhyAs58DUbW3he06zxX645eWfFvs3DDB4c5yM57z262sFB52HzJlBQxDVazVW8lHQSvXeJsW2ug5KCTbxOnGXODo5VnrxmpqPNbuspvFtE5yL8JlMRtA8Boesud5T+1ImaqnUzGVWQUxdh56x1fjLTdrd2pi2cU2VSig969jc2tcAzSbL9lWIqVh25RaY4tTIZm8FFtPM/OZVmdg7vV8QS1Hu5CCGJK94EEBSPvc/D4To2hsqohX7YuIQlrGsbVlI6KCQL8/ePDhPb9m7uU6SKiKFVRYAf5qfGPx+4mHxJTtlL5DdRmZRra97HUGwl0LnZKL2VPIuVci5VK5SFyjKCv3bC2nKWtJZDSoWnXTpyCSms6EEjRZOqwpyyVYxRHiQOhCEBDI2MkMjYQInM5azTqcTmqrKPH/aJsYYJ6uPpIKr12CVFrFWooWtZxTI11X8VhfpwzmzNxRUIr4l0qF7MEo5VpWI01QAEeC2HiZ7VtnZNPEUzTqotRG4qwuNNQfA+Mqqe79OkoWmgVV0AHACWI+dd4NndhialMaANdRrorAMo114ED0ldN37XtmdnjKbgaVKQ/qRip+WSYSZUTR7obW7NypPdYW6AEXIP1HqJnJLhj3hcXF+B4G2tj4Sy6qVrsbtR6+YUrKl+9WYaeIS/Hz+nGUOKqCmVNNmJVgSxJsfH4ybF40uO8bKPdUaAeQi4fY9SqLkGmhFwSNW6EDp4/CavKNRU2pTembMO8p43HFfGUAChgWFwOI66S1rBSiU6ahnyqCfw90cT1j6W7xIF2N/kPzlRz4TBudbtTB4KCT6nNOv7NVHBkf+IFT8RJBs+snBgw6N+v+86MPUa4DU2HiNV+PKZuGN+NTPKKd6Rf3rKByB425k9PCNw+TPkTKDlzFxlJGtgFvcX48b26a6dO0sMewa3Gxmbo7Mrm7CkzjT3Rm68hr8pdTHiJbcu2uTA1cvcxNUeDhHX4WFpIMfi6Ysy06o6oxRvg2nzmMXHNTNiXpnpcr8jadY25UIt2p9QPraXcTTm23js9RiQVPQ9fTSU868cxJudbnj6S53P3LqY18xBWip778Ln8CdT48vgDi81px7IxmKw9NqtAMqP3WcIGHdN+JBy8eMs8PRq45kUY7OzEZqdao1LLqPcBJV+ei66cJ61gd3hTUKgACiwA4ASl2h7MGr42jWtQSkjKaqZLNUs2Y3to17Aa2t4y6HoWDw4VQo4KAB5AWHHwnfTSRUaM66aSB6JJ1WNRZMqwpVWSqIirJAJAARwgIoEBbQiwgMMawjyI0iBCwkDrOlhI2WBwVac5KtKWbpOepSlRnNrbFpV1y1qSVAOAdQ1vEE6g+Uwu2vZRg2BZC+H8mzIPMPr/AHCeo1qMym/O7ZxeDekoXP3WplrgB1bjcA27uYeso8r2j7KK6a06lOoOV702Pobj5zJY7Z9TD1clVcrCxIuDoRpqDYy+xmFrbPFlxqrUHvUabswB6EC6/wBQEpNqY+riGFWrcmwTPlCg5fIWJ1kHbsjZxxAYjvMDqCdFHInrz+E0WCwnYghrksOJ52Er8GcZlHY4ekgIUgoq94W0JJc305yXEY3H0mpmst1LgZVp02J11A0NieAmpdJVxsrBMDfgp5WFzfmTxl0tGWtDA3F7W8Ok6Rs6VFGaM4cTXGoUjNy56+U1R2d4Tnq7BU8iPIkf7QaZDGUD9nYWubcOpnLsbaCU7rVZaZ00dgp58iZr33a/ea172sOXjM5iPZ21TEPUrVc6G+RQCGAvoDysB53ltNJ8btdDSbIKddrd1CyFSfGef7K2cDi0pV701LWe7BbArf3joOU0O8e6uFwtPMz1Mx9xAy3Y+q6DqZwbE3DrYmkagIpg/wDTDg9/x091fGxvMVqLDFbE2ZTcFsY7qDc00UVGbw7RBYT0XcfeXD4rNSw1KpTp0FUAsqKliTZQAxN9CfQ3nl1HAnAtbG4LOhNu0Fz/AEtcofLQ+M9Z9mmz8GKDVMHny1G7/aZswZR7tjpYZuV+PE8oNdRoTrp0otKnOlKcBqU5OqRypJFWFIqSVViqI9RIBRHWgBFAgAEdARYBEiwgNIjY+IRAjYRhWSkRCIHOyyF6c6ysYUgV9WjMN7Udi4itgWGH7XOrKSlEm9RToysBqwsb28OHT0VqcjalKPFdz/ZtSWilTEUGNci7LVN1U3NgEGnC3G+svNubqLXotSZbKR3SB7hHuso8Ppcc56S2EHSMOEHSEeEezyoyVq2CqEs1JmK5RdVCtlcZr3sSQQLdZ6XQ2fpNONloCSEUE2uQoBNuFzzjvsQ6S7NM+mzpIMBL37LD7LGxSfYYv2GXf2aL9mkFEdnyGpsq80f2aPGGjY8m2l7NMRiMelWq1F8MmqoQwYCw7pAHe72tybeHKbWju+AJphho8UI2MXvFuR9sw7UTUemGIJK63sbgMPvLfl4CWm626aYLDU6CszhAe8wAJJYsTYcNSf1M0YoxwpwrnSjJlpyUJHBJAxUkgWKFjwIDQI60UCKBAAIsIsAhCLALRIsICRIQgI0aYsIDY0whAaY0whAaYkIQEhCEoDEEIQFtCEICxYQkDhFhCAsWEICiOhCAoiwhAcIQhAWEIQFhCEAhCED/2Q=="/>
          <p:cNvSpPr>
            <a:spLocks noChangeAspect="1" noChangeArrowheads="1"/>
          </p:cNvSpPr>
          <p:nvPr/>
        </p:nvSpPr>
        <p:spPr bwMode="auto">
          <a:xfrm>
            <a:off x="215900" y="-590550"/>
            <a:ext cx="20288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693979" y="1712893"/>
            <a:ext cx="8284921" cy="954107"/>
          </a:xfrm>
          <a:prstGeom prst="rect">
            <a:avLst/>
          </a:prstGeom>
          <a:noFill/>
        </p:spPr>
        <p:txBody>
          <a:bodyPr wrap="square" rtlCol="0">
            <a:spAutoFit/>
          </a:bodyPr>
          <a:lstStyle/>
          <a:p>
            <a:r>
              <a:rPr lang="en-US" sz="2800" dirty="0" smtClean="0">
                <a:solidFill>
                  <a:schemeClr val="bg1"/>
                </a:solidFill>
              </a:rPr>
              <a:t>Broward County will provide training on the new online permitting system to:</a:t>
            </a:r>
            <a:endParaRPr lang="en-US" sz="28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6185" r="13802"/>
          <a:stretch/>
        </p:blipFill>
        <p:spPr>
          <a:xfrm>
            <a:off x="533400" y="3015134"/>
            <a:ext cx="4203700" cy="2699866"/>
          </a:xfrm>
          <a:prstGeom prst="rect">
            <a:avLst/>
          </a:prstGeom>
          <a:ln>
            <a:noFill/>
          </a:ln>
          <a:effectLst>
            <a:softEdge rad="112500"/>
          </a:effectLst>
        </p:spPr>
      </p:pic>
    </p:spTree>
    <p:extLst>
      <p:ext uri="{BB962C8B-B14F-4D97-AF65-F5344CB8AC3E}">
        <p14:creationId xmlns:p14="http://schemas.microsoft.com/office/powerpoint/2010/main" val="1343783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GoSol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g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RestOf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GoSolar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_g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oSolar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RestOfPages">
  <a:themeElements>
    <a:clrScheme name="Butterfly">
      <a:dk1>
        <a:sysClr val="windowText" lastClr="000000"/>
      </a:dk1>
      <a:lt1>
        <a:sysClr val="window" lastClr="FFFFFF"/>
      </a:lt1>
      <a:dk2>
        <a:srgbClr val="444D26"/>
      </a:dk2>
      <a:lt2>
        <a:srgbClr val="F9FDEF"/>
      </a:lt2>
      <a:accent1>
        <a:srgbClr val="4B7937"/>
      </a:accent1>
      <a:accent2>
        <a:srgbClr val="B79214"/>
      </a:accent2>
      <a:accent3>
        <a:srgbClr val="935409"/>
      </a:accent3>
      <a:accent4>
        <a:srgbClr val="7153A0"/>
      </a:accent4>
      <a:accent5>
        <a:srgbClr val="4E74A3"/>
      </a:accent5>
      <a:accent6>
        <a:srgbClr val="6F6702"/>
      </a:accent6>
      <a:hlink>
        <a:srgbClr val="CB7E0E"/>
      </a:hlink>
      <a:folHlink>
        <a:srgbClr val="7C92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GoSolar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65CBC7B7DA914B8E72F95BA9D01A1E" ma:contentTypeVersion="1" ma:contentTypeDescription="Create a new document." ma:contentTypeScope="" ma:versionID="71e221fe1748813861b282616e7856e9">
  <xsd:schema xmlns:xsd="http://www.w3.org/2001/XMLSchema" xmlns:xs="http://www.w3.org/2001/XMLSchema" xmlns:p="http://schemas.microsoft.com/office/2006/metadata/properties" xmlns:ns1="http://schemas.microsoft.com/sharepoint/v3" targetNamespace="http://schemas.microsoft.com/office/2006/metadata/properties" ma:root="true" ma:fieldsID="9c5a941a84bcf64b45beea60d7c9b2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873CE-45BD-4A8D-9E5F-D7C5A5C476CB}"/>
</file>

<file path=customXml/itemProps2.xml><?xml version="1.0" encoding="utf-8"?>
<ds:datastoreItem xmlns:ds="http://schemas.openxmlformats.org/officeDocument/2006/customXml" ds:itemID="{2F4406D7-B713-439C-9801-16F2B2D708B6}"/>
</file>

<file path=customXml/itemProps3.xml><?xml version="1.0" encoding="utf-8"?>
<ds:datastoreItem xmlns:ds="http://schemas.openxmlformats.org/officeDocument/2006/customXml" ds:itemID="{BAA766B9-91EE-4571-8CB1-FB44C51E244B}"/>
</file>

<file path=docProps/app.xml><?xml version="1.0" encoding="utf-8"?>
<Properties xmlns="http://schemas.openxmlformats.org/officeDocument/2006/extended-properties" xmlns:vt="http://schemas.openxmlformats.org/officeDocument/2006/docPropsVTypes">
  <Template>GoSolar</Template>
  <TotalTime>3726</TotalTime>
  <Words>1315</Words>
  <Application>Microsoft Office PowerPoint</Application>
  <PresentationFormat>On-screen Show (4:3)</PresentationFormat>
  <Paragraphs>247</Paragraphs>
  <Slides>15</Slides>
  <Notes>15</Notes>
  <HiddenSlides>0</HiddenSlides>
  <MMClips>0</MMClips>
  <ScaleCrop>false</ScaleCrop>
  <HeadingPairs>
    <vt:vector size="4" baseType="variant">
      <vt:variant>
        <vt:lpstr>Theme</vt:lpstr>
      </vt:variant>
      <vt:variant>
        <vt:i4>27</vt:i4>
      </vt:variant>
      <vt:variant>
        <vt:lpstr>Slide Titles</vt:lpstr>
      </vt:variant>
      <vt:variant>
        <vt:i4>15</vt:i4>
      </vt:variant>
    </vt:vector>
  </HeadingPairs>
  <TitlesOfParts>
    <vt:vector size="42" baseType="lpstr">
      <vt:lpstr>GoSolar</vt:lpstr>
      <vt:lpstr>2_Custom Design</vt:lpstr>
      <vt:lpstr>3_Custom Design</vt:lpstr>
      <vt:lpstr>GoSolarCover</vt:lpstr>
      <vt:lpstr>Custom Design</vt:lpstr>
      <vt:lpstr>GS</vt:lpstr>
      <vt:lpstr>2_RestOfPages</vt:lpstr>
      <vt:lpstr>1_GoSolarCover</vt:lpstr>
      <vt:lpstr>4_Custom Design</vt:lpstr>
      <vt:lpstr>5_Custom Design</vt:lpstr>
      <vt:lpstr>6_Custom Design</vt:lpstr>
      <vt:lpstr>7_Custom Design</vt:lpstr>
      <vt:lpstr>8_Custom Design</vt:lpstr>
      <vt:lpstr>9_Custom Design</vt:lpstr>
      <vt:lpstr>10_Custom Design</vt:lpstr>
      <vt:lpstr>gs2</vt:lpstr>
      <vt:lpstr>3_RestOfPages</vt:lpstr>
      <vt:lpstr>2_GoSolarCover</vt:lpstr>
      <vt:lpstr>11_Custom Design</vt:lpstr>
      <vt:lpstr>12_Custom Design</vt:lpstr>
      <vt:lpstr>13_Custom Design</vt:lpstr>
      <vt:lpstr>14_Custom Design</vt:lpstr>
      <vt:lpstr>15_Custom Design</vt:lpstr>
      <vt:lpstr>16_Custom Design</vt:lpstr>
      <vt:lpstr>17_Custom Design</vt:lpstr>
      <vt:lpstr>Office Theme</vt:lpstr>
      <vt:lpstr>1_gs2</vt:lpstr>
      <vt:lpstr>PowerPoint Presentation</vt:lpstr>
      <vt:lpstr>                      What is Go SOLAR   Broward Rooftop Solar Challenge?</vt:lpstr>
      <vt:lpstr>Why is Broward taking this Challenge?</vt:lpstr>
      <vt:lpstr>Why Go SOLAR?</vt:lpstr>
      <vt:lpstr>Local Example: Residential PV System</vt:lpstr>
      <vt:lpstr>PowerPoint Presentation</vt:lpstr>
      <vt:lpstr>NEW Online Permit System </vt:lpstr>
      <vt:lpstr>PowerPoint Presentation</vt:lpstr>
      <vt:lpstr>PowerPoint Presentation</vt:lpstr>
      <vt:lpstr>Outreach</vt:lpstr>
      <vt:lpstr>                      Partnerships…           Key to Success </vt:lpstr>
      <vt:lpstr>Leveraging Resources</vt:lpstr>
      <vt:lpstr>Timeline</vt:lpstr>
      <vt:lpstr>PowerPoint Presentation</vt:lpstr>
      <vt:lpstr>For more information: broward.org/gogreen/gosolar  </vt:lpstr>
    </vt:vector>
  </TitlesOfParts>
  <Company>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E. Suarez</dc:creator>
  <cp:lastModifiedBy>Dobies, Kenneth</cp:lastModifiedBy>
  <cp:revision>315</cp:revision>
  <cp:lastPrinted>2012-06-08T19:22:32Z</cp:lastPrinted>
  <dcterms:created xsi:type="dcterms:W3CDTF">2012-04-16T11:58:38Z</dcterms:created>
  <dcterms:modified xsi:type="dcterms:W3CDTF">2012-06-13T13:24:48Z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0x0101006E65CBC7B7DA914B8E72F95BA9D01A1E</vt:lpwstr>
  </property>
</Properties>
</file>