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9.xml" ContentType="application/vnd.openxmlformats-officedocument.presentationml.slideMaster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Masters/slideMaster26.xml" ContentType="application/vnd.openxmlformats-officedocument.presentationml.slideMaster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18.xml" ContentType="application/vnd.openxmlformats-officedocument.theme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22.xml" ContentType="application/vnd.openxmlformats-officedocument.presentationml.slideMaster+xml"/>
  <Override PartName="/ppt/theme/theme14.xml" ContentType="application/vnd.openxmlformats-officedocument.theme+xml"/>
  <Override PartName="/ppt/theme/theme25.xml" ContentType="application/vnd.openxmlformats-officedocument.theme+xml"/>
  <Override PartName="/ppt/notesSlides/notesSlide12.xml" ContentType="application/vnd.openxmlformats-officedocument.presentationml.notesSlide+xml"/>
  <Override PartName="/ppt/theme/theme21.xml" ContentType="application/vnd.openxmlformats-officedocument.them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theme/theme10.xml" ContentType="application/vnd.openxmlformats-officedocument.theme+xml"/>
  <Default Extension="png" ContentType="image/png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Override PartName="/customXml/itemProps2.xml" ContentType="application/vnd.openxmlformats-officedocument.customXmlProperties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Layouts/slideLayout14.xml" ContentType="application/vnd.openxmlformats-officedocument.presentationml.slideLayout+xml"/>
  <Override PartName="/ppt/theme/theme19.xml" ContentType="application/vnd.openxmlformats-officedocument.theme+xml"/>
  <Override PartName="/docProps/app.xml" ContentType="application/vnd.openxmlformats-officedocument.extended-properties+xml"/>
  <Override PartName="/ppt/slideMasters/slideMaster23.xml" ContentType="application/vnd.openxmlformats-officedocument.presentationml.slideMaster+xml"/>
  <Override PartName="/ppt/slides/slide11.xml" ContentType="application/vnd.openxmlformats-officedocument.presentationml.slide+xml"/>
  <Override PartName="/ppt/theme/theme26.xml" ContentType="application/vnd.openxmlformats-officedocument.theme+xml"/>
  <Override PartName="/ppt/notesSlides/notesSlide13.xml" ContentType="application/vnd.openxmlformats-officedocument.presentationml.notesSlide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theme/theme24.xml" ContentType="application/vnd.openxmlformats-officedocument.them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theme/theme22.xml" ContentType="application/vnd.openxmlformats-officedocument.them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theme/theme11.xml" ContentType="application/vnd.openxmlformats-officedocument.theme+xml"/>
  <Override PartName="/ppt/theme/theme20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Default Extension="rels" ContentType="application/vnd.openxmlformats-package.relationships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Masters/slideMaster17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6.xml" ContentType="application/vnd.openxmlformats-officedocument.theme+xml"/>
  <Override PartName="/ppt/theme/theme27.xml" ContentType="application/vnd.openxmlformats-officedocument.theme+xml"/>
  <Override PartName="/ppt/slideMasters/slideMaster13.xml" ContentType="application/vnd.openxmlformats-officedocument.presentationml.slideMaster+xml"/>
  <Override PartName="/ppt/theme/theme23.xml" ContentType="application/vnd.openxmlformats-officedocument.theme+xml"/>
  <Override PartName="/ppt/notesSlides/notesSlide9.xml" ContentType="application/vnd.openxmlformats-officedocument.presentationml.notesSlide+xml"/>
  <Override PartName="/ppt/slideMasters/slideMaster6.xml" ContentType="application/vnd.openxmlformats-officedocument.presentationml.slideMaster+xml"/>
  <Override PartName="/ppt/slideMasters/slideMaster20.xml" ContentType="application/vnd.openxmlformats-officedocument.presentationml.slideMaster+xml"/>
  <Override PartName="/ppt/theme/theme8.xml" ContentType="application/vnd.openxmlformats-officedocument.theme+xml"/>
  <Override PartName="/ppt/theme/theme12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Default Extension="jpeg" ContentType="image/jpeg"/>
  <Override PartName="/ppt/slideMasters/slideMaster18.xml" ContentType="application/vnd.openxmlformats-officedocument.presentationml.slideMaster+xml"/>
  <Override PartName="/ppt/slideLayouts/slideLayout16.xml" ContentType="application/vnd.openxmlformats-officedocument.presentationml.slideLayout+xml"/>
  <Override PartName="/ppt/slideMasters/slideMaster25.xml" ContentType="application/vnd.openxmlformats-officedocument.presentationml.slideMaster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28.xml" ContentType="application/vnd.openxmlformats-officedocument.theme+xml"/>
  <Override PartName="/ppt/slideMasters/slideMaster14.xml" ContentType="application/vnd.openxmlformats-officedocument.presentationml.slideMaster+xml"/>
  <Override PartName="/ppt/slideLayouts/slideLayout12.xml" ContentType="application/vnd.openxmlformats-officedocument.presentationml.slideLayout+xml"/>
  <Override PartName="/ppt/theme/theme17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  <p:sldMasterId id="2147483666" r:id="rId3"/>
    <p:sldMasterId id="2147483674" r:id="rId4"/>
    <p:sldMasterId id="2147483677" r:id="rId5"/>
    <p:sldMasterId id="2147483678" r:id="rId6"/>
    <p:sldMasterId id="2147483683" r:id="rId7"/>
    <p:sldMasterId id="2147483685" r:id="rId8"/>
    <p:sldMasterId id="2147483687" r:id="rId9"/>
    <p:sldMasterId id="2147483688" r:id="rId10"/>
    <p:sldMasterId id="2147483689" r:id="rId11"/>
    <p:sldMasterId id="2147483690" r:id="rId12"/>
    <p:sldMasterId id="2147483691" r:id="rId13"/>
    <p:sldMasterId id="2147483692" r:id="rId14"/>
    <p:sldMasterId id="2147483693" r:id="rId15"/>
    <p:sldMasterId id="2147483764" r:id="rId16"/>
    <p:sldMasterId id="2147483769" r:id="rId17"/>
    <p:sldMasterId id="2147483771" r:id="rId18"/>
    <p:sldMasterId id="2147483773" r:id="rId19"/>
    <p:sldMasterId id="2147483774" r:id="rId20"/>
    <p:sldMasterId id="2147483775" r:id="rId21"/>
    <p:sldMasterId id="2147483776" r:id="rId22"/>
    <p:sldMasterId id="2147483777" r:id="rId23"/>
    <p:sldMasterId id="2147483778" r:id="rId24"/>
    <p:sldMasterId id="2147483779" r:id="rId25"/>
    <p:sldMasterId id="2147483792" r:id="rId26"/>
  </p:sldMasterIdLst>
  <p:notesMasterIdLst>
    <p:notesMasterId r:id="rId42"/>
  </p:notesMasterIdLst>
  <p:handoutMasterIdLst>
    <p:handoutMasterId r:id="rId43"/>
  </p:handoutMasterIdLst>
  <p:sldIdLst>
    <p:sldId id="262" r:id="rId27"/>
    <p:sldId id="378" r:id="rId28"/>
    <p:sldId id="377" r:id="rId29"/>
    <p:sldId id="381" r:id="rId30"/>
    <p:sldId id="382" r:id="rId31"/>
    <p:sldId id="372" r:id="rId32"/>
    <p:sldId id="374" r:id="rId33"/>
    <p:sldId id="375" r:id="rId34"/>
    <p:sldId id="373" r:id="rId35"/>
    <p:sldId id="263" r:id="rId36"/>
    <p:sldId id="367" r:id="rId37"/>
    <p:sldId id="361" r:id="rId38"/>
    <p:sldId id="379" r:id="rId39"/>
    <p:sldId id="376" r:id="rId40"/>
    <p:sldId id="380" r:id="rId41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7" autoAdjust="0"/>
    <p:restoredTop sz="68841" autoAdjust="0"/>
  </p:normalViewPr>
  <p:slideViewPr>
    <p:cSldViewPr>
      <p:cViewPr>
        <p:scale>
          <a:sx n="75" d="100"/>
          <a:sy n="75" d="100"/>
        </p:scale>
        <p:origin x="-744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13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8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50" Type="http://schemas.openxmlformats.org/officeDocument/2006/relationships/customXml" Target="../customXml/item3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3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6.xml"/><Relationship Id="rId37" Type="http://schemas.openxmlformats.org/officeDocument/2006/relationships/slide" Target="slides/slide11.xml"/><Relationship Id="rId40" Type="http://schemas.openxmlformats.org/officeDocument/2006/relationships/slide" Target="slides/slide14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2.xml"/><Relationship Id="rId36" Type="http://schemas.openxmlformats.org/officeDocument/2006/relationships/slide" Target="slides/slide10.xml"/><Relationship Id="rId49" Type="http://schemas.openxmlformats.org/officeDocument/2006/relationships/customXml" Target="../customXml/item2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5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1.xml"/><Relationship Id="rId30" Type="http://schemas.openxmlformats.org/officeDocument/2006/relationships/slide" Target="slides/slide4.xml"/><Relationship Id="rId35" Type="http://schemas.openxmlformats.org/officeDocument/2006/relationships/slide" Target="slides/slide9.xml"/><Relationship Id="rId43" Type="http://schemas.openxmlformats.org/officeDocument/2006/relationships/handoutMaster" Target="handoutMasters/handoutMaster1.xml"/><Relationship Id="rId48" Type="http://schemas.openxmlformats.org/officeDocument/2006/relationships/customXml" Target="../customXml/item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7.xml"/><Relationship Id="rId38" Type="http://schemas.openxmlformats.org/officeDocument/2006/relationships/slide" Target="slides/slide12.xml"/><Relationship Id="rId46" Type="http://schemas.openxmlformats.org/officeDocument/2006/relationships/theme" Target="theme/theme1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169196" cy="479978"/>
          </a:xfrm>
          <a:prstGeom prst="rect">
            <a:avLst/>
          </a:prstGeom>
        </p:spPr>
        <p:txBody>
          <a:bodyPr vert="horz" lIns="95485" tIns="47742" rIns="95485" bIns="47742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4336" y="2"/>
            <a:ext cx="3169196" cy="479978"/>
          </a:xfrm>
          <a:prstGeom prst="rect">
            <a:avLst/>
          </a:prstGeom>
        </p:spPr>
        <p:txBody>
          <a:bodyPr vert="horz" lIns="95485" tIns="47742" rIns="95485" bIns="47742" rtlCol="0"/>
          <a:lstStyle>
            <a:lvl1pPr algn="r">
              <a:defRPr sz="1200"/>
            </a:lvl1pPr>
          </a:lstStyle>
          <a:p>
            <a:pPr>
              <a:defRPr/>
            </a:pPr>
            <a:fld id="{0CAA4352-0606-480B-AB56-3A04A2B447A2}" type="datetimeFigureOut">
              <a:rPr lang="en-US"/>
              <a:pPr>
                <a:defRPr/>
              </a:pPr>
              <a:t>6/19/2012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119573"/>
            <a:ext cx="3169196" cy="479977"/>
          </a:xfrm>
          <a:prstGeom prst="rect">
            <a:avLst/>
          </a:prstGeom>
        </p:spPr>
        <p:txBody>
          <a:bodyPr vert="horz" lIns="95485" tIns="47742" rIns="95485" bIns="47742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4336" y="9119573"/>
            <a:ext cx="3169196" cy="479977"/>
          </a:xfrm>
          <a:prstGeom prst="rect">
            <a:avLst/>
          </a:prstGeom>
        </p:spPr>
        <p:txBody>
          <a:bodyPr vert="horz" lIns="95485" tIns="47742" rIns="95485" bIns="47742" rtlCol="0" anchor="b"/>
          <a:lstStyle>
            <a:lvl1pPr algn="r">
              <a:defRPr sz="1200"/>
            </a:lvl1pPr>
          </a:lstStyle>
          <a:p>
            <a:pPr>
              <a:defRPr/>
            </a:pPr>
            <a:fld id="{56EA62FE-0344-4B30-A6F0-3C3A931DC1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188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169196" cy="479978"/>
          </a:xfrm>
          <a:prstGeom prst="rect">
            <a:avLst/>
          </a:prstGeom>
        </p:spPr>
        <p:txBody>
          <a:bodyPr vert="horz" lIns="96639" tIns="48321" rIns="96639" bIns="48321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4336" y="2"/>
            <a:ext cx="3169196" cy="479978"/>
          </a:xfrm>
          <a:prstGeom prst="rect">
            <a:avLst/>
          </a:prstGeom>
        </p:spPr>
        <p:txBody>
          <a:bodyPr vert="horz" lIns="96639" tIns="48321" rIns="96639" bIns="48321" rtlCol="0"/>
          <a:lstStyle>
            <a:lvl1pPr algn="r">
              <a:defRPr sz="1200"/>
            </a:lvl1pPr>
          </a:lstStyle>
          <a:p>
            <a:pPr>
              <a:defRPr/>
            </a:pPr>
            <a:fld id="{7BD1C96F-7342-4B00-BC04-993FDAECF5FB}" type="datetimeFigureOut">
              <a:rPr lang="en-US"/>
              <a:pPr>
                <a:defRPr/>
              </a:pPr>
              <a:t>6/19/2012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7425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9" tIns="48321" rIns="96639" bIns="48321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353" y="4560613"/>
            <a:ext cx="5852495" cy="4319797"/>
          </a:xfrm>
          <a:prstGeom prst="rect">
            <a:avLst/>
          </a:prstGeom>
        </p:spPr>
        <p:txBody>
          <a:bodyPr vert="horz" lIns="96639" tIns="48321" rIns="96639" bIns="48321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119573"/>
            <a:ext cx="3169196" cy="479977"/>
          </a:xfrm>
          <a:prstGeom prst="rect">
            <a:avLst/>
          </a:prstGeom>
        </p:spPr>
        <p:txBody>
          <a:bodyPr vert="horz" lIns="96639" tIns="48321" rIns="96639" bIns="48321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4336" y="9119573"/>
            <a:ext cx="3169196" cy="479977"/>
          </a:xfrm>
          <a:prstGeom prst="rect">
            <a:avLst/>
          </a:prstGeom>
        </p:spPr>
        <p:txBody>
          <a:bodyPr vert="horz" lIns="96639" tIns="48321" rIns="96639" bIns="48321" rtlCol="0" anchor="b"/>
          <a:lstStyle>
            <a:lvl1pPr algn="r">
              <a:defRPr sz="1200"/>
            </a:lvl1pPr>
          </a:lstStyle>
          <a:p>
            <a:pPr>
              <a:defRPr/>
            </a:pPr>
            <a:fld id="{269F583B-0533-4E45-9961-2689480021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60295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9F583B-0533-4E45-9961-2689480021FD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3252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9F583B-0533-4E45-9961-2689480021F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5136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9F583B-0533-4E45-9961-2689480021F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2713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9F583B-0533-4E45-9961-2689480021F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5136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9F583B-0533-4E45-9961-2689480021F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271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9F583B-0533-4E45-9961-2689480021F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5136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9F583B-0533-4E45-9961-2689480021F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5136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9F583B-0533-4E45-9961-2689480021F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5136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9F583B-0533-4E45-9961-2689480021F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5136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9F583B-0533-4E45-9961-2689480021F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5136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9F583B-0533-4E45-9961-2689480021F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5136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9F583B-0533-4E45-9961-2689480021F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5136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9F583B-0533-4E45-9961-2689480021F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513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6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5253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131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130425"/>
            <a:ext cx="8229600" cy="68897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idx="1"/>
          </p:nvPr>
        </p:nvSpPr>
        <p:spPr bwMode="auto">
          <a:xfrm>
            <a:off x="457200" y="3048000"/>
            <a:ext cx="82296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782527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80236E-D5C4-4EA6-BC41-A3097E6B8A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9187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1832C0-AFD3-407D-A918-8E7E2DB6DD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8168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0715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130425"/>
            <a:ext cx="8229600" cy="68897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idx="1"/>
          </p:nvPr>
        </p:nvSpPr>
        <p:spPr bwMode="auto">
          <a:xfrm>
            <a:off x="457200" y="3048000"/>
            <a:ext cx="82296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64768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80236E-D5C4-4EA6-BC41-A3097E6B8AC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9681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770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760C5C1-AA34-47D7-8B5F-FD7BB4CC61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767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325" y="16764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0"/>
            <a:ext cx="8229600" cy="2971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80236E-D5C4-4EA6-BC41-A3097E6B8AC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922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7201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1889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E101D6-95D4-4251-B447-A0672D0060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364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ABADF54-9FE7-4191-973F-10214CA022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671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430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B0A687-ADC2-436F-A2B4-D07721CB9F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188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theme" Target="../theme/theme1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.jpeg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18.xml"/></Relationships>
</file>

<file path=ppt/slideMasters/_rels/slideMaster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1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_rels/slideMaster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20.xml"/></Relationships>
</file>

<file path=ppt/slideMasters/_rels/slideMaster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21.xml"/></Relationships>
</file>

<file path=ppt/slideMasters/_rels/slideMaster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22.xml"/></Relationships>
</file>

<file path=ppt/slideMasters/_rels/slideMaster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23.xml"/></Relationships>
</file>

<file path=ppt/slideMasters/_rels/slideMaster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24.xml"/></Relationships>
</file>

<file path=ppt/slideMasters/_rels/slideMaster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25.xml"/></Relationships>
</file>

<file path=ppt/slideMasters/_rels/slideMaster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theme" Target="../theme/theme2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.jpeg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11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jpe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5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C:\Users\lrahmer\Desktop\PP201248532\PPTSlide6Blu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8" r:id="rId2"/>
    <p:sldLayoutId id="2147483795" r:id="rId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 descr="C:\Users\lrahmer\Desktop\PP201248532\PPTSlide6Bl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itle Placeholder 1"/>
          <p:cNvSpPr>
            <a:spLocks noGrp="1"/>
          </p:cNvSpPr>
          <p:nvPr>
            <p:ph type="title"/>
          </p:nvPr>
        </p:nvSpPr>
        <p:spPr bwMode="auto">
          <a:xfrm>
            <a:off x="441325" y="1676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3048000"/>
            <a:ext cx="82296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 descr="C:\Users\lrahmer\Desktop\PP201248532\PPTSlide6Bl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itle Placeholder 1"/>
          <p:cNvSpPr>
            <a:spLocks noGrp="1"/>
          </p:cNvSpPr>
          <p:nvPr>
            <p:ph type="title"/>
          </p:nvPr>
        </p:nvSpPr>
        <p:spPr bwMode="auto">
          <a:xfrm>
            <a:off x="441325" y="1676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3048000"/>
            <a:ext cx="82296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" descr="C:\Users\lrahmer\Desktop\PP201248532\PPTSlide6Bl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itle Placeholder 1"/>
          <p:cNvSpPr>
            <a:spLocks noGrp="1"/>
          </p:cNvSpPr>
          <p:nvPr>
            <p:ph type="title"/>
          </p:nvPr>
        </p:nvSpPr>
        <p:spPr bwMode="auto">
          <a:xfrm>
            <a:off x="441325" y="1676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3048000"/>
            <a:ext cx="82296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 descr="C:\Users\lrahmer\Desktop\PP201248532\PPTSlide6Bl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itle Placeholder 1"/>
          <p:cNvSpPr>
            <a:spLocks noGrp="1"/>
          </p:cNvSpPr>
          <p:nvPr>
            <p:ph type="title"/>
          </p:nvPr>
        </p:nvSpPr>
        <p:spPr bwMode="auto">
          <a:xfrm>
            <a:off x="441325" y="1676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3048000"/>
            <a:ext cx="82296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 descr="C:\Users\lrahmer\Desktop\PP201248532\PPTSlide6Bl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itle Placeholder 1"/>
          <p:cNvSpPr>
            <a:spLocks noGrp="1"/>
          </p:cNvSpPr>
          <p:nvPr>
            <p:ph type="title"/>
          </p:nvPr>
        </p:nvSpPr>
        <p:spPr bwMode="auto">
          <a:xfrm>
            <a:off x="441325" y="1676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4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3048000"/>
            <a:ext cx="82296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6" descr="C:\Users\lrahmer\Desktop\PP201248532\PPTSlide6Bl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itle Placeholder 1"/>
          <p:cNvSpPr>
            <a:spLocks noGrp="1"/>
          </p:cNvSpPr>
          <p:nvPr>
            <p:ph type="title"/>
          </p:nvPr>
        </p:nvSpPr>
        <p:spPr bwMode="auto">
          <a:xfrm>
            <a:off x="441325" y="1676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3048000"/>
            <a:ext cx="82296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Go SOLAR logo, sunrise, home/roof, contractors and man working on roof solar panel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7" descr="GoSolar logo, Making Solar Energy Eas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441325" y="1676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3048000"/>
            <a:ext cx="82296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C:\Users\lrahmer\Desktop\PP201248532\PPTSlide6Blu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441325" y="1676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3048000"/>
            <a:ext cx="82296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94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Go SOLAR logo, sunrise, home/roof, contractors and man working on roof solar panel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C:\Users\lrahmer\Desktop\PP201248532\PPTSlide6Bl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441325" y="1676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3048000"/>
            <a:ext cx="82296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C:\Users\lrahmer\Desktop\PP201248532\PPTSlide6Bl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1928813"/>
            <a:ext cx="7620000" cy="36623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chemeClr val="bg1"/>
                </a:solidFill>
                <a:latin typeface="+mn-lt"/>
              </a:rPr>
              <a:t>Short Term Goals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chemeClr val="bg1"/>
                </a:solidFill>
                <a:latin typeface="+mn-lt"/>
              </a:rPr>
              <a:t>Promote alternative and renewable energy within Broward County’s geographic boundaries.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chemeClr val="bg1"/>
                </a:solidFill>
                <a:latin typeface="+mn-lt"/>
              </a:rPr>
              <a:t>Expand the market for energy efficient products and services.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chemeClr val="bg1"/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C:\Users\lrahmer\Desktop\PP201248532\PPTSlide6Bl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441325" y="1676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3048000"/>
            <a:ext cx="82296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C:\Users\lrahmer\Desktop\PP201248532\PPTSlide6Bl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441325" y="1676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3048000"/>
            <a:ext cx="82296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C:\Users\lrahmer\Desktop\PP201248532\PPTSlide6Bl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441325" y="1676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3048000"/>
            <a:ext cx="82296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C:\Users\lrahmer\Desktop\PP201248532\PPTSlide6Bl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441325" y="1676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3048000"/>
            <a:ext cx="82296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C:\Users\lrahmer\Desktop\PP201248532\PPTSlide6Bl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441325" y="1676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3048000"/>
            <a:ext cx="82296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C:\Users\lrahmer\Desktop\PP201248532\PPTSlide6Bl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441325" y="1676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3048000"/>
            <a:ext cx="82296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Go SOLAR logo, sunrise, home/roof, contractors and man working on roof solar panel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7" descr="GoSolar logo, Making Solar Energy Eas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441325" y="1676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3048000"/>
            <a:ext cx="82296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25897825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C:\Users\lrahmer\Desktop\PP201248532\PPTSlide6Bl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1928813"/>
            <a:ext cx="7620000" cy="44307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chemeClr val="bg1"/>
                </a:solidFill>
                <a:latin typeface="+mn-lt"/>
              </a:rPr>
              <a:t>Long Term Goals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chemeClr val="bg1"/>
                </a:solidFill>
                <a:latin typeface="+mn-lt"/>
              </a:rPr>
              <a:t>Range of financing options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chemeClr val="bg1"/>
                </a:solidFill>
                <a:latin typeface="+mn-lt"/>
              </a:rPr>
              <a:t>Educated HOAs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chemeClr val="bg1"/>
                </a:solidFill>
                <a:latin typeface="+mn-lt"/>
              </a:rPr>
              <a:t>Consistent, nonrestrictive zoning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chemeClr val="bg1"/>
                </a:solidFill>
                <a:latin typeface="+mn-lt"/>
              </a:rPr>
              <a:t>One simple, immediate permit process connected to interconnection process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chemeClr val="bg1"/>
                </a:solidFill>
                <a:latin typeface="+mn-lt"/>
              </a:rPr>
              <a:t>Reasonably happy neighbors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chemeClr val="bg1"/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Go SOLAR logo, sunrise, home/roof, contractors and man working on roof solar panel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 descr="C:\Users\lrahmer\Desktop\PP201248532\PPTSlide6Bl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730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730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730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0F1F29E-1F10-4BC0-A2A5-E6279E9075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Go SOLAR logo, sunrise, home/roof, contractors and man working on roof solar panel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61" r:id="rId2"/>
    <p:sldLayoutId id="2147483754" r:id="rId3"/>
    <p:sldLayoutId id="2147483755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 descr="C:\Users\lrahmer\Desktop\PP201248532\PPTSlide6Blu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itle Placeholder 1"/>
          <p:cNvSpPr>
            <a:spLocks noGrp="1"/>
          </p:cNvSpPr>
          <p:nvPr>
            <p:ph type="title"/>
          </p:nvPr>
        </p:nvSpPr>
        <p:spPr bwMode="auto">
          <a:xfrm>
            <a:off x="441325" y="1676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3048000"/>
            <a:ext cx="82296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62" r:id="rId2"/>
    <p:sldLayoutId id="2147483763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Go SOLAR logo, sunrise, home/roof, contractors and man working on roof solar panel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 descr="C:\Users\lrahmer\Desktop\PP201248532\PPTSlide6Bl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itle Placeholder 1"/>
          <p:cNvSpPr>
            <a:spLocks noGrp="1"/>
          </p:cNvSpPr>
          <p:nvPr>
            <p:ph type="title"/>
          </p:nvPr>
        </p:nvSpPr>
        <p:spPr bwMode="auto">
          <a:xfrm>
            <a:off x="441325" y="1676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2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3048000"/>
            <a:ext cx="82296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4" t="27054" r="3706" b="30559"/>
          <a:stretch>
            <a:fillRect/>
          </a:stretch>
        </p:blipFill>
        <p:spPr bwMode="auto">
          <a:xfrm>
            <a:off x="152400" y="3886200"/>
            <a:ext cx="2103438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ctrTitle"/>
          </p:nvPr>
        </p:nvSpPr>
        <p:spPr>
          <a:xfrm>
            <a:off x="152400" y="1752600"/>
            <a:ext cx="8839200" cy="688975"/>
          </a:xfrm>
        </p:spPr>
        <p:txBody>
          <a:bodyPr/>
          <a:lstStyle/>
          <a:p>
            <a:pPr eaLnBrk="1" hangingPunct="1"/>
            <a:r>
              <a:rPr lang="en-US" b="1" dirty="0" smtClean="0"/>
              <a:t>Positioning on Roof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533400" y="2590800"/>
            <a:ext cx="8229600" cy="2971800"/>
          </a:xfrm>
        </p:spPr>
        <p:txBody>
          <a:bodyPr/>
          <a:lstStyle/>
          <a:p>
            <a:r>
              <a:rPr lang="en-US" dirty="0" smtClean="0"/>
              <a:t>Installations likely to be within </a:t>
            </a:r>
            <a:r>
              <a:rPr lang="en-US" dirty="0"/>
              <a:t>the area required </a:t>
            </a:r>
            <a:r>
              <a:rPr lang="en-US" dirty="0" smtClean="0"/>
              <a:t>for </a:t>
            </a:r>
            <a:r>
              <a:rPr lang="en-US" dirty="0"/>
              <a:t>effective </a:t>
            </a:r>
            <a:r>
              <a:rPr lang="en-US" dirty="0" smtClean="0"/>
              <a:t>operation </a:t>
            </a:r>
          </a:p>
          <a:p>
            <a:pPr lvl="1"/>
            <a:r>
              <a:rPr lang="en-US" dirty="0" smtClean="0"/>
              <a:t>facing  </a:t>
            </a:r>
            <a:r>
              <a:rPr lang="en-US" dirty="0"/>
              <a:t>south, or east or west of </a:t>
            </a:r>
            <a:r>
              <a:rPr lang="en-US" dirty="0" smtClean="0"/>
              <a:t>due south</a:t>
            </a:r>
          </a:p>
          <a:p>
            <a:endParaRPr lang="en-US" dirty="0" smtClean="0"/>
          </a:p>
          <a:p>
            <a:r>
              <a:rPr lang="en-US" dirty="0" smtClean="0"/>
              <a:t>Sloped roof installations typically match the roof slope</a:t>
            </a:r>
          </a:p>
          <a:p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466" y="381000"/>
            <a:ext cx="1106434" cy="5916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0" y="62484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#11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084" y="0"/>
            <a:ext cx="9171084" cy="6837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80236E-D5C4-4EA6-BC41-A3097E6B8A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0" y="62484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#12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1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vialpando\AppData\Local\Microsoft\Windows\Temporary Internet Files\Content.Outlook\YQ36Z8Q0\solar-panel 5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1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153400" y="61722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#13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75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vialpando\AppData\Local\Microsoft\Windows\Temporary Internet Files\Content.Outlook\YQ36Z8Q0\Solar panel 3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8229600" cy="4176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82000" y="62484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#14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44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819400"/>
            <a:ext cx="3140075" cy="1143000"/>
          </a:xfrm>
        </p:spPr>
        <p:txBody>
          <a:bodyPr/>
          <a:lstStyle/>
          <a:p>
            <a:r>
              <a:rPr lang="en-US" dirty="0" smtClean="0"/>
              <a:t>Flat Roof installations may require tilting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518" y="1066800"/>
            <a:ext cx="5306658" cy="5039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82000" y="62484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#15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71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819400"/>
            <a:ext cx="3140075" cy="1143000"/>
          </a:xfrm>
        </p:spPr>
        <p:txBody>
          <a:bodyPr/>
          <a:lstStyle/>
          <a:p>
            <a:r>
              <a:rPr lang="en-US" dirty="0" smtClean="0"/>
              <a:t>Flat Roof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914400"/>
            <a:ext cx="3747610" cy="515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82000" y="62484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#16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29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466" y="381000"/>
            <a:ext cx="1106434" cy="591686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29" y="3124200"/>
            <a:ext cx="4030035" cy="2702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82000" y="62484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#2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52400" y="1740330"/>
            <a:ext cx="8839200" cy="827538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What we don’t want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300" y="2854730"/>
            <a:ext cx="4279900" cy="2972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387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152400" y="2982461"/>
            <a:ext cx="5486400" cy="2971800"/>
          </a:xfrm>
        </p:spPr>
        <p:txBody>
          <a:bodyPr/>
          <a:lstStyle/>
          <a:p>
            <a:r>
              <a:rPr lang="en-US" dirty="0" smtClean="0"/>
              <a:t>PV modules in the online system will be roughly 65”X 39” each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466" y="381000"/>
            <a:ext cx="1106434" cy="59168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972686"/>
            <a:ext cx="3171825" cy="498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82000" y="62484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#4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51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114300" y="1828800"/>
            <a:ext cx="8763000" cy="3962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b="1" dirty="0" smtClean="0"/>
              <a:t>Residential</a:t>
            </a:r>
          </a:p>
          <a:p>
            <a:pPr marL="0" indent="0" algn="ctr">
              <a:buNone/>
            </a:pPr>
            <a:endParaRPr lang="en-US" sz="1100" b="1" dirty="0" smtClean="0"/>
          </a:p>
          <a:p>
            <a:pPr lvl="0"/>
            <a:r>
              <a:rPr lang="en-US" sz="2400" dirty="0" smtClean="0"/>
              <a:t>1.25 </a:t>
            </a:r>
            <a:r>
              <a:rPr lang="en-US" sz="2400" dirty="0"/>
              <a:t>kW system consisting of 5 </a:t>
            </a:r>
            <a:r>
              <a:rPr lang="en-US" sz="2400" dirty="0" smtClean="0"/>
              <a:t>modules</a:t>
            </a:r>
            <a:endParaRPr lang="en-US" sz="2400" dirty="0"/>
          </a:p>
          <a:p>
            <a:pPr lvl="0"/>
            <a:r>
              <a:rPr lang="en-US" sz="2400" dirty="0"/>
              <a:t>2 kW system consisting of 8 </a:t>
            </a:r>
            <a:r>
              <a:rPr lang="en-US" sz="2400" dirty="0" smtClean="0"/>
              <a:t>modules</a:t>
            </a:r>
            <a:endParaRPr lang="en-US" sz="2400" dirty="0"/>
          </a:p>
          <a:p>
            <a:pPr lvl="0"/>
            <a:r>
              <a:rPr lang="en-US" sz="2400" dirty="0"/>
              <a:t>3 kW system consisting of 12 </a:t>
            </a:r>
            <a:r>
              <a:rPr lang="en-US" sz="2400" dirty="0" smtClean="0"/>
              <a:t>modules</a:t>
            </a:r>
            <a:endParaRPr lang="en-US" sz="2400" dirty="0"/>
          </a:p>
          <a:p>
            <a:pPr lvl="0"/>
            <a:r>
              <a:rPr lang="en-US" sz="2400" dirty="0"/>
              <a:t>4 kW system consisting of 16 </a:t>
            </a:r>
            <a:r>
              <a:rPr lang="en-US" sz="2400" dirty="0" smtClean="0"/>
              <a:t>modules</a:t>
            </a:r>
            <a:endParaRPr lang="en-US" sz="2400" dirty="0"/>
          </a:p>
          <a:p>
            <a:pPr lvl="0"/>
            <a:r>
              <a:rPr lang="en-US" sz="2400" dirty="0">
                <a:solidFill>
                  <a:srgbClr val="FFFF00"/>
                </a:solidFill>
              </a:rPr>
              <a:t>5 kW system consisting of 20 </a:t>
            </a:r>
            <a:r>
              <a:rPr lang="en-US" sz="2400" dirty="0" smtClean="0">
                <a:solidFill>
                  <a:srgbClr val="FFFF00"/>
                </a:solidFill>
              </a:rPr>
              <a:t>modules</a:t>
            </a:r>
            <a:endParaRPr lang="en-US" sz="2400" dirty="0">
              <a:solidFill>
                <a:srgbClr val="FFFF00"/>
              </a:solidFill>
            </a:endParaRPr>
          </a:p>
          <a:p>
            <a:pPr lvl="0"/>
            <a:r>
              <a:rPr lang="en-US" sz="2400" dirty="0"/>
              <a:t>6 kW system consisting of 24 </a:t>
            </a:r>
            <a:r>
              <a:rPr lang="en-US" sz="2400" dirty="0" smtClean="0"/>
              <a:t>modules</a:t>
            </a:r>
            <a:endParaRPr lang="en-US" sz="2400" dirty="0"/>
          </a:p>
          <a:p>
            <a:pPr lvl="0"/>
            <a:r>
              <a:rPr lang="en-US" sz="2400" dirty="0"/>
              <a:t>7 kW system consisting of 28 </a:t>
            </a:r>
            <a:r>
              <a:rPr lang="en-US" sz="2400" dirty="0" smtClean="0"/>
              <a:t>modules</a:t>
            </a:r>
            <a:endParaRPr lang="en-US" sz="2400" dirty="0"/>
          </a:p>
          <a:p>
            <a:endParaRPr lang="en-US" sz="2000" dirty="0" smtClean="0"/>
          </a:p>
          <a:p>
            <a:endParaRPr lang="en-US" sz="20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466" y="381000"/>
            <a:ext cx="1106434" cy="59168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82000" y="62484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#5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37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8763000" cy="3962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dirty="0" smtClean="0"/>
              <a:t>Commercial</a:t>
            </a:r>
          </a:p>
          <a:p>
            <a:pPr marL="0" indent="0" algn="ctr">
              <a:buNone/>
            </a:pPr>
            <a:endParaRPr lang="en-US" sz="2400" dirty="0"/>
          </a:p>
          <a:p>
            <a:pPr lvl="0"/>
            <a:r>
              <a:rPr lang="en-US" sz="2400" dirty="0"/>
              <a:t>10 kW system consisting of 40 </a:t>
            </a:r>
            <a:r>
              <a:rPr lang="en-US" sz="2400" dirty="0" smtClean="0"/>
              <a:t>modules</a:t>
            </a:r>
            <a:endParaRPr lang="en-US" sz="2400" dirty="0"/>
          </a:p>
          <a:p>
            <a:pPr lvl="0"/>
            <a:r>
              <a:rPr lang="en-US" sz="2400" dirty="0"/>
              <a:t>15 kW system consisting of 60 </a:t>
            </a:r>
            <a:r>
              <a:rPr lang="en-US" sz="2400" dirty="0" smtClean="0"/>
              <a:t>modules</a:t>
            </a:r>
            <a:endParaRPr lang="en-US" sz="2400" dirty="0"/>
          </a:p>
          <a:p>
            <a:pPr lvl="0"/>
            <a:r>
              <a:rPr lang="en-US" sz="2400" dirty="0"/>
              <a:t>20 kW system consisting of 80 </a:t>
            </a:r>
            <a:r>
              <a:rPr lang="en-US" sz="2400" dirty="0" smtClean="0"/>
              <a:t>modules</a:t>
            </a:r>
            <a:endParaRPr lang="en-US" sz="2400" dirty="0"/>
          </a:p>
          <a:p>
            <a:endParaRPr lang="en-US" sz="2000" dirty="0" smtClean="0"/>
          </a:p>
          <a:p>
            <a:endParaRPr lang="en-US" sz="20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466" y="381000"/>
            <a:ext cx="1106434" cy="59168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82000" y="62484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#6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23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381000" y="2743200"/>
            <a:ext cx="3200400" cy="2971800"/>
          </a:xfrm>
        </p:spPr>
        <p:txBody>
          <a:bodyPr/>
          <a:lstStyle/>
          <a:p>
            <a:r>
              <a:rPr lang="en-US" dirty="0" smtClean="0"/>
              <a:t>Mounts attach to roof structure</a:t>
            </a:r>
          </a:p>
          <a:p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466" y="381000"/>
            <a:ext cx="1106434" cy="591686"/>
          </a:xfrm>
          <a:prstGeom prst="rect">
            <a:avLst/>
          </a:prstGeom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076814"/>
            <a:ext cx="5172075" cy="3876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82000" y="62484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#7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34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152400" y="3352800"/>
            <a:ext cx="3200400" cy="2971800"/>
          </a:xfrm>
        </p:spPr>
        <p:txBody>
          <a:bodyPr/>
          <a:lstStyle/>
          <a:p>
            <a:r>
              <a:rPr lang="en-US" dirty="0" smtClean="0"/>
              <a:t>Rails attach to mounts</a:t>
            </a:r>
          </a:p>
          <a:p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466" y="381000"/>
            <a:ext cx="1106434" cy="591686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300" y="1828800"/>
            <a:ext cx="5676900" cy="427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82000" y="62484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#8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55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219075" y="3079750"/>
            <a:ext cx="3200400" cy="2971800"/>
          </a:xfrm>
        </p:spPr>
        <p:txBody>
          <a:bodyPr/>
          <a:lstStyle/>
          <a:p>
            <a:r>
              <a:rPr lang="en-US" dirty="0" smtClean="0"/>
              <a:t>PV modules attach to rails</a:t>
            </a:r>
          </a:p>
          <a:p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466" y="381000"/>
            <a:ext cx="1106434" cy="591686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1828800"/>
            <a:ext cx="5686425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82000" y="62484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#9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1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381000" y="2057400"/>
            <a:ext cx="2286000" cy="2971800"/>
          </a:xfrm>
        </p:spPr>
        <p:txBody>
          <a:bodyPr/>
          <a:lstStyle/>
          <a:p>
            <a:r>
              <a:rPr lang="en-US" dirty="0" smtClean="0"/>
              <a:t>3” to 12” typical between the PV module  and the roof.</a:t>
            </a:r>
          </a:p>
          <a:p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466" y="381000"/>
            <a:ext cx="1106434" cy="591686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720778"/>
            <a:ext cx="5829301" cy="4375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82000" y="62484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#10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66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oSol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8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9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0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gs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3_RestOfPag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2_GoSolarCov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1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1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1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1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1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17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1_gs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GoSolarCov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G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RestOfPages">
  <a:themeElements>
    <a:clrScheme name="Butterfly">
      <a:dk1>
        <a:sysClr val="windowText" lastClr="000000"/>
      </a:dk1>
      <a:lt1>
        <a:sysClr val="window" lastClr="FFFFFF"/>
      </a:lt1>
      <a:dk2>
        <a:srgbClr val="444D26"/>
      </a:dk2>
      <a:lt2>
        <a:srgbClr val="F9FDEF"/>
      </a:lt2>
      <a:accent1>
        <a:srgbClr val="4B7937"/>
      </a:accent1>
      <a:accent2>
        <a:srgbClr val="B79214"/>
      </a:accent2>
      <a:accent3>
        <a:srgbClr val="935409"/>
      </a:accent3>
      <a:accent4>
        <a:srgbClr val="7153A0"/>
      </a:accent4>
      <a:accent5>
        <a:srgbClr val="4E74A3"/>
      </a:accent5>
      <a:accent6>
        <a:srgbClr val="6F6702"/>
      </a:accent6>
      <a:hlink>
        <a:srgbClr val="CB7E0E"/>
      </a:hlink>
      <a:folHlink>
        <a:srgbClr val="7C926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GoSolarCov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65CBC7B7DA914B8E72F95BA9D01A1E" ma:contentTypeVersion="1" ma:contentTypeDescription="Create a new document." ma:contentTypeScope="" ma:versionID="71e221fe1748813861b282616e7856e9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9c5a941a84bcf64b45beea60d7c9b2a9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EB71B44D-57A3-4BBE-82F7-AC51D6A92A60}"/>
</file>

<file path=customXml/itemProps2.xml><?xml version="1.0" encoding="utf-8"?>
<ds:datastoreItem xmlns:ds="http://schemas.openxmlformats.org/officeDocument/2006/customXml" ds:itemID="{97F68796-C6F7-4059-A87E-6B0903E39D03}"/>
</file>

<file path=customXml/itemProps3.xml><?xml version="1.0" encoding="utf-8"?>
<ds:datastoreItem xmlns:ds="http://schemas.openxmlformats.org/officeDocument/2006/customXml" ds:itemID="{BFB273F9-A2F4-4B18-9079-7F6E464B5E02}"/>
</file>

<file path=docProps/app.xml><?xml version="1.0" encoding="utf-8"?>
<Properties xmlns="http://schemas.openxmlformats.org/officeDocument/2006/extended-properties" xmlns:vt="http://schemas.openxmlformats.org/officeDocument/2006/docPropsVTypes">
  <Template>GoSolar</Template>
  <TotalTime>3972</TotalTime>
  <Words>199</Words>
  <Application>Microsoft Office PowerPoint</Application>
  <PresentationFormat>On-screen Show (4:3)</PresentationFormat>
  <Paragraphs>55</Paragraphs>
  <Slides>15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26</vt:i4>
      </vt:variant>
      <vt:variant>
        <vt:lpstr>Slide Titles</vt:lpstr>
      </vt:variant>
      <vt:variant>
        <vt:i4>15</vt:i4>
      </vt:variant>
    </vt:vector>
  </HeadingPairs>
  <TitlesOfParts>
    <vt:vector size="41" baseType="lpstr">
      <vt:lpstr>GoSolar</vt:lpstr>
      <vt:lpstr>2_Custom Design</vt:lpstr>
      <vt:lpstr>3_Custom Design</vt:lpstr>
      <vt:lpstr>GoSolarCover</vt:lpstr>
      <vt:lpstr>Custom Design</vt:lpstr>
      <vt:lpstr>GS</vt:lpstr>
      <vt:lpstr>2_RestOfPages</vt:lpstr>
      <vt:lpstr>1_GoSolarCover</vt:lpstr>
      <vt:lpstr>4_Custom Design</vt:lpstr>
      <vt:lpstr>5_Custom Design</vt:lpstr>
      <vt:lpstr>6_Custom Design</vt:lpstr>
      <vt:lpstr>7_Custom Design</vt:lpstr>
      <vt:lpstr>8_Custom Design</vt:lpstr>
      <vt:lpstr>9_Custom Design</vt:lpstr>
      <vt:lpstr>10_Custom Design</vt:lpstr>
      <vt:lpstr>gs2</vt:lpstr>
      <vt:lpstr>3_RestOfPages</vt:lpstr>
      <vt:lpstr>2_GoSolarCover</vt:lpstr>
      <vt:lpstr>11_Custom Design</vt:lpstr>
      <vt:lpstr>12_Custom Design</vt:lpstr>
      <vt:lpstr>13_Custom Design</vt:lpstr>
      <vt:lpstr>14_Custom Design</vt:lpstr>
      <vt:lpstr>15_Custom Design</vt:lpstr>
      <vt:lpstr>16_Custom Design</vt:lpstr>
      <vt:lpstr>17_Custom Design</vt:lpstr>
      <vt:lpstr>1_gs2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Positioning on Roof</vt:lpstr>
      <vt:lpstr>PowerPoint Presentation</vt:lpstr>
      <vt:lpstr>PowerPoint Presentation</vt:lpstr>
      <vt:lpstr>PowerPoint Presentation</vt:lpstr>
      <vt:lpstr>Flat Roof installations may require tilting</vt:lpstr>
      <vt:lpstr>Flat Roof</vt:lpstr>
    </vt:vector>
  </TitlesOfParts>
  <Company>Broward County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GoSOLAR Zoning Committee Meeting PowerPoint Presentation</dc:title>
  <dc:creator>Ana E. Suarez</dc:creator>
  <cp:lastModifiedBy>crandazzo</cp:lastModifiedBy>
  <cp:revision>336</cp:revision>
  <cp:lastPrinted>2012-06-08T19:22:32Z</cp:lastPrinted>
  <dcterms:created xsi:type="dcterms:W3CDTF">2012-04-16T11:58:38Z</dcterms:created>
  <dcterms:modified xsi:type="dcterms:W3CDTF">2012-06-19T13:21:32Z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0x0101006E65CBC7B7DA914B8E72F95BA9D01A1E</vt:lpwstr>
  </property>
</Properties>
</file>