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Default Extension="wdp" ContentType="image/vnd.ms-photo"/>
  <Override PartName="/ppt/slideMasters/slideMaster23.xml" ContentType="application/vnd.openxmlformats-officedocument.presentationml.slideMaster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Default Extension="gif" ContentType="image/gif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Default Extension="jpeg" ContentType="image/jpeg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74" r:id="rId4"/>
    <p:sldMasterId id="2147483677" r:id="rId5"/>
    <p:sldMasterId id="2147483678" r:id="rId6"/>
    <p:sldMasterId id="2147483683" r:id="rId7"/>
    <p:sldMasterId id="2147483685" r:id="rId8"/>
    <p:sldMasterId id="2147483687" r:id="rId9"/>
    <p:sldMasterId id="2147483688" r:id="rId10"/>
    <p:sldMasterId id="2147483689" r:id="rId11"/>
    <p:sldMasterId id="2147483690" r:id="rId12"/>
    <p:sldMasterId id="2147483691" r:id="rId13"/>
    <p:sldMasterId id="2147483692" r:id="rId14"/>
    <p:sldMasterId id="2147483693" r:id="rId15"/>
    <p:sldMasterId id="2147483764" r:id="rId16"/>
    <p:sldMasterId id="2147483769" r:id="rId17"/>
    <p:sldMasterId id="2147483771" r:id="rId18"/>
    <p:sldMasterId id="2147483773" r:id="rId19"/>
    <p:sldMasterId id="2147483774" r:id="rId20"/>
    <p:sldMasterId id="2147483775" r:id="rId21"/>
    <p:sldMasterId id="2147483776" r:id="rId22"/>
    <p:sldMasterId id="2147483777" r:id="rId23"/>
    <p:sldMasterId id="2147483778" r:id="rId24"/>
    <p:sldMasterId id="2147483779" r:id="rId25"/>
    <p:sldMasterId id="2147483780" r:id="rId26"/>
    <p:sldMasterId id="2147483792" r:id="rId27"/>
  </p:sldMasterIdLst>
  <p:notesMasterIdLst>
    <p:notesMasterId r:id="rId38"/>
  </p:notesMasterIdLst>
  <p:handoutMasterIdLst>
    <p:handoutMasterId r:id="rId39"/>
  </p:handoutMasterIdLst>
  <p:sldIdLst>
    <p:sldId id="262" r:id="rId28"/>
    <p:sldId id="263" r:id="rId29"/>
    <p:sldId id="363" r:id="rId30"/>
    <p:sldId id="364" r:id="rId31"/>
    <p:sldId id="365" r:id="rId32"/>
    <p:sldId id="366" r:id="rId33"/>
    <p:sldId id="367" r:id="rId34"/>
    <p:sldId id="355" r:id="rId35"/>
    <p:sldId id="354" r:id="rId36"/>
    <p:sldId id="348" r:id="rId37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60943" autoAdjust="0"/>
  </p:normalViewPr>
  <p:slideViewPr>
    <p:cSldViewPr>
      <p:cViewPr>
        <p:scale>
          <a:sx n="75" d="100"/>
          <a:sy n="75" d="100"/>
        </p:scale>
        <p:origin x="-64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Master" Target="slideMasters/slideMaster20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075" cy="46196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6" y="1"/>
            <a:ext cx="3013075" cy="46196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pPr>
              <a:defRPr/>
            </a:pPr>
            <a:fld id="{0CAA4352-0606-480B-AB56-3A04A2B447A2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288"/>
            <a:ext cx="3013075" cy="46196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6" y="8777288"/>
            <a:ext cx="3013075" cy="46196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56EA62FE-0344-4B30-A6F0-3C3A931DC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075" cy="461963"/>
          </a:xfrm>
          <a:prstGeom prst="rect">
            <a:avLst/>
          </a:prstGeom>
        </p:spPr>
        <p:txBody>
          <a:bodyPr vert="horz" lIns="92532" tIns="46267" rIns="92532" bIns="4626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6" y="1"/>
            <a:ext cx="3013075" cy="461963"/>
          </a:xfrm>
          <a:prstGeom prst="rect">
            <a:avLst/>
          </a:prstGeom>
        </p:spPr>
        <p:txBody>
          <a:bodyPr vert="horz" lIns="92532" tIns="46267" rIns="92532" bIns="46267" rtlCol="0"/>
          <a:lstStyle>
            <a:lvl1pPr algn="r">
              <a:defRPr sz="1200"/>
            </a:lvl1pPr>
          </a:lstStyle>
          <a:p>
            <a:pPr>
              <a:defRPr/>
            </a:pPr>
            <a:fld id="{7BD1C96F-7342-4B00-BC04-993FDAECF5FB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2" tIns="46267" rIns="92532" bIns="462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9"/>
            <a:ext cx="5564188" cy="4157662"/>
          </a:xfrm>
          <a:prstGeom prst="rect">
            <a:avLst/>
          </a:prstGeom>
        </p:spPr>
        <p:txBody>
          <a:bodyPr vert="horz" lIns="92532" tIns="46267" rIns="92532" bIns="4626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288"/>
            <a:ext cx="3013075" cy="461962"/>
          </a:xfrm>
          <a:prstGeom prst="rect">
            <a:avLst/>
          </a:prstGeom>
        </p:spPr>
        <p:txBody>
          <a:bodyPr vert="horz" lIns="92532" tIns="46267" rIns="92532" bIns="4626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6" y="8777288"/>
            <a:ext cx="3013075" cy="461962"/>
          </a:xfrm>
          <a:prstGeom prst="rect">
            <a:avLst/>
          </a:prstGeom>
        </p:spPr>
        <p:txBody>
          <a:bodyPr vert="horz" lIns="92532" tIns="46267" rIns="92532" bIns="46267" rtlCol="0" anchor="b"/>
          <a:lstStyle>
            <a:lvl1pPr algn="r">
              <a:defRPr sz="1200"/>
            </a:lvl1pPr>
          </a:lstStyle>
          <a:p>
            <a:pPr>
              <a:defRPr/>
            </a:pPr>
            <a:fld id="{269F583B-0533-4E45-9961-268948002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02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Go SOLAR</a:t>
            </a:r>
            <a:r>
              <a:rPr lang="en-US" baseline="0" dirty="0" smtClean="0"/>
              <a:t>?: </a:t>
            </a:r>
          </a:p>
          <a:p>
            <a:endParaRPr lang="en-US" baseline="0" dirty="0" smtClean="0"/>
          </a:p>
          <a:p>
            <a:r>
              <a:rPr lang="en-US" dirty="0" smtClean="0"/>
              <a:t>It’s a US Department</a:t>
            </a:r>
            <a:r>
              <a:rPr lang="en-US" baseline="0" dirty="0" smtClean="0"/>
              <a:t> of Energy grant awarded to Broward County to fi</a:t>
            </a:r>
            <a:r>
              <a:rPr lang="en-US" dirty="0" smtClean="0"/>
              <a:t>nd ways to make it easier, faster and cheaper to install </a:t>
            </a:r>
            <a:r>
              <a:rPr lang="en-US" b="1" u="sng" dirty="0" smtClean="0"/>
              <a:t>rooftop</a:t>
            </a:r>
            <a:r>
              <a:rPr lang="en-US" baseline="0" dirty="0" smtClean="0"/>
              <a:t> </a:t>
            </a:r>
            <a:r>
              <a:rPr lang="en-US" b="1" u="sng" dirty="0" smtClean="0"/>
              <a:t>solar systems.</a:t>
            </a:r>
            <a:r>
              <a:rPr lang="en-US" b="0" u="none" dirty="0" smtClean="0"/>
              <a:t> </a:t>
            </a:r>
          </a:p>
          <a:p>
            <a:endParaRPr lang="en-US" b="0" u="none" baseline="0" dirty="0" smtClean="0"/>
          </a:p>
          <a:p>
            <a:r>
              <a:rPr lang="en-US" baseline="0" dirty="0" smtClean="0"/>
              <a:t>Broward County is one of the 22 awardees nationwide and the only one in the Southeastern United States.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County is working collaboratively with 14 partner cities to Streamline Rooftop Solar Permitting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What’s also</a:t>
            </a:r>
            <a:r>
              <a:rPr lang="en-US" baseline="0" dirty="0" smtClean="0"/>
              <a:t> </a:t>
            </a:r>
            <a:r>
              <a:rPr lang="en-US" b="1" u="sng" baseline="0" dirty="0" smtClean="0"/>
              <a:t>unique</a:t>
            </a:r>
            <a:r>
              <a:rPr lang="en-US" baseline="0" dirty="0" smtClean="0"/>
              <a:t> about this streamlined permitting system is that S</a:t>
            </a:r>
            <a:r>
              <a:rPr lang="en-US" dirty="0" smtClean="0"/>
              <a:t>olar Contractors will </a:t>
            </a:r>
            <a:r>
              <a:rPr lang="en-US" b="1" u="sng" dirty="0" smtClean="0"/>
              <a:t>only</a:t>
            </a:r>
            <a:r>
              <a:rPr lang="en-US" dirty="0" smtClean="0"/>
              <a:t> need to access Broward County’s website to obtain</a:t>
            </a:r>
            <a:r>
              <a:rPr lang="en-US" baseline="0" dirty="0" smtClean="0"/>
              <a:t> electronic permits for the 14 partner cities and the unincorporated area.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Through Interlocal</a:t>
            </a:r>
            <a:r>
              <a:rPr lang="en-US" baseline="0" dirty="0" smtClean="0"/>
              <a:t> agreements with the 14 cities, Broward County will issue and collect permit fees for rooftop solar permits on behalf of the participating cities.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14 partner cities are; Coconut Creek, Dania Beach, Davie, Deerfield Beach, Fort Lauderdale, Hallandale Beach, Hillsboro Beach, Lauderdale-by-the-Sea, Miramar, North Lauderdale, Oakland Park, Pompano Beach, Sunrise</a:t>
            </a:r>
            <a:r>
              <a:rPr lang="en-US" baseline="0" dirty="0" smtClean="0"/>
              <a:t> and </a:t>
            </a:r>
            <a:r>
              <a:rPr lang="en-US" dirty="0" smtClean="0"/>
              <a:t>Tamarac.</a:t>
            </a:r>
            <a:r>
              <a:rPr lang="en-US" baseline="0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829" indent="-2891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660" indent="-23133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9324" indent="-23133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1989" indent="-23133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4653" indent="-231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7317" indent="-231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9981" indent="-231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2645" indent="-231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7264F53-D643-48F8-9050-360BD2EC7A7D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First of all, a contractor can apply on-line 24/7.</a:t>
            </a:r>
          </a:p>
          <a:p>
            <a:pPr marL="170267" indent="-170267">
              <a:buFont typeface="Arial" pitchFamily="34" charset="0"/>
              <a:buChar char="•"/>
            </a:pPr>
            <a:endParaRPr lang="en-US" dirty="0"/>
          </a:p>
          <a:p>
            <a:pPr marL="170267" indent="-170267">
              <a:buFont typeface="Arial" pitchFamily="34" charset="0"/>
              <a:buChar char="•"/>
            </a:pPr>
            <a:r>
              <a:rPr lang="en-US" dirty="0"/>
              <a:t>The online permitting system will contained a library of pre-engineer designs that have been pre-approved by County and participating Cities Building Officials’.  </a:t>
            </a:r>
          </a:p>
          <a:p>
            <a:pPr marL="170267" indent="-170267">
              <a:buFont typeface="Arial" pitchFamily="34" charset="0"/>
              <a:buChar char="•"/>
            </a:pPr>
            <a:endParaRPr lang="en-US" dirty="0"/>
          </a:p>
          <a:p>
            <a:pPr marL="624312" lvl="1" indent="-170267">
              <a:buFont typeface="Arial" pitchFamily="34" charset="0"/>
              <a:buChar char="•"/>
            </a:pPr>
            <a:r>
              <a:rPr lang="en-US" dirty="0"/>
              <a:t>This eliminates the need to hire and pay for an Engineer to design the solar system. A substantial cost savings.</a:t>
            </a:r>
          </a:p>
          <a:p>
            <a:pPr marL="624312" lvl="1" indent="-170267">
              <a:buFont typeface="Arial" pitchFamily="34" charset="0"/>
              <a:buChar char="•"/>
            </a:pPr>
            <a:endParaRPr lang="en-US" dirty="0"/>
          </a:p>
          <a:p>
            <a:pPr marL="624312" lvl="1" indent="-170267">
              <a:buFont typeface="Arial" pitchFamily="34" charset="0"/>
              <a:buChar char="•"/>
            </a:pPr>
            <a:r>
              <a:rPr lang="en-US" dirty="0"/>
              <a:t>It also eliminates the current complicated, time consuming and costly plan review process</a:t>
            </a:r>
          </a:p>
          <a:p>
            <a:pPr marL="170267" indent="-170267">
              <a:buFont typeface="Arial" pitchFamily="34" charset="0"/>
              <a:buChar char="•"/>
            </a:pPr>
            <a:endParaRPr lang="en-US" dirty="0"/>
          </a:p>
          <a:p>
            <a:pPr marL="170267" indent="-170267">
              <a:buFont typeface="Arial" pitchFamily="34" charset="0"/>
              <a:buChar char="•"/>
            </a:pPr>
            <a:r>
              <a:rPr lang="en-US" dirty="0"/>
              <a:t>One standard permit fee has been agreed upon which can paid online.  This allows the Contractor to provide an accurate cost estimate to the owner for the installation </a:t>
            </a:r>
          </a:p>
          <a:p>
            <a:pPr marL="170267" indent="-170267">
              <a:buFont typeface="Arial" pitchFamily="34" charset="0"/>
              <a:buChar char="•"/>
            </a:pPr>
            <a:endParaRPr lang="en-US" dirty="0"/>
          </a:p>
          <a:p>
            <a:pPr marL="170267" indent="-170267">
              <a:buFont typeface="Arial" pitchFamily="34" charset="0"/>
              <a:buChar char="•"/>
            </a:pPr>
            <a:r>
              <a:rPr lang="en-US" dirty="0"/>
              <a:t>The permit can be issued in minutes!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Broward County</a:t>
            </a:r>
            <a:r>
              <a:rPr lang="en-US" baseline="0" dirty="0" smtClean="0"/>
              <a:t> will also provide education and training for the new online permitting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Target audiences include:</a:t>
            </a:r>
          </a:p>
          <a:p>
            <a:endParaRPr lang="en-US" baseline="0" dirty="0" smtClean="0"/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Building Officials</a:t>
            </a:r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Inspectors</a:t>
            </a:r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Plan Reviewers</a:t>
            </a:r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Zoning Officials</a:t>
            </a:r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Solar Contractors</a:t>
            </a:r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Homeowners</a:t>
            </a:r>
          </a:p>
          <a:p>
            <a:pPr marL="737824" lvl="1" indent="-28377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Business owners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5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summary:  </a:t>
            </a:r>
            <a:r>
              <a:rPr lang="en-US" dirty="0" smtClean="0"/>
              <a:t>Broward County and the Partner Cities’ </a:t>
            </a:r>
            <a:r>
              <a:rPr lang="en-US" baseline="0" dirty="0" smtClean="0"/>
              <a:t>are committed to making solar energy easy!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more information visit our website at </a:t>
            </a:r>
            <a:r>
              <a:rPr lang="en-US" b="1" u="sng" dirty="0" smtClean="0"/>
              <a:t>broward.org/gogreen/gosolar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83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25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3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688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25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6CB4-6C30-4C6D-BA9A-ADFA36E93567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236E-D5C4-4EA6-BC41-A3097E6B8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1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A370-5961-4DC2-9548-17F0BA6F3686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32C0-AFD3-407D-A918-8E7E2DB6D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1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71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688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76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7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lrahmer\Desktop\PP201248532\PPTSlide6Blu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A016-5B54-4399-B112-22D4260F6B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CC7F-F2E8-44F9-8132-DFA02521CA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09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6CB4-6C30-4C6D-BA9A-ADFA36E93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236E-D5C4-4EA6-BC41-A3097E6B8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FF8F-46BE-4491-800C-2431AC9D31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0F80-3C97-425F-8E5C-790A76D8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CA26-78EE-4A0F-B377-F80734CC7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831C-0D92-4C24-9E88-9B9CC521A2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6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B2A8-7770-4E49-81DD-0FD8DDBAF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0BDE-B61B-4D83-9239-A28F2E3A84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32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35B4-780E-4A44-96AB-BDC2B16CEC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ADB0-F919-4414-9F13-F8364F77DB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2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A370-5961-4DC2-9548-17F0BA6F3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32C0-AFD3-407D-A918-8E7E2DB6DD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5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74A6-3A21-4A4C-88F8-CA3654DD7D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DD28-7183-420B-A4BE-0344355413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2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FEF9-C1B4-40F1-9DEF-1829339026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30D3-F823-4FC6-BA26-B5860EFCEA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23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67F2-352D-46F0-8E12-D07618654E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C808-BAC4-459A-A56F-F613C986AA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10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7178-3C61-4219-AF28-781DF96F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3704-F20A-4CB1-846C-8BD0062566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0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10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4512A3-25A8-4901-BD8D-40509454CCD8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60C5C1-AA34-47D7-8B5F-FD7BB4CC6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0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8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E341-B93D-4C60-9589-77E6FF259764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01D6-95D4-4251-B447-A0672D006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224118-8353-4264-AA97-C202B0ED87A3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BADF54-9FE7-4191-973F-10214CA02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CDB3-48D1-4D05-A39B-4070D2D121D2}" type="datetimeFigureOut">
              <a:rPr lang="en-US"/>
              <a:pPr>
                <a:defRPr/>
              </a:pPr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A687-ADC2-436F-A2B4-D07721CB9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oSolar logo, Making Solar Energy Ea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28813"/>
            <a:ext cx="7620000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Short Term Goals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Promote alternative and renewable energy within Broward County’s geographic boundaries.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Expand the market for energy efficient products and services.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Users\lrahmer\Desktop\PP201248532\PPTSlide6Blu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E17A15-8118-49D6-82AB-9FE163DAA6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6CB8E-1ADF-4057-ADB1-F7EA14B19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oSolar logo, Making Solar Energy Ea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589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28813"/>
            <a:ext cx="7620000" cy="443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Long Term Goals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Range of financing options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Educated HOAs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Consistent, nonrestrictive zoning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One simple, immediate permit process connected to interconnection process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Reasonably happy neighbors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30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32416F-21AC-4C74-8B46-72092762155C}" type="datetimeFigureOut">
              <a:rPr lang="en-US"/>
              <a:pPr>
                <a:defRPr/>
              </a:pPr>
              <a:t>7/17/2012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30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30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F1F29E-1F10-4BC0-A2A5-E6279E907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1" r:id="rId2"/>
    <p:sldLayoutId id="2147483754" r:id="rId3"/>
    <p:sldLayoutId id="214748375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2" r:id="rId2"/>
    <p:sldLayoutId id="21474837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ard.org/gogreen/gosol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18.png"/><Relationship Id="rId26" Type="http://schemas.openxmlformats.org/officeDocument/2006/relationships/image" Target="../media/image23.gif"/><Relationship Id="rId3" Type="http://schemas.openxmlformats.org/officeDocument/2006/relationships/image" Target="../media/image6.png"/><Relationship Id="rId21" Type="http://schemas.openxmlformats.org/officeDocument/2006/relationships/image" Target="../media/image20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http://www.townofhillsborobeach.com/images/tohb_header.jpg" TargetMode="External"/><Relationship Id="rId25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http://t0.gstatic.com/images?q=tbn:ANd9GcQl6qTUzRhINDedbbDWz01afLf0jgwNmPMQFiMF-Qk9Eir_UENK7vuhQAHx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23" Type="http://schemas.openxmlformats.org/officeDocument/2006/relationships/image" Target="../media/image21.jpeg"/><Relationship Id="rId10" Type="http://schemas.openxmlformats.org/officeDocument/2006/relationships/image" Target="../media/image13.jpeg"/><Relationship Id="rId19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hyperlink" Target="http://www.townofhillsborobeach.com/index.php" TargetMode="External"/><Relationship Id="rId22" Type="http://schemas.openxmlformats.org/officeDocument/2006/relationships/hyperlink" Target="http://www.google.com/imgres?imgurl=http://www.craventhompson.com/Documents/Portfolio/BFLAGnPsGUmfbMkyTDtDFg/Town%20of%20Lauderdale%20by%20the%20Sea.jpg&amp;imgrefurl=http://www.craventhompson.com/Infrastructure&amp;usg=__z52K1Wt78ZivxYT75XMLfLtQGQ8=&amp;h=495&amp;w=502&amp;sz=186&amp;hl=en&amp;start=2&amp;zoom=1&amp;tbnid=N4_clVaYbdbRVM:&amp;tbnh=128&amp;tbnw=130&amp;ei=aC-MT_-_HoKk9ATPpsX1CQ&amp;prev=/search?q=city+of+lauderdale+by+the+sea&amp;hl=en&amp;sa=X&amp;rlz=1T4ADFA_enUS407US409&amp;tbm=isch&amp;prmd=ivnsm&amp;itbs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27054" r="3706" b="30559"/>
          <a:stretch>
            <a:fillRect/>
          </a:stretch>
        </p:blipFill>
        <p:spPr bwMode="auto">
          <a:xfrm>
            <a:off x="152400" y="3886200"/>
            <a:ext cx="2103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0"/>
            <a:ext cx="8686800" cy="3352800"/>
          </a:xfrm>
        </p:spPr>
        <p:txBody>
          <a:bodyPr/>
          <a:lstStyle/>
          <a:p>
            <a:r>
              <a:rPr lang="en-US" b="1" dirty="0" smtClean="0"/>
              <a:t>For more information:</a:t>
            </a:r>
            <a:br>
              <a:rPr lang="en-US" b="1" dirty="0" smtClean="0"/>
            </a:br>
            <a:r>
              <a:rPr lang="en-US" b="1" dirty="0" smtClean="0">
                <a:hlinkClick r:id="rId3"/>
              </a:rPr>
              <a:t>www.broward.org/gogreen/gosolar</a:t>
            </a:r>
            <a:r>
              <a:rPr lang="en-US" b="1" dirty="0" smtClean="0"/>
              <a:t>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1" r="50677" b="3125"/>
          <a:stretch/>
        </p:blipFill>
        <p:spPr bwMode="auto">
          <a:xfrm>
            <a:off x="0" y="4033852"/>
            <a:ext cx="9131300" cy="2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991600" cy="688975"/>
          </a:xfrm>
        </p:spPr>
        <p:txBody>
          <a:bodyPr/>
          <a:lstStyle/>
          <a:p>
            <a:pPr eaLnBrk="1" hangingPunct="1"/>
            <a:r>
              <a:rPr lang="en-US" b="1" dirty="0" smtClean="0"/>
              <a:t>                      What is Go SOLAR  </a:t>
            </a:r>
            <a:br>
              <a:rPr lang="en-US" b="1" dirty="0" smtClean="0"/>
            </a:br>
            <a:r>
              <a:rPr lang="en-US" b="1" dirty="0" smtClean="0"/>
              <a:t>Broward Rooftop Solar Challenge?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U.S. Department of Energy </a:t>
            </a:r>
            <a:r>
              <a:rPr lang="en-US" b="1" dirty="0" smtClean="0"/>
              <a:t>Grant</a:t>
            </a:r>
          </a:p>
          <a:p>
            <a:r>
              <a:rPr lang="en-US" dirty="0" smtClean="0"/>
              <a:t>Broward County and </a:t>
            </a:r>
            <a:r>
              <a:rPr lang="en-US" b="1" dirty="0" smtClean="0"/>
              <a:t>14 </a:t>
            </a:r>
            <a:r>
              <a:rPr lang="en-US" dirty="0" smtClean="0"/>
              <a:t>partner </a:t>
            </a:r>
            <a:r>
              <a:rPr lang="en-US" b="1" dirty="0" smtClean="0"/>
              <a:t>cities</a:t>
            </a:r>
            <a:r>
              <a:rPr lang="en-US" dirty="0" smtClean="0"/>
              <a:t> collaborating to </a:t>
            </a:r>
            <a:r>
              <a:rPr lang="en-US" b="1" dirty="0" smtClean="0"/>
              <a:t>make</a:t>
            </a:r>
            <a:r>
              <a:rPr lang="en-US" dirty="0" smtClean="0"/>
              <a:t> </a:t>
            </a:r>
            <a:r>
              <a:rPr lang="en-US" b="1" dirty="0" smtClean="0"/>
              <a:t>solar</a:t>
            </a:r>
            <a:r>
              <a:rPr lang="en-US" dirty="0" smtClean="0"/>
              <a:t> rooftop </a:t>
            </a:r>
            <a:r>
              <a:rPr lang="en-US" b="1" dirty="0" smtClean="0"/>
              <a:t>systems</a:t>
            </a:r>
            <a:r>
              <a:rPr lang="en-US" dirty="0" smtClean="0"/>
              <a:t> </a:t>
            </a:r>
            <a:r>
              <a:rPr lang="en-US" b="1" dirty="0" smtClean="0"/>
              <a:t>easier</a:t>
            </a:r>
            <a:r>
              <a:rPr lang="en-US" dirty="0" smtClean="0"/>
              <a:t>, </a:t>
            </a:r>
            <a:r>
              <a:rPr lang="en-US" b="1" dirty="0" smtClean="0"/>
              <a:t>faster</a:t>
            </a:r>
            <a:r>
              <a:rPr lang="en-US" dirty="0" smtClean="0"/>
              <a:t> and </a:t>
            </a:r>
            <a:r>
              <a:rPr lang="en-US" b="1" dirty="0" smtClean="0"/>
              <a:t>cheaper </a:t>
            </a:r>
            <a:r>
              <a:rPr lang="en-US" dirty="0" smtClean="0"/>
              <a:t>for residents and businesses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879663" cy="807789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2572714" y="0"/>
            <a:ext cx="65712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1F497D"/>
                </a:solidFill>
              </a:rPr>
              <a:t>Permitting Collaboration</a:t>
            </a:r>
            <a:r>
              <a:rPr lang="en-US" sz="2400" b="1" dirty="0" smtClean="0">
                <a:solidFill>
                  <a:srgbClr val="1F497D"/>
                </a:solidFill>
              </a:rPr>
              <a:t/>
            </a:r>
            <a:br>
              <a:rPr lang="en-US" sz="2400" b="1" dirty="0" smtClean="0">
                <a:solidFill>
                  <a:srgbClr val="1F497D"/>
                </a:solidFill>
              </a:rPr>
            </a:br>
            <a:r>
              <a:rPr lang="en-US" sz="2400" dirty="0">
                <a:solidFill>
                  <a:srgbClr val="1F497D"/>
                </a:solidFill>
              </a:rPr>
              <a:t>Broward </a:t>
            </a:r>
            <a:r>
              <a:rPr lang="en-US" sz="2400" dirty="0" smtClean="0">
                <a:solidFill>
                  <a:srgbClr val="1F497D"/>
                </a:solidFill>
              </a:rPr>
              <a:t>County will Provide  Electronic Permitting for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14 Cities and Unincorporated Areas</a:t>
            </a:r>
            <a:endParaRPr lang="en-US" sz="2400" b="1" dirty="0">
              <a:solidFill>
                <a:srgbClr val="1F497D"/>
              </a:solidFill>
            </a:endParaRPr>
          </a:p>
        </p:txBody>
      </p:sp>
      <p:cxnSp>
        <p:nvCxnSpPr>
          <p:cNvPr id="69" name="Straight Connector 68"/>
          <p:cNvCxnSpPr>
            <a:stCxn id="5" idx="1"/>
          </p:cNvCxnSpPr>
          <p:nvPr/>
        </p:nvCxnSpPr>
        <p:spPr>
          <a:xfrm flipH="1">
            <a:off x="2725044" y="3895101"/>
            <a:ext cx="2037849" cy="642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166289" y="2374813"/>
            <a:ext cx="1152462" cy="1443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26083" y="1944448"/>
            <a:ext cx="246298" cy="1714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81543" y="1845994"/>
            <a:ext cx="832410" cy="1829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55348" y="2542180"/>
            <a:ext cx="1265887" cy="1276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14730" y="3659037"/>
            <a:ext cx="1306188" cy="159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055349" y="3877109"/>
            <a:ext cx="1391022" cy="7912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80877" y="4123240"/>
            <a:ext cx="896555" cy="9723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731782" y="4160514"/>
            <a:ext cx="482947" cy="2056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" idx="2"/>
          </p:cNvCxnSpPr>
          <p:nvPr/>
        </p:nvCxnSpPr>
        <p:spPr>
          <a:xfrm flipV="1">
            <a:off x="5167842" y="4212009"/>
            <a:ext cx="337805" cy="1998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017194" y="4212009"/>
            <a:ext cx="1087289" cy="1767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134274" y="3997443"/>
            <a:ext cx="1852035" cy="1501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038605" y="3096679"/>
            <a:ext cx="1703915" cy="642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il_fi" descr="davie_mov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11" y="3060294"/>
            <a:ext cx="945156" cy="8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l_fi" descr="deerfield-beach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21" y="1501659"/>
            <a:ext cx="1525114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l_fi" descr="FortLauderdale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0" y="4254802"/>
            <a:ext cx="923630" cy="8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l_fi" descr="EventPhotoMini_City%20of%20Hallandale%20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46" y="1364989"/>
            <a:ext cx="1138672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l_fi" descr="CityLog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87" y="1952378"/>
            <a:ext cx="1103621" cy="9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l_fi" descr="city%20logo%20white%20background%206-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75" y="2516453"/>
            <a:ext cx="968335" cy="90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il_fi" descr="City%20of%20Oakland%20Park139x100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24" y="5763281"/>
            <a:ext cx="1009495" cy="7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il_fi" descr="CITY%20OF%20POMPAN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14" y="5105468"/>
            <a:ext cx="931783" cy="86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il_fi" descr="41591_468222020789_1792678_n"/>
          <p:cNvPicPr>
            <a:picLocks noChangeAspect="1" noChangeArrowheads="1"/>
          </p:cNvPicPr>
          <p:nvPr/>
        </p:nvPicPr>
        <p:blipFill rotWithShape="1">
          <a:blip r:embed="rId1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/>
          <a:stretch/>
        </p:blipFill>
        <p:spPr bwMode="auto">
          <a:xfrm>
            <a:off x="6551803" y="5017808"/>
            <a:ext cx="1216383" cy="96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il_fi" descr="City%20of%20Tamarac%20LIF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25" y="1501659"/>
            <a:ext cx="896555" cy="5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4" descr="Town of Hillsboro Beach Florida">
            <a:hlinkClick r:id="rId14" tooltip="&quot;The Town of Hillsboro Beach, Florida&quot;"/>
          </p:cNvPr>
          <p:cNvPicPr>
            <a:picLocks noChangeAspect="1" noChangeArrowheads="1"/>
          </p:cNvPicPr>
          <p:nvPr/>
        </p:nvPicPr>
        <p:blipFill>
          <a:blip r:embed="rId15" r:link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0" b="73143" l="2625" r="16500">
                        <a14:foregroundMark x1="10125" y1="30857" x2="10125" y2="30857"/>
                        <a14:foregroundMark x1="5750" y1="27429" x2="5750" y2="27429"/>
                        <a14:foregroundMark x1="5250" y1="22286" x2="5250" y2="22286"/>
                        <a14:foregroundMark x1="6125" y1="17143" x2="6125" y2="17143"/>
                        <a14:foregroundMark x1="3875" y1="32571" x2="3875" y2="32571"/>
                        <a14:foregroundMark x1="3375" y1="39429" x2="3375" y2="39429"/>
                        <a14:foregroundMark x1="3750" y1="48000" x2="3750" y2="48000"/>
                        <a14:foregroundMark x1="4625" y1="57143" x2="4625" y2="57143"/>
                        <a14:foregroundMark x1="5750" y1="60571" x2="8125" y2="67429"/>
                        <a14:foregroundMark x1="9250" y1="66857" x2="12625" y2="62286"/>
                        <a14:foregroundMark x1="14000" y1="59429" x2="14875" y2="49143"/>
                        <a14:foregroundMark x1="15000" y1="42857" x2="14500" y2="26286"/>
                        <a14:foregroundMark x1="13375" y1="22286" x2="11750" y2="14857"/>
                        <a14:foregroundMark x1="10625" y1="16000" x2="7375" y2="17714"/>
                        <a14:foregroundMark x1="7375" y1="30286" x2="9375" y2="50286"/>
                        <a14:foregroundMark x1="6500" y1="44000" x2="11500" y2="44000"/>
                        <a14:foregroundMark x1="11500" y1="23429" x2="12375" y2="42286"/>
                        <a14:foregroundMark x1="9375" y1="56571" x2="12125" y2="50857"/>
                        <a14:foregroundMark x1="7500" y1="11429" x2="7500" y2="11429"/>
                        <a14:foregroundMark x1="8625" y1="9714" x2="8625" y2="9714"/>
                        <a14:backgroundMark x1="13375" y1="9143" x2="13375" y2="9143"/>
                        <a14:backgroundMark x1="4000" y1="9714" x2="4000" y2="9714"/>
                        <a14:backgroundMark x1="4375" y1="66857" x2="4375" y2="66857"/>
                        <a14:backgroundMark x1="15000" y1="67429" x2="15000" y2="6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" r="82455" b="26286"/>
          <a:stretch>
            <a:fillRect/>
          </a:stretch>
        </p:blipFill>
        <p:spPr bwMode="auto">
          <a:xfrm>
            <a:off x="3428485" y="5422839"/>
            <a:ext cx="1077690" cy="100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125" l="5625" r="80000">
                        <a14:foregroundMark x1="11875" y1="97083" x2="11875" y2="97083"/>
                        <a14:backgroundMark x1="47813" y1="85208" x2="47813" y2="85208"/>
                        <a14:backgroundMark x1="49219" y1="95625" x2="49219" y2="95625"/>
                        <a14:backgroundMark x1="47500" y1="93125" x2="47500" y2="93125"/>
                        <a14:backgroundMark x1="41875" y1="97292" x2="41875" y2="97292"/>
                        <a14:backgroundMark x1="41563" y1="58333" x2="41563" y2="58333"/>
                        <a14:backgroundMark x1="67344" y1="59167" x2="67344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4" y="1066800"/>
            <a:ext cx="2077851" cy="155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93" y="3578193"/>
            <a:ext cx="1485507" cy="633816"/>
          </a:xfrm>
          <a:prstGeom prst="rect">
            <a:avLst/>
          </a:prstGeom>
        </p:spPr>
      </p:pic>
      <p:pic>
        <p:nvPicPr>
          <p:cNvPr id="4101" name="il_fi" descr="Dania%20Beach%20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59" y="5539640"/>
            <a:ext cx="903744" cy="8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5" descr="http://t0.gstatic.com/images?q=tbn:ANd9GcQl6qTUzRhINDedbbDWz01afLf0jgwNmPMQFiMF-Qk9Eir_UENK7vuhQAHx">
            <a:hlinkClick r:id="rId22"/>
          </p:cNvPr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99" y="4160514"/>
            <a:ext cx="1011332" cy="9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mfields\Local Settings\Temporary Internet Files\Content.IE5\7RGFDOH9\MC900441964[1].wm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82">
            <a:off x="2305870" y="2606719"/>
            <a:ext cx="2717229" cy="2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13" y="3289241"/>
            <a:ext cx="969115" cy="922523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2669708" y="3792989"/>
            <a:ext cx="2054692" cy="17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688975"/>
          </a:xfrm>
        </p:spPr>
        <p:txBody>
          <a:bodyPr/>
          <a:lstStyle/>
          <a:p>
            <a:r>
              <a:rPr lang="en-US" b="1" dirty="0" smtClean="0"/>
              <a:t>Grant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971800"/>
          </a:xfrm>
        </p:spPr>
        <p:txBody>
          <a:bodyPr/>
          <a:lstStyle/>
          <a:p>
            <a:r>
              <a:rPr lang="en-US" sz="2400" b="1" dirty="0"/>
              <a:t>Objective 1: </a:t>
            </a:r>
            <a:r>
              <a:rPr lang="en-US" sz="2400" dirty="0"/>
              <a:t>Develop and make available </a:t>
            </a:r>
            <a:r>
              <a:rPr lang="en-US" sz="2400" u="sng" dirty="0"/>
              <a:t>best practices </a:t>
            </a:r>
            <a:r>
              <a:rPr lang="en-US" sz="2400" dirty="0"/>
              <a:t>for </a:t>
            </a:r>
            <a:r>
              <a:rPr lang="en-US" sz="2400" u="sng" dirty="0"/>
              <a:t>streamlining</a:t>
            </a:r>
            <a:r>
              <a:rPr lang="en-US" sz="2400" dirty="0"/>
              <a:t> and </a:t>
            </a:r>
            <a:r>
              <a:rPr lang="en-US" sz="2400" u="sng" dirty="0" smtClean="0"/>
              <a:t>standardizing</a:t>
            </a:r>
            <a:r>
              <a:rPr lang="en-US" sz="2400" dirty="0" smtClean="0"/>
              <a:t> </a:t>
            </a:r>
            <a:r>
              <a:rPr lang="en-US" sz="2400" u="sng" dirty="0" smtClean="0"/>
              <a:t>permitting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u="sng" dirty="0"/>
              <a:t>interconnection</a:t>
            </a:r>
            <a:r>
              <a:rPr lang="en-US" sz="2400" dirty="0"/>
              <a:t> processes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/>
              <a:t>Objective 2: </a:t>
            </a:r>
            <a:r>
              <a:rPr lang="en-US" sz="2400" dirty="0"/>
              <a:t>Conduct </a:t>
            </a:r>
            <a:r>
              <a:rPr lang="en-US" sz="2400" u="sng" dirty="0"/>
              <a:t>outreach</a:t>
            </a:r>
            <a:r>
              <a:rPr lang="en-US" sz="2400" dirty="0"/>
              <a:t> to municipal </a:t>
            </a:r>
            <a:r>
              <a:rPr lang="en-US" sz="2400" u="sng" dirty="0"/>
              <a:t>utilities</a:t>
            </a:r>
            <a:r>
              <a:rPr lang="en-US" sz="2400" dirty="0"/>
              <a:t> and co-ops regarding </a:t>
            </a:r>
            <a:r>
              <a:rPr lang="en-US" sz="2400" u="sng" dirty="0"/>
              <a:t>net </a:t>
            </a:r>
            <a:r>
              <a:rPr lang="en-US" sz="2400" u="sng" dirty="0" smtClean="0"/>
              <a:t>metering standards </a:t>
            </a:r>
            <a:r>
              <a:rPr lang="en-US" sz="2400" dirty="0"/>
              <a:t>and conduct </a:t>
            </a:r>
            <a:r>
              <a:rPr lang="en-US" sz="2400" u="sng" dirty="0"/>
              <a:t>research</a:t>
            </a:r>
            <a:r>
              <a:rPr lang="en-US" sz="2400" dirty="0"/>
              <a:t> into </a:t>
            </a:r>
            <a:r>
              <a:rPr lang="en-US" sz="2400" u="sng" dirty="0"/>
              <a:t>restrictive interconnection </a:t>
            </a:r>
            <a:r>
              <a:rPr lang="en-US" sz="2400" dirty="0"/>
              <a:t>requirements across the </a:t>
            </a:r>
            <a:r>
              <a:rPr lang="en-US" sz="2400" u="sng" dirty="0"/>
              <a:t>State </a:t>
            </a:r>
            <a:r>
              <a:rPr lang="en-US" sz="2400" u="sng" dirty="0" smtClean="0"/>
              <a:t>of Florida</a:t>
            </a:r>
            <a:r>
              <a:rPr lang="en-US" sz="2400" u="sng" dirty="0"/>
              <a:t>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4298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688975"/>
          </a:xfrm>
        </p:spPr>
        <p:txBody>
          <a:bodyPr/>
          <a:lstStyle/>
          <a:p>
            <a:r>
              <a:rPr lang="en-US" b="1" dirty="0" smtClean="0"/>
              <a:t>Tasks To Be Performed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971800"/>
          </a:xfrm>
        </p:spPr>
        <p:txBody>
          <a:bodyPr/>
          <a:lstStyle/>
          <a:p>
            <a:r>
              <a:rPr lang="en-US" sz="1800" b="1" dirty="0"/>
              <a:t>Task 1.0: Streamline and standardize the permitting process for rooftop PV installations.</a:t>
            </a:r>
          </a:p>
          <a:p>
            <a:pPr indent="0" defTabSz="342900">
              <a:buNone/>
              <a:tabLst>
                <a:tab pos="342900" algn="l"/>
              </a:tabLst>
            </a:pPr>
            <a:r>
              <a:rPr lang="en-US" sz="1800" dirty="0" smtClean="0"/>
              <a:t>	Broward </a:t>
            </a:r>
            <a:r>
              <a:rPr lang="en-US" sz="1800" dirty="0"/>
              <a:t>SOLAR will develop and implement a common, </a:t>
            </a:r>
            <a:r>
              <a:rPr lang="en-US" sz="1800" u="sng" dirty="0"/>
              <a:t>expedited solar permitting process </a:t>
            </a:r>
            <a:r>
              <a:rPr lang="en-US" sz="1800" u="sng" dirty="0" smtClean="0"/>
              <a:t>for residential </a:t>
            </a:r>
            <a:r>
              <a:rPr lang="en-US" sz="1800" u="sng" dirty="0"/>
              <a:t>and small commercial properties</a:t>
            </a:r>
            <a:r>
              <a:rPr lang="en-US" sz="1800" dirty="0"/>
              <a:t>, with a flat fee and single application form, with the </a:t>
            </a:r>
            <a:r>
              <a:rPr lang="en-US" sz="1800" dirty="0" smtClean="0"/>
              <a:t>goal of </a:t>
            </a:r>
            <a:r>
              <a:rPr lang="en-US" sz="1800" dirty="0"/>
              <a:t>issuing permits within 24 hours of application.</a:t>
            </a:r>
          </a:p>
          <a:p>
            <a:pPr marL="0" indent="0">
              <a:buNone/>
            </a:pPr>
            <a:r>
              <a:rPr lang="en-US" sz="1800" dirty="0" smtClean="0"/>
              <a:t>	• </a:t>
            </a:r>
            <a:r>
              <a:rPr lang="en-US" sz="1800" b="1" dirty="0"/>
              <a:t>Sub-Task 1.1: </a:t>
            </a:r>
            <a:r>
              <a:rPr lang="en-US" sz="1800" b="1" u="sng" dirty="0"/>
              <a:t>Research successful permitting m</a:t>
            </a:r>
            <a:r>
              <a:rPr lang="en-US" sz="1800" b="1" dirty="0"/>
              <a:t>odels</a:t>
            </a:r>
          </a:p>
          <a:p>
            <a:pPr marL="0" indent="0">
              <a:buNone/>
            </a:pPr>
            <a:r>
              <a:rPr lang="en-US" sz="1800" dirty="0" smtClean="0"/>
              <a:t>	During </a:t>
            </a:r>
            <a:r>
              <a:rPr lang="en-US" sz="1800" dirty="0"/>
              <a:t>the first quarter of the grant period, successful strategies from other </a:t>
            </a:r>
            <a:r>
              <a:rPr lang="en-US" sz="1800" dirty="0" smtClean="0"/>
              <a:t>	parts </a:t>
            </a:r>
            <a:r>
              <a:rPr lang="en-US" sz="1800" dirty="0"/>
              <a:t>of the </a:t>
            </a:r>
            <a:r>
              <a:rPr lang="en-US" sz="1800" dirty="0" smtClean="0"/>
              <a:t>country will </a:t>
            </a:r>
            <a:r>
              <a:rPr lang="en-US" sz="1800" dirty="0"/>
              <a:t>be evaluated for their applicability to local and </a:t>
            </a:r>
            <a:r>
              <a:rPr lang="en-US" sz="1800" dirty="0" smtClean="0"/>
              <a:t>	regional </a:t>
            </a:r>
            <a:r>
              <a:rPr lang="en-US" sz="1800" dirty="0"/>
              <a:t>needs, both through literature </a:t>
            </a:r>
            <a:r>
              <a:rPr lang="en-US" sz="1800" dirty="0" smtClean="0"/>
              <a:t>review and </a:t>
            </a:r>
            <a:r>
              <a:rPr lang="en-US" sz="1800" dirty="0"/>
              <a:t>by contacting national </a:t>
            </a:r>
            <a:r>
              <a:rPr lang="en-US" sz="1800" dirty="0" smtClean="0"/>
              <a:t>	experts</a:t>
            </a:r>
            <a:r>
              <a:rPr lang="en-US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30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688975"/>
          </a:xfrm>
        </p:spPr>
        <p:txBody>
          <a:bodyPr/>
          <a:lstStyle/>
          <a:p>
            <a:r>
              <a:rPr lang="en-US" b="1" dirty="0" smtClean="0"/>
              <a:t>Tasks To Be Performed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86200"/>
          </a:xfrm>
        </p:spPr>
        <p:txBody>
          <a:bodyPr/>
          <a:lstStyle/>
          <a:p>
            <a:r>
              <a:rPr lang="en-US" sz="1800" b="1" dirty="0"/>
              <a:t>Sub-Task 1.2: </a:t>
            </a:r>
            <a:r>
              <a:rPr lang="en-US" sz="1800" b="1" u="sng" dirty="0"/>
              <a:t>Create a streamlined solar permitting process </a:t>
            </a:r>
            <a:r>
              <a:rPr lang="en-US" sz="1800" b="1" dirty="0"/>
              <a:t>for all participating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1800" b="1" dirty="0" smtClean="0"/>
              <a:t>	permitting </a:t>
            </a:r>
            <a:r>
              <a:rPr lang="en-US" sz="1800" b="1" dirty="0"/>
              <a:t>departments throughout Broward County.</a:t>
            </a:r>
          </a:p>
          <a:p>
            <a:r>
              <a:rPr lang="en-US" sz="1800" b="1" dirty="0" smtClean="0"/>
              <a:t>Sub-Task </a:t>
            </a:r>
            <a:r>
              <a:rPr lang="en-US" sz="1800" b="1" dirty="0"/>
              <a:t>1.3: Implement and Test</a:t>
            </a:r>
          </a:p>
          <a:p>
            <a:pPr indent="0">
              <a:buNone/>
              <a:tabLst>
                <a:tab pos="342900" algn="l"/>
              </a:tabLst>
            </a:pPr>
            <a:r>
              <a:rPr lang="en-US" sz="1800" u="sng" dirty="0" smtClean="0"/>
              <a:t>Implementation </a:t>
            </a:r>
            <a:r>
              <a:rPr lang="en-US" sz="1800" u="sng" dirty="0"/>
              <a:t>and testing of the new permitting database </a:t>
            </a:r>
            <a:r>
              <a:rPr lang="en-US" sz="1800" dirty="0"/>
              <a:t>within participating jurisdictions </a:t>
            </a:r>
            <a:r>
              <a:rPr lang="en-US" sz="1800" dirty="0" smtClean="0"/>
              <a:t>is expected </a:t>
            </a:r>
            <a:r>
              <a:rPr lang="en-US" sz="1800" dirty="0"/>
              <a:t>to take approximately one month, and will be finalized by the end of the third quarter.</a:t>
            </a:r>
          </a:p>
          <a:p>
            <a:r>
              <a:rPr lang="en-US" sz="1800" b="1" dirty="0" smtClean="0"/>
              <a:t>Sub-Task </a:t>
            </a:r>
            <a:r>
              <a:rPr lang="en-US" sz="1800" b="1" dirty="0"/>
              <a:t>1.4: Educate</a:t>
            </a:r>
          </a:p>
          <a:p>
            <a:pPr indent="0" defTabSz="342900">
              <a:buNone/>
              <a:tabLst>
                <a:tab pos="342900" algn="l"/>
              </a:tabLst>
            </a:pPr>
            <a:r>
              <a:rPr lang="en-US" sz="1800" dirty="0" smtClean="0"/>
              <a:t>	By </a:t>
            </a:r>
            <a:r>
              <a:rPr lang="en-US" sz="1800" dirty="0"/>
              <a:t>the end of the third quarter, a series of </a:t>
            </a:r>
            <a:r>
              <a:rPr lang="en-US" sz="1800" u="sng" dirty="0"/>
              <a:t>workshops</a:t>
            </a:r>
            <a:r>
              <a:rPr lang="en-US" sz="1800" dirty="0"/>
              <a:t> will be conducted to </a:t>
            </a:r>
            <a:r>
              <a:rPr lang="en-US" sz="1800" u="sng" dirty="0"/>
              <a:t>familiarize </a:t>
            </a:r>
            <a:r>
              <a:rPr lang="en-US" sz="1800" u="sng" dirty="0" smtClean="0"/>
              <a:t>permitting inspectors </a:t>
            </a:r>
            <a:r>
              <a:rPr lang="en-US" sz="1800" u="sng" dirty="0"/>
              <a:t>in each municipality with the simplified procedure</a:t>
            </a:r>
            <a:r>
              <a:rPr lang="en-US" sz="1800" dirty="0"/>
              <a:t>, and teach </a:t>
            </a:r>
            <a:r>
              <a:rPr lang="en-US" sz="1800" u="sng" dirty="0"/>
              <a:t>solar installers </a:t>
            </a:r>
            <a:r>
              <a:rPr lang="en-US" sz="1800" dirty="0" smtClean="0"/>
              <a:t>and </a:t>
            </a:r>
            <a:r>
              <a:rPr lang="en-US" sz="1800" u="sng" dirty="0" smtClean="0"/>
              <a:t>customers</a:t>
            </a:r>
            <a:r>
              <a:rPr lang="en-US" sz="1800" dirty="0" smtClean="0"/>
              <a:t> </a:t>
            </a:r>
            <a:r>
              <a:rPr lang="en-US" sz="1800" dirty="0"/>
              <a:t>how to navigate the new system.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2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688975"/>
          </a:xfrm>
        </p:spPr>
        <p:txBody>
          <a:bodyPr/>
          <a:lstStyle/>
          <a:p>
            <a:r>
              <a:rPr lang="en-US" b="1" dirty="0" smtClean="0"/>
              <a:t>Tasks To Be Performed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971800"/>
          </a:xfrm>
        </p:spPr>
        <p:txBody>
          <a:bodyPr/>
          <a:lstStyle/>
          <a:p>
            <a:r>
              <a:rPr lang="en-US" sz="2000" b="1" dirty="0"/>
              <a:t>Task 3.0: Develop and make available best practices regarding the following</a:t>
            </a:r>
            <a:r>
              <a:rPr lang="en-US" sz="2000" b="1" dirty="0" smtClean="0"/>
              <a:t>:</a:t>
            </a:r>
            <a:br>
              <a:rPr lang="en-US" sz="2000" b="1" dirty="0" smtClean="0"/>
            </a:b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	• </a:t>
            </a:r>
            <a:r>
              <a:rPr lang="en-US" sz="2000" b="1" dirty="0"/>
              <a:t>Sub-Task 3.1: Net Metering and Interconnection Standards</a:t>
            </a:r>
          </a:p>
          <a:p>
            <a:pPr marL="0" indent="0">
              <a:buNone/>
            </a:pPr>
            <a:r>
              <a:rPr lang="en-US" sz="2000" dirty="0" smtClean="0"/>
              <a:t>	Develop </a:t>
            </a:r>
            <a:r>
              <a:rPr lang="en-US" sz="2000" dirty="0"/>
              <a:t>and make available </a:t>
            </a:r>
            <a:r>
              <a:rPr lang="en-US" sz="2000" u="sng" dirty="0"/>
              <a:t>best practices </a:t>
            </a:r>
            <a:r>
              <a:rPr lang="en-US" sz="2000" dirty="0"/>
              <a:t>regarding </a:t>
            </a:r>
            <a:r>
              <a:rPr lang="en-US" sz="2000" u="sng" dirty="0"/>
              <a:t>net metering </a:t>
            </a:r>
            <a:r>
              <a:rPr lang="en-US" sz="2000" dirty="0" smtClean="0"/>
              <a:t>	</a:t>
            </a:r>
            <a:r>
              <a:rPr lang="en-US" sz="2000" u="sng" dirty="0" smtClean="0"/>
              <a:t>and </a:t>
            </a:r>
            <a:r>
              <a:rPr lang="en-US" sz="2000" u="sng" dirty="0"/>
              <a:t>interconnection standards</a:t>
            </a:r>
            <a:r>
              <a:rPr lang="en-US" sz="2000" u="sng" dirty="0" smtClean="0"/>
              <a:t>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9007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8229600" cy="688975"/>
          </a:xfrm>
        </p:spPr>
        <p:txBody>
          <a:bodyPr/>
          <a:lstStyle/>
          <a:p>
            <a:r>
              <a:rPr lang="en-US" b="1" dirty="0" smtClean="0"/>
              <a:t>NEW Online Permit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953000" cy="3810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b="1" dirty="0" smtClean="0"/>
              <a:t>Save Time: </a:t>
            </a:r>
            <a:r>
              <a:rPr lang="en-US" sz="2400" dirty="0" smtClean="0"/>
              <a:t>Apply </a:t>
            </a:r>
            <a:r>
              <a:rPr lang="en-US" sz="2400" b="1" dirty="0"/>
              <a:t>online </a:t>
            </a:r>
            <a:r>
              <a:rPr lang="en-US" sz="2400" b="1" dirty="0" smtClean="0"/>
              <a:t>24/7</a:t>
            </a:r>
          </a:p>
          <a:p>
            <a:pPr lvl="0"/>
            <a:r>
              <a:rPr lang="en-US" sz="2400" b="1" dirty="0" smtClean="0"/>
              <a:t>Save Money</a:t>
            </a:r>
            <a:r>
              <a:rPr lang="en-US" sz="2400" dirty="0" smtClean="0"/>
              <a:t>: Select </a:t>
            </a:r>
            <a:r>
              <a:rPr lang="en-US" sz="2400" b="1" dirty="0"/>
              <a:t>pre-approved</a:t>
            </a:r>
            <a:r>
              <a:rPr lang="en-US" sz="2400" dirty="0"/>
              <a:t> engineered </a:t>
            </a:r>
            <a:r>
              <a:rPr lang="en-US" sz="2400" b="1" dirty="0" smtClean="0"/>
              <a:t>designs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Pay</a:t>
            </a:r>
            <a:r>
              <a:rPr lang="en-US" sz="2400" dirty="0" smtClean="0"/>
              <a:t> </a:t>
            </a:r>
            <a:r>
              <a:rPr lang="en-US" sz="2400" dirty="0"/>
              <a:t>standard permit </a:t>
            </a:r>
            <a:r>
              <a:rPr lang="en-US" sz="2400" b="1" dirty="0"/>
              <a:t>fee </a:t>
            </a:r>
            <a:r>
              <a:rPr lang="en-US" sz="2400" b="1" dirty="0" smtClean="0"/>
              <a:t>online</a:t>
            </a:r>
            <a:endParaRPr lang="en-US" sz="2400" dirty="0" smtClean="0"/>
          </a:p>
          <a:p>
            <a:pPr lvl="0"/>
            <a:r>
              <a:rPr lang="en-US" sz="2400" dirty="0" smtClean="0"/>
              <a:t>Obtain </a:t>
            </a:r>
            <a:r>
              <a:rPr lang="en-US" sz="2400" b="1" dirty="0"/>
              <a:t>permit</a:t>
            </a:r>
            <a:r>
              <a:rPr lang="en-US" sz="2400" dirty="0"/>
              <a:t> electronically </a:t>
            </a:r>
            <a:r>
              <a:rPr lang="en-US" sz="2400" b="1" dirty="0"/>
              <a:t>in minutes without</a:t>
            </a:r>
            <a:r>
              <a:rPr lang="en-US" sz="2400" dirty="0"/>
              <a:t> complicated </a:t>
            </a:r>
            <a:r>
              <a:rPr lang="en-US" sz="2400" b="1" dirty="0"/>
              <a:t>plan review </a:t>
            </a:r>
            <a:r>
              <a:rPr lang="en-US" sz="2400" dirty="0" smtClean="0"/>
              <a:t>process</a:t>
            </a:r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6" t="17970" r="8022" b="10937"/>
          <a:stretch/>
        </p:blipFill>
        <p:spPr bwMode="auto">
          <a:xfrm>
            <a:off x="5029200" y="2514600"/>
            <a:ext cx="4020643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69900" y="1219200"/>
            <a:ext cx="11049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</a:t>
            </a:r>
            <a:b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3015134"/>
            <a:ext cx="29807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Building Officials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Inspectors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Plan Reviewers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Zoning Officials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Solar Contractors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Residents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Businesses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hQSEBUUExQUFBUUFRYWFBUUFRQVFBUVFxAVFRQVFBQYHCYeFxklGRUVHy8gJCkpLCwsFR4xNTAqNSYrLykBCQoKDgwOGg8PGikcHBwpKSksKSwpLCksLCkpKSwpKSkpKSkpKSwpKSopKSkpKSkpLCkpKSkpLCkpLCwpKSwpKf/AABEIAMIBAwMBIgACEQEDEQH/xAAcAAABBQEBAQAAAAAAAAAAAAAAAQIDBQYEBwj/xABDEAACAQIDBQUFBQcCBAcAAAABAgADEQQSIQUGMUFREyJhcYEHMpGhsRRCUsHRI2JygpKi8MLhCBUzUxYkQ3OTsuL/xAAYAQEBAQEBAAAAAAAAAAAAAAAAAQIDBP/EAB8RAQEAAgIDAQEBAAAAAAAAAAABAhEhMQMSQVETIv/aAAwDAQACEQMRAD8A9xhCEAhCEAhCEAhCEAhCEAhCEAhCEAhCEAhCEAhCEAhCEAhMrW3gqh2AIsGIHdHC5t9ILvPU/c+H+8uk21UJmF3pf8KfP9ZIu9LfgX4mNU20cJQDenrT/u//ADHjeheaH4j9I1Ta8hKYbz0/wt/b+slp7xUyQLNqbcBzPnGlWkIQkBCEIBCEIBCEIBCEIBCEIBCEIBCEIBCEIBCEIBCECYEVfEqlsx48BzPWOpVgwuDeZnfDDvV7NqDLmQsCGJClWtfvC+oKjkeJnRurU7OkVqOC7MWNvdGgAAJ46DjYcZdcI0MIgMGNhIrzzEV9SfH/AD6znGNW9s9O4NrZxe4W5Fr8oypVuPn8LGVtfA06mb9mGDklmLPlJIF+B73Dlp4zq5rlK1+Fjw4Nfh6R6vcA9Qv69JU4XZqU3DhWzgML3GuZi7X6nMx4ywQ2AHS3yWFT5v8ANOZiCuDwIPHgR5cjOc4tRzvrYBdSSDqAAeI59OdozsS/vDKPwjibn7zD6L8TCO1qgFyTYDUk3sAFuSdZ1bH71Wnx1KmxuDxzag8OEqBhdQL/ALMXIS2twdBfmg4geXIWl9u4t8QvhmP9tvzkqxsoQhObYhCEAhCEAhCEAhCEAhCEAhCEAhCEAhCEAhCEAlLvHtE0wqjncnqbWAHqT8pdTOYqn2uPUfdpBWb+XvD+5l/pMsSsZsneGpilZ3BXvsoUngFYjW3lOmzO6U1YqajquYa5bnVrc7C59JVbupajf8TMfixP5y72Lri6H8f+hp0ZXOydqPg/2OLYXHuVfdWoPxLfgeq8vgTb1dvo9NzTDP3WswVuzuFP/qAFRLV6YIsQCOhFxOXa5th6vhSqf/Qzm08nSqSLt3vAcOX3b6+s6VxYPHTj72nDjx8JWumZrXIC63H4ie7z1tqbeIk1Ojn1qKL8hxC2brzuflYHhOrDr/5kvLib2BGXTkSWAsLa9fDlJApbXPrrbIbKpA6X7381x4CIH/z1jg/5/XzgOpYRF4LrwJ1zGyjiRqTJ6agdeXG58echz/nHZ/8APSQTBvy6czNBugt6rHov1YfpM0H/AM9POavctO7UPio+RJ+sl6WNNCEJzbEIQgEIQgEIQgEIQgEIQgEIQgEISHFYpaa5mNhp8zpAmhOLC7Yp1GyqdTe3pxnbA5cbtJKVs5tmvb04/UR2Cx6VQShvY2PwvM/vtss4hEFNwj0yTci65SNQRca6KfTxlduttenhVNKq+Ys+tQaLwAAy8gOtzNa4TbcyowWDZBXqOAHctazZu6oOXWwtxJt5S3jKq3UjqCPlMq8g2e+Wio8Pylnu9Vvi6H8f+hpRtRepS7OmbOytlPGxFNmvb0nf7OXNSthSdTYsf/hadq5x65K7eJ7YSt/7b/NbSxkdegrqVcBlYWIPAjxnF0eMDFLcjMtxxGYC2vnJ0e/O/wA+es9JrbmYRuNFfQsPzmR3x3bw9HsqWHS+IruBTUm6gXGZjzA4c+RP3Z1mTGlQrfl9Y8VPy+vnNQnsyprbLWqAi173Kk8+7m4RKu4NT7tVD5qw+hMe0NVmQ3+evlHZ/wDPWde8OxKmDoNXq5WpqUBNPMzDO4Re7lB95h8ZBVwNRHpoyMGqgGnobNfXLm4Bv3SQfCXcTRuf8/0m63Np2w5P4nPyAH5GY19kVl40ag/kY/QTebtUSuFpggg2JIOh1cnUeszl0sWkIQnNsQhCAQhCAQhCAQhCAQhCAx66jQkRUqAi4NxMDvviqtDE3Cuy1FBGQFrEAKQwGo4X8b+EudyccTQPaHKzOSEbRgMqjUHhcg6S642m2nlTvPhO1wzoDZyLoejA3Fx06+Bnnm93t6pUHelhaRqujMherdKYZTY2Qd5tQRrlkW5W/tfGUHq12BftGWyqFVVCqVAA5anjc68YkKtNgI+Erh8Q6tYEBUvoTpc38L6eMyXtA9smOp1mo0UTDr92oLVHdNQGDMMq+WW4I4yyTaJqjOT72swu8WzXxC1UOtfD1GZVGpak1mKr1OUowHgRxM3YzK2uwt6KlTZiVGdncp32YksW7QqSSdTIto4WrWpFaILOB2mUe8yoQ7hRzbKDpz4TObi4pRhlpVDZaoex6Eu1j9DNxutjOwxtPtA2gcHIj1Cb0msVVAWYHjcDhrL8Prc7kbyJi8KhDAuqgOL66Cwb1mgvMBi9k4Ks9TFYTFjCVaZvXIIVVY869B8rIx/lv4ygqe16tSz0x2OJI0SuquiHxKGxPpYeJnK2RuS137o4bNjwp+4a1/RWT/VIPZXQ/bIP+3Sf4gqn5zAVts1mqmr2jK7FmuhKWLNc2ykWF5LszeDEYdi1Gq6E6Eixvc3NwwI4zN80/G/419H3heeHYb2p49eNRH/jpJ/oyy0w/tlxA9+hRb+Eun1LSf0i/wA69arV1RSzEBVBZieAAFyT6TH7o0jisTV2hUBAJNPDKfu01JDN58R55+syG8XtP+10OxFJqIZl7VlcOSgNyFBC63sdeluc02zPadgEprTXtaSooVQ1O4AAsBdC01M8f1m4Zfjd5oZplK3tAwjU2NKujPbuoQ6kkm2gYC/X0nLh98ibDQkkDzubTU56ZvHa+3tqsuDqMmpXK1hxsHUm3jz66aTz1d5atSmzKHIpFHYkEBbVFsdedzym62rtNVcodQoF/M6/S3xlBSrLi6wp2tTbOptzGRrn5TU6Zrc4LFCpTV14OoYeovJ7zFbnbeSjhXp4molI4eoaTNUZUXVjYXY24hpr6GIV1DIwZWAKspBVgRcEEaEEc5mtJrxY2EgdCJCAsIQgEIRGNhAzuI3sCsy/hYj4Ej8pZbD2r29Mt+Fip+AI+RmR3o3a7Ss1VKhoq2rDQ5m5sARoT0ibE24MJT7Ne+LkktxYnmbeAA9BN644Z237NYXOgEyW0/ajgaVZKK1RWqu4QCl31DMbDNUvlsCdQCT4TFe2Xbn2nZaPSZ17PEIKyBjlKOjgFgNGGcLx4EzxTA4w069Op+CojeiuD9BM6V9M7Z2+qpfQs2l5lMbtBgjNroC1hzsLzh25iSVoOD3e0sfWm1p0YbE2dG6Mp+DAzppnbzHezBh8uKQWWt/1LcFq2uT/ADDXzDS29mGPyNURj3SyH1sQfkB8JqfaZgaGAxnZlP8AyuMRnanwVKi1O/kt7mpRh0JPKwmVwOw+yV2w7mujEMoUDtlAHAoPf80v5CSd7WtVTQ0c1M/cJA8V4qR4EWPrMn7Q8S2H2hTrUmsauEwtQ24XFEUjw4G9KXmA3gSquSv3Wp93OQVqJfgtSm1jl/XQ9aLenDUcS9MoLGkrU2dAqrVGdmVibXLd4jMeIC9NZnlJNmMtOw28FLEIDVQo3N6duN9c6cD5ix8ZbUd6HokCk3aZNabsLFGtcFOdr8VOhtzmfw+CVBZQB9T5mThZxy81+O08X66dr7XrYqr2tdy72sDYCygkhVAAAFydPGcoWPAjrTht3k0aBFtHQkUkQx0SBYbD3drYtitFR3feZmCqL8Lk8/AXj9u7tV8GR2yize6yMGQnpccD4ECWG7W2DRptYNbNcsASLlRa5HD3Z17w46picOAiO65wS1rKtlPFjoOM7/znrtxvkvtpy7j7tfa6xZ9KVOxb95j7qD6nw85qcduthaNx3nzcVLvlAPhfSVuxsUMHhACcpsXfh7x5adBYek5P/EIK56hsXP8ASCbfSdvHhqOPkz9q4tqbYFJFo0ieAUdQOZPjOvczb4TaFJWNkSnWZvJMNUY/IGZPeba1JcQ5ooVQWVFY3NlUDPUP4iQWI6m0y9PeF+0ZgdTTq0y3Du1aTUmsB+65mreNMd1LvZvhUxuIeswCF2zZVvlTugadWsBduZvPpj2bbIOG2VhKZBDdkHcHiHqk1WB8QXt6T5t9nO7wx21KFFhdM/aVRyNOmM7KfOwX+afW4nNstoQi3gEIXhAWEIl4GP3y9qWE2c5pPmqV8obskA0BHdLu2ig+p8Jj91fa1X2hjmpsqUqS0mZUUEksKiAFqjamwY8AolL/AMQ+ycuLw2IA0q0mpMf3qb5hfxK1P7Zhdw9odjj6THRXJpk/xiw/uyzUSvZd5N4Caq078QT6A2lU9TScO9FMriaNTkyMvqGB/OO7fSdIwrtqbBqUe0wuIb9njEz0a1u6blai+RVst16WI0Inme0cA9BzTqLlddCOvQg81I1B5z6lwOzaOO2ZRp1lzKaa68GVkugdG4qwsdfMG4JE8WwuPpNtD7FjKa1ewxD00ZxrenUawuLd1soup7pvwmO2ultu6TVwgpVA4UohSqVYorqoykva1r6HwMKodSUYEMNCPoQeY6Gei1N6LJYaC1rDhbpbpPNdvbwsHqU1RSoIKMeNO9mZV/dvfThrL7a7STfTp9seBxeJwmFxLdhVpozANQWojjtVW4dHZhoaYGh0M882Vs2pTN85X90fnyl3VrM/vkm3C50F+NhyiBRPNfJ+PTPH+kqsztmc52sFubXsOA8tYBY8KItpyt26yaMtHARYtpFJaEdEgF5a7v7s1sYxFLKAvvO5yqCeA0BJPgBKqafdbboo02W9u9cnlqABc/y/Kbwx9rpjPL1m45d4ty6+DUO/ZuhNs9NiQCeAYEAjz4Sjw9EuyoouzEKPMmwm423thq+HqKgap3RmCAtlGYd424DTjM/ulQU1e0JN6WoFtNQQCWvx46W5TeXj/wBajE8n+d16ZsvZmHwuGWnocouzHizkd5v84ACUW29pqUcmwp2sRyK3tYym2xvCS60lPi3gOnrKHefbivSalxUgBgONrgn6T1THTzW7cu0Nt/aGspumY3twJH5X+kqdvYsrlHKV2M2glNctO6p4+8b6nmbaymGKLE3OnIchJciRHiqxJty425cZENF84qqXcADViAB4k2Anp+y/YViWrquIqUUog99qTFnIHJFZRYnqdBx14HDaw/4ctjE4jEYkqcqUxRViNCzuHYA8yFQX/jHWe9Ayq2Ls2lhqKUaCBKdMWVR8SSeJJNySdSTLFWkE14sjDRwMB0IkIDokIkDAe3HZHb7IqOBdsO6VhboD2b+mSox/lnzc7niOPEHxn2JtfZy4ihUouAVqoyG4v7ykX9L39J8b1cOVJVgQykqw6EGxHxBlg93p01xmGFJiBVAD02PAtl5nobkTOmk6kq4KspsQeIPjMtsvGVDSV6OKZaiAXSrlYXHLhmsfWaPGb5Va1BFqUkFYABqg108DxPkb26mbucnbMxt6a/dnD0HolXxWKwtUMcppYqrTVgeGSixNMsDe4C68epkGG3BwXatXxFSri8Q75zUb9kua+hFOkR3tBckm51sJhcDimWqHYkkZuPihGnxmm3T2521EliAyuy+YFiD8CPhM42ZctZS48NAN2VqHSs4F/d7vwzWvOfansvVwWo1Mrccr3ZCfBveX5zoFfoY1N5zTcI597QX69JrLH2nLOOWnn20Nm1KFQ06qlWHLkRyKkaEeIkAE3+9lIYmjmGr07sp52+8vqPmBMADPJnh6168M/aHBYtokJzbGWGWF46A20Q3j40tAKFJndUQXZiFUdSTYCewbG3UpUMOEazE96o34mtr6DgB+pmA3FwwOJ7Q8KSkj+Ju6Plmms29vBlsgPec2HlzM9Pix+vN5cvifEV0pm1EBQPwi1z6TCbT22lJW7Mas92t+N2AuegueHQS5x+1lppx1nm+HxoVStTO3NQUNiwOhuT114Tu4LfCuSzMdSb6zM7YxV2YekbitvOh7p1/D93yPWcOPr94k8fz5yWrI4KjXMeUsvnEoUS7qo4swUeZNhPSn9kyXBOJZUB1zKo08HzAD4TDbB7HwdfMK9Gk1TsXVrhCy5lIYAgcRoL/7z0fcbf8AxeI2nSp4jF2p2N6fZ06QaoVstK2W5OYjnym02XuzTpoq0gFUDu5eFut+fnzk+G3Ip/bkxjPUapTUqikjsxdStwLXvZjz4mNI2tKrOlHlfRWddOFdatJAZAslUyB94RIQHxpMQmNLQFJni++XsPq1cTVr4StStVdqhpVQylWc5mCuoYEZiSLgWvbxnsTNIXqQPmbaXs42lh7lsJUYD71HLWHnamSR6gTP19pVqRKnMpHFWBDA+R4fCe+4v2xbPSo9N3qoyMyMGo1BZlNiLAX4jmJkfabv3gMds90pVhUqh6bUwadUNo4DWLILd0tziyUl08uo7fccz8b/AFnfszec0gQvBmzG/W1tLeUzkJZdF5ehYPfjr8iD+ks8diBiqGYG/MHxB/UTyoGehbl1s2HI6MfmAfzM3jltixfbA28dKdQ66WJ5nofGM2lu8+YtRXOh1yrqy9Rl4keUy1dl7eonbNSKm/7RVamdAdGFivHhrO7A7yYhTlR6VbpZmVj5BwL+l5iz2msnSX1u46xs2r/2qunH9m+luPKQCT1N9cSNGBpjqyuQPUG046GKVuDKfUX+E8+WMnTvhlb2lvEjzG366Dr08Zh02aTFp0i7BVBZmNgALknwE0n/AC3AIAXru9xe2amg+QJ+ciqb9YHDAigq3OhyAs58DUbW3he06zxX645eWfFvs3DDB4c5yM57z262sFB52HzJlBQxDVazVW8lHQSvXeJsW2ug5KCTbxOnGXODo5VnrxmpqPNbuspvFtE5yL8JlMRtA8Boesud5T+1ImaqnUzGVWQUxdh56x1fjLTdrd2pi2cU2VSig969jc2tcAzSbL9lWIqVh25RaY4tTIZm8FFtPM/OZVmdg7vV8QS1Hu5CCGJK94EEBSPvc/D4To2hsqohX7YuIQlrGsbVlI6KCQL8/ePDhPb9m7uU6SKiKFVRYAf5qfGPx+4mHxJTtlL5DdRmZRra97HUGwl0LnZKL2VPIuVci5VK5SFyjKCv3bC2nKWtJZDSoWnXTpyCSms6EEjRZOqwpyyVYxRHiQOhCEBDI2MkMjYQInM5azTqcTmqrKPH/aJsYYJ6uPpIKr12CVFrFWooWtZxTI11X8VhfpwzmzNxRUIr4l0qF7MEo5VpWI01QAEeC2HiZ7VtnZNPEUzTqotRG4qwuNNQfA+Mqqe79OkoWmgVV0AHACWI+dd4NndhialMaANdRrorAMo114ED0ldN37XtmdnjKbgaVKQ/qRip+WSYSZUTR7obW7NypPdYW6AEXIP1HqJnJLhj3hcXF+B4G2tj4Sy6qVrsbtR6+YUrKl+9WYaeIS/Hz+nGUOKqCmVNNmJVgSxJsfH4ybF40uO8bKPdUaAeQi4fY9SqLkGmhFwSNW6EDp4/CavKNRU2pTembMO8p43HFfGUAChgWFwOI66S1rBSiU6ahnyqCfw90cT1j6W7xIF2N/kPzlRz4TBudbtTB4KCT6nNOv7NVHBkf+IFT8RJBs+snBgw6N+v+86MPUa4DU2HiNV+PKZuGN+NTPKKd6Rf3rKByB425k9PCNw+TPkTKDlzFxlJGtgFvcX48b26a6dO0sMewa3Gxmbo7Mrm7CkzjT3Rm68hr8pdTHiJbcu2uTA1cvcxNUeDhHX4WFpIMfi6Ysy06o6oxRvg2nzmMXHNTNiXpnpcr8jadY25UIt2p9QPraXcTTm23js9RiQVPQ9fTSU868cxJudbnj6S53P3LqY18xBWip778Ln8CdT48vgDi81px7IxmKw9NqtAMqP3WcIGHdN+JBy8eMs8PRq45kUY7OzEZqdao1LLqPcBJV+ei66cJ61gd3hTUKgACiwA4ASl2h7MGr42jWtQSkjKaqZLNUs2Y3to17Aa2t4y6HoWDw4VQo4KAB5AWHHwnfTSRUaM66aSB6JJ1WNRZMqwpVWSqIirJAJAARwgIoEBbQiwgMMawjyI0iBCwkDrOlhI2WBwVac5KtKWbpOepSlRnNrbFpV1y1qSVAOAdQ1vEE6g+Uwu2vZRg2BZC+H8mzIPMPr/AHCeo1qMym/O7ZxeDekoXP3WplrgB1bjcA27uYeso8r2j7KK6a06lOoOV702Pobj5zJY7Z9TD1clVcrCxIuDoRpqDYy+xmFrbPFlxqrUHvUabswB6EC6/wBQEpNqY+riGFWrcmwTPlCg5fIWJ1kHbsjZxxAYjvMDqCdFHInrz+E0WCwnYghrksOJ52Er8GcZlHY4ekgIUgoq94W0JJc305yXEY3H0mpmst1LgZVp02J11A0NieAmpdJVxsrBMDfgp5WFzfmTxl0tGWtDA3F7W8Ok6Rs6VFGaM4cTXGoUjNy56+U1R2d4Tnq7BU8iPIkf7QaZDGUD9nYWubcOpnLsbaCU7rVZaZ00dgp58iZr33a/ea172sOXjM5iPZ21TEPUrVc6G+RQCGAvoDysB53ltNJ8btdDSbIKddrd1CyFSfGef7K2cDi0pV701LWe7BbArf3joOU0O8e6uFwtPMz1Mx9xAy3Y+q6DqZwbE3DrYmkagIpg/wDTDg9/x091fGxvMVqLDFbE2ZTcFsY7qDc00UVGbw7RBYT0XcfeXD4rNSw1KpTp0FUAsqKliTZQAxN9CfQ3nl1HAnAtbG4LOhNu0Fz/AEtcofLQ+M9Z9mmz8GKDVMHny1G7/aZswZR7tjpYZuV+PE8oNdRoTrp0otKnOlKcBqU5OqRypJFWFIqSVViqI9RIBRHWgBFAgAEdARYBEiwgNIjY+IRAjYRhWSkRCIHOyyF6c6ysYUgV9WjMN7Udi4itgWGH7XOrKSlEm9RToysBqwsb28OHT0VqcjalKPFdz/ZtSWilTEUGNci7LVN1U3NgEGnC3G+svNubqLXotSZbKR3SB7hHuso8Ppcc56S2EHSMOEHSEeEezyoyVq2CqEs1JmK5RdVCtlcZr3sSQQLdZ6XQ2fpNONloCSEUE2uQoBNuFzzjvsQ6S7NM+mzpIMBL37LD7LGxSfYYv2GXf2aL9mkFEdnyGpsq80f2aPGGjY8m2l7NMRiMelWq1F8MmqoQwYCw7pAHe72tybeHKbWju+AJphho8UI2MXvFuR9sw7UTUemGIJK63sbgMPvLfl4CWm626aYLDU6CszhAe8wAJJYsTYcNSf1M0YoxwpwrnSjJlpyUJHBJAxUkgWKFjwIDQI60UCKBAAIsIsAhCLALRIsICRIQgI0aYsIDY0whAaY0whAaYkIQEhCEoDEEIQFtCEICxYQkDhFhCAsWEICiOhCAoiwhAcIQhAWEIQFhCEAhCED/2Q=="/>
          <p:cNvSpPr>
            <a:spLocks noChangeAspect="1" noChangeArrowheads="1"/>
          </p:cNvSpPr>
          <p:nvPr/>
        </p:nvSpPr>
        <p:spPr bwMode="auto">
          <a:xfrm>
            <a:off x="63500" y="-742950"/>
            <a:ext cx="2028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hQSEBUUExQUFBUUFRYWFBUUFRQVFBUVFxAVFRQVFBQYHCYeFxklGRUVHy8gJCkpLCwsFR4xNTAqNSYrLykBCQoKDgwOGg8PGikcHBwpKSksKSwpLCksLCkpKSwpKSkpKSkpKSwpKSopKSkpKSkpLCkpKSkpLCkpLCwpKSwpKf/AABEIAMIBAwMBIgACEQEDEQH/xAAcAAABBQEBAQAAAAAAAAAAAAAAAQIDBQYEBwj/xABDEAACAQIDBQUFBQcCBAcAAAABAgADEQQSIQUGMUFREyJhcYEHMpGhsRRCUsHRI2JygpKi8MLhCBUzUxYkQ3OTsuL/xAAYAQEBAQEBAAAAAAAAAAAAAAAAAQIDBP/EAB8RAQEAAgIDAQEBAAAAAAAAAAABAhEhMQMSQVETIv/aAAwDAQACEQMRAD8A9xhCEAhCEAhCEAhCEAhCEAhCEAhCEAhCEAhCEAhCEAhCEAhMrW3gqh2AIsGIHdHC5t9ILvPU/c+H+8uk21UJmF3pf8KfP9ZIu9LfgX4mNU20cJQDenrT/u//ADHjeheaH4j9I1Ta8hKYbz0/wt/b+slp7xUyQLNqbcBzPnGlWkIQkBCEIBCEIBCEIBCEIBCEIBCEIBCEIBCEIBCEIBCECYEVfEqlsx48BzPWOpVgwuDeZnfDDvV7NqDLmQsCGJClWtfvC+oKjkeJnRurU7OkVqOC7MWNvdGgAAJ46DjYcZdcI0MIgMGNhIrzzEV9SfH/AD6znGNW9s9O4NrZxe4W5Fr8oypVuPn8LGVtfA06mb9mGDklmLPlJIF+B73Dlp4zq5rlK1+Fjw4Nfh6R6vcA9Qv69JU4XZqU3DhWzgML3GuZi7X6nMx4ywQ2AHS3yWFT5v8ANOZiCuDwIPHgR5cjOc4tRzvrYBdSSDqAAeI59OdozsS/vDKPwjibn7zD6L8TCO1qgFyTYDUk3sAFuSdZ1bH71Wnx1KmxuDxzag8OEqBhdQL/ALMXIS2twdBfmg4geXIWl9u4t8QvhmP9tvzkqxsoQhObYhCEAhCEAhCEAhCEAhCEAhCEAhCEAhCEAhCEAlLvHtE0wqjncnqbWAHqT8pdTOYqn2uPUfdpBWb+XvD+5l/pMsSsZsneGpilZ3BXvsoUngFYjW3lOmzO6U1YqajquYa5bnVrc7C59JVbupajf8TMfixP5y72Lri6H8f+hp0ZXOydqPg/2OLYXHuVfdWoPxLfgeq8vgTb1dvo9NzTDP3WswVuzuFP/qAFRLV6YIsQCOhFxOXa5th6vhSqf/Qzm08nSqSLt3vAcOX3b6+s6VxYPHTj72nDjx8JWumZrXIC63H4ie7z1tqbeIk1Ojn1qKL8hxC2brzuflYHhOrDr/5kvLib2BGXTkSWAsLa9fDlJApbXPrrbIbKpA6X7381x4CIH/z1jg/5/XzgOpYRF4LrwJ1zGyjiRqTJ6agdeXG58echz/nHZ/8APSQTBvy6czNBugt6rHov1YfpM0H/AM9POavctO7UPio+RJ+sl6WNNCEJzbEIQgEIQgEIQgEIQgEIQgEIQgEISHFYpaa5mNhp8zpAmhOLC7Yp1GyqdTe3pxnbA5cbtJKVs5tmvb04/UR2Cx6VQShvY2PwvM/vtss4hEFNwj0yTci65SNQRca6KfTxlduttenhVNKq+Ys+tQaLwAAy8gOtzNa4TbcyowWDZBXqOAHctazZu6oOXWwtxJt5S3jKq3UjqCPlMq8g2e+Wio8Pylnu9Vvi6H8f+hpRtRepS7OmbOytlPGxFNmvb0nf7OXNSthSdTYsf/hadq5x65K7eJ7YSt/7b/NbSxkdegrqVcBlYWIPAjxnF0eMDFLcjMtxxGYC2vnJ0e/O/wA+es9JrbmYRuNFfQsPzmR3x3bw9HsqWHS+IruBTUm6gXGZjzA4c+RP3Z1mTGlQrfl9Y8VPy+vnNQnsyprbLWqAi173Kk8+7m4RKu4NT7tVD5qw+hMe0NVmQ3+evlHZ/wDPWde8OxKmDoNXq5WpqUBNPMzDO4Re7lB95h8ZBVwNRHpoyMGqgGnobNfXLm4Bv3SQfCXcTRuf8/0m63Np2w5P4nPyAH5GY19kVl40ag/kY/QTebtUSuFpggg2JIOh1cnUeszl0sWkIQnNsQhCAQhCAQhCAQhCAQhCAx66jQkRUqAi4NxMDvviqtDE3Cuy1FBGQFrEAKQwGo4X8b+EudyccTQPaHKzOSEbRgMqjUHhcg6S642m2nlTvPhO1wzoDZyLoejA3Fx06+Bnnm93t6pUHelhaRqujMherdKYZTY2Qd5tQRrlkW5W/tfGUHq12BftGWyqFVVCqVAA5anjc68YkKtNgI+Erh8Q6tYEBUvoTpc38L6eMyXtA9smOp1mo0UTDr92oLVHdNQGDMMq+WW4I4yyTaJqjOT72swu8WzXxC1UOtfD1GZVGpak1mKr1OUowHgRxM3YzK2uwt6KlTZiVGdncp32YksW7QqSSdTIto4WrWpFaILOB2mUe8yoQ7hRzbKDpz4TObi4pRhlpVDZaoex6Eu1j9DNxutjOwxtPtA2gcHIj1Cb0msVVAWYHjcDhrL8Prc7kbyJi8KhDAuqgOL66Cwb1mgvMBi9k4Ks9TFYTFjCVaZvXIIVVY869B8rIx/lv4ygqe16tSz0x2OJI0SuquiHxKGxPpYeJnK2RuS137o4bNjwp+4a1/RWT/VIPZXQ/bIP+3Sf4gqn5zAVts1mqmr2jK7FmuhKWLNc2ykWF5LszeDEYdi1Gq6E6Eixvc3NwwI4zN80/G/419H3heeHYb2p49eNRH/jpJ/oyy0w/tlxA9+hRb+Eun1LSf0i/wA69arV1RSzEBVBZieAAFyT6TH7o0jisTV2hUBAJNPDKfu01JDN58R55+syG8XtP+10OxFJqIZl7VlcOSgNyFBC63sdeluc02zPadgEprTXtaSooVQ1O4AAsBdC01M8f1m4Zfjd5oZplK3tAwjU2NKujPbuoQ6kkm2gYC/X0nLh98ibDQkkDzubTU56ZvHa+3tqsuDqMmpXK1hxsHUm3jz66aTz1d5atSmzKHIpFHYkEBbVFsdedzym62rtNVcodQoF/M6/S3xlBSrLi6wp2tTbOptzGRrn5TU6Zrc4LFCpTV14OoYeovJ7zFbnbeSjhXp4molI4eoaTNUZUXVjYXY24hpr6GIV1DIwZWAKspBVgRcEEaEEc5mtJrxY2EgdCJCAsIQgEIRGNhAzuI3sCsy/hYj4Ej8pZbD2r29Mt+Fip+AI+RmR3o3a7Ss1VKhoq2rDQ5m5sARoT0ibE24MJT7Ne+LkktxYnmbeAA9BN644Z237NYXOgEyW0/ajgaVZKK1RWqu4QCl31DMbDNUvlsCdQCT4TFe2Xbn2nZaPSZ17PEIKyBjlKOjgFgNGGcLx4EzxTA4w069Op+CojeiuD9BM6V9M7Z2+qpfQs2l5lMbtBgjNroC1hzsLzh25iSVoOD3e0sfWm1p0YbE2dG6Mp+DAzppnbzHezBh8uKQWWt/1LcFq2uT/ADDXzDS29mGPyNURj3SyH1sQfkB8JqfaZgaGAxnZlP8AyuMRnanwVKi1O/kt7mpRh0JPKwmVwOw+yV2w7mujEMoUDtlAHAoPf80v5CSd7WtVTQ0c1M/cJA8V4qR4EWPrMn7Q8S2H2hTrUmsauEwtQ24XFEUjw4G9KXmA3gSquSv3Wp93OQVqJfgtSm1jl/XQ9aLenDUcS9MoLGkrU2dAqrVGdmVibXLd4jMeIC9NZnlJNmMtOw28FLEIDVQo3N6duN9c6cD5ix8ZbUd6HokCk3aZNabsLFGtcFOdr8VOhtzmfw+CVBZQB9T5mThZxy81+O08X66dr7XrYqr2tdy72sDYCygkhVAAAFydPGcoWPAjrTht3k0aBFtHQkUkQx0SBYbD3drYtitFR3feZmCqL8Lk8/AXj9u7tV8GR2yize6yMGQnpccD4ECWG7W2DRptYNbNcsASLlRa5HD3Z17w46picOAiO65wS1rKtlPFjoOM7/znrtxvkvtpy7j7tfa6xZ9KVOxb95j7qD6nw85qcduthaNx3nzcVLvlAPhfSVuxsUMHhACcpsXfh7x5adBYek5P/EIK56hsXP8ASCbfSdvHhqOPkz9q4tqbYFJFo0ieAUdQOZPjOvczb4TaFJWNkSnWZvJMNUY/IGZPeba1JcQ5ooVQWVFY3NlUDPUP4iQWI6m0y9PeF+0ZgdTTq0y3Du1aTUmsB+65mreNMd1LvZvhUxuIeswCF2zZVvlTugadWsBduZvPpj2bbIOG2VhKZBDdkHcHiHqk1WB8QXt6T5t9nO7wx21KFFhdM/aVRyNOmM7KfOwX+afW4nNstoQi3gEIXhAWEIl4GP3y9qWE2c5pPmqV8obskA0BHdLu2ig+p8Jj91fa1X2hjmpsqUqS0mZUUEksKiAFqjamwY8AolL/AMQ+ycuLw2IA0q0mpMf3qb5hfxK1P7Zhdw9odjj6THRXJpk/xiw/uyzUSvZd5N4Caq078QT6A2lU9TScO9FMriaNTkyMvqGB/OO7fSdIwrtqbBqUe0wuIb9njEz0a1u6blai+RVst16WI0Inme0cA9BzTqLlddCOvQg81I1B5z6lwOzaOO2ZRp1lzKaa68GVkugdG4qwsdfMG4JE8WwuPpNtD7FjKa1ewxD00ZxrenUawuLd1soup7pvwmO2ultu6TVwgpVA4UohSqVYorqoykva1r6HwMKodSUYEMNCPoQeY6Gei1N6LJYaC1rDhbpbpPNdvbwsHqU1RSoIKMeNO9mZV/dvfThrL7a7STfTp9seBxeJwmFxLdhVpozANQWojjtVW4dHZhoaYGh0M882Vs2pTN85X90fnyl3VrM/vkm3C50F+NhyiBRPNfJ+PTPH+kqsztmc52sFubXsOA8tYBY8KItpyt26yaMtHARYtpFJaEdEgF5a7v7s1sYxFLKAvvO5yqCeA0BJPgBKqafdbboo02W9u9cnlqABc/y/Kbwx9rpjPL1m45d4ty6+DUO/ZuhNs9NiQCeAYEAjz4Sjw9EuyoouzEKPMmwm423thq+HqKgap3RmCAtlGYd424DTjM/ulQU1e0JN6WoFtNQQCWvx46W5TeXj/wBajE8n+d16ZsvZmHwuGWnocouzHizkd5v84ACUW29pqUcmwp2sRyK3tYym2xvCS60lPi3gOnrKHefbivSalxUgBgONrgn6T1THTzW7cu0Nt/aGspumY3twJH5X+kqdvYsrlHKV2M2glNctO6p4+8b6nmbaymGKLE3OnIchJciRHiqxJty425cZENF84qqXcADViAB4k2Anp+y/YViWrquIqUUog99qTFnIHJFZRYnqdBx14HDaw/4ctjE4jEYkqcqUxRViNCzuHYA8yFQX/jHWe9Ayq2Ls2lhqKUaCBKdMWVR8SSeJJNySdSTLFWkE14sjDRwMB0IkIDokIkDAe3HZHb7IqOBdsO6VhboD2b+mSox/lnzc7niOPEHxn2JtfZy4ihUouAVqoyG4v7ykX9L39J8b1cOVJVgQykqw6EGxHxBlg93p01xmGFJiBVAD02PAtl5nobkTOmk6kq4KspsQeIPjMtsvGVDSV6OKZaiAXSrlYXHLhmsfWaPGb5Va1BFqUkFYABqg108DxPkb26mbucnbMxt6a/dnD0HolXxWKwtUMcppYqrTVgeGSixNMsDe4C68epkGG3BwXatXxFSri8Q75zUb9kua+hFOkR3tBckm51sJhcDimWqHYkkZuPihGnxmm3T2521EliAyuy+YFiD8CPhM42ZctZS48NAN2VqHSs4F/d7vwzWvOfansvVwWo1Mrccr3ZCfBveX5zoFfoY1N5zTcI597QX69JrLH2nLOOWnn20Nm1KFQ06qlWHLkRyKkaEeIkAE3+9lIYmjmGr07sp52+8vqPmBMADPJnh6168M/aHBYtokJzbGWGWF46A20Q3j40tAKFJndUQXZiFUdSTYCewbG3UpUMOEazE96o34mtr6DgB+pmA3FwwOJ7Q8KSkj+Ju6Plmms29vBlsgPec2HlzM9Pix+vN5cvifEV0pm1EBQPwi1z6TCbT22lJW7Mas92t+N2AuegueHQS5x+1lppx1nm+HxoVStTO3NQUNiwOhuT114Tu4LfCuSzMdSb6zM7YxV2YekbitvOh7p1/D93yPWcOPr94k8fz5yWrI4KjXMeUsvnEoUS7qo4swUeZNhPSn9kyXBOJZUB1zKo08HzAD4TDbB7HwdfMK9Gk1TsXVrhCy5lIYAgcRoL/7z0fcbf8AxeI2nSp4jF2p2N6fZ06QaoVstK2W5OYjnym02XuzTpoq0gFUDu5eFut+fnzk+G3Ip/bkxjPUapTUqikjsxdStwLXvZjz4mNI2tKrOlHlfRWddOFdatJAZAslUyB94RIQHxpMQmNLQFJni++XsPq1cTVr4StStVdqhpVQylWc5mCuoYEZiSLgWvbxnsTNIXqQPmbaXs42lh7lsJUYD71HLWHnamSR6gTP19pVqRKnMpHFWBDA+R4fCe+4v2xbPSo9N3qoyMyMGo1BZlNiLAX4jmJkfabv3gMds90pVhUqh6bUwadUNo4DWLILd0tziyUl08uo7fccz8b/AFnfszec0gQvBmzG/W1tLeUzkJZdF5ehYPfjr8iD+ks8diBiqGYG/MHxB/UTyoGehbl1s2HI6MfmAfzM3jltixfbA28dKdQ66WJ5nofGM2lu8+YtRXOh1yrqy9Rl4keUy1dl7eonbNSKm/7RVamdAdGFivHhrO7A7yYhTlR6VbpZmVj5BwL+l5iz2msnSX1u46xs2r/2qunH9m+luPKQCT1N9cSNGBpjqyuQPUG046GKVuDKfUX+E8+WMnTvhlb2lvEjzG366Dr08Zh02aTFp0i7BVBZmNgALknwE0n/AC3AIAXru9xe2amg+QJ+ciqb9YHDAigq3OhyAs58DUbW3he06zxX645eWfFvs3DDB4c5yM57z262sFB52HzJlBQxDVazVW8lHQSvXeJsW2ug5KCTbxOnGXODo5VnrxmpqPNbuspvFtE5yL8JlMRtA8Boesud5T+1ImaqnUzGVWQUxdh56x1fjLTdrd2pi2cU2VSig969jc2tcAzSbL9lWIqVh25RaY4tTIZm8FFtPM/OZVmdg7vV8QS1Hu5CCGJK94EEBSPvc/D4To2hsqohX7YuIQlrGsbVlI6KCQL8/ePDhPb9m7uU6SKiKFVRYAf5qfGPx+4mHxJTtlL5DdRmZRra97HUGwl0LnZKL2VPIuVci5VK5SFyjKCv3bC2nKWtJZDSoWnXTpyCSms6EEjRZOqwpyyVYxRHiQOhCEBDI2MkMjYQInM5azTqcTmqrKPH/aJsYYJ6uPpIKr12CVFrFWooWtZxTI11X8VhfpwzmzNxRUIr4l0qF7MEo5VpWI01QAEeC2HiZ7VtnZNPEUzTqotRG4qwuNNQfA+Mqqe79OkoWmgVV0AHACWI+dd4NndhialMaANdRrorAMo114ED0ldN37XtmdnjKbgaVKQ/qRip+WSYSZUTR7obW7NypPdYW6AEXIP1HqJnJLhj3hcXF+B4G2tj4Sy6qVrsbtR6+YUrKl+9WYaeIS/Hz+nGUOKqCmVNNmJVgSxJsfH4ybF40uO8bKPdUaAeQi4fY9SqLkGmhFwSNW6EDp4/CavKNRU2pTembMO8p43HFfGUAChgWFwOI66S1rBSiU6ahnyqCfw90cT1j6W7xIF2N/kPzlRz4TBudbtTB4KCT6nNOv7NVHBkf+IFT8RJBs+snBgw6N+v+86MPUa4DU2HiNV+PKZuGN+NTPKKd6Rf3rKByB425k9PCNw+TPkTKDlzFxlJGtgFvcX48b26a6dO0sMewa3Gxmbo7Mrm7CkzjT3Rm68hr8pdTHiJbcu2uTA1cvcxNUeDhHX4WFpIMfi6Ysy06o6oxRvg2nzmMXHNTNiXpnpcr8jadY25UIt2p9QPraXcTTm23js9RiQVPQ9fTSU868cxJudbnj6S53P3LqY18xBWip778Ln8CdT48vgDi81px7IxmKw9NqtAMqP3WcIGHdN+JBy8eMs8PRq45kUY7OzEZqdao1LLqPcBJV+ei66cJ61gd3hTUKgACiwA4ASl2h7MGr42jWtQSkjKaqZLNUs2Y3to17Aa2t4y6HoWDw4VQo4KAB5AWHHwnfTSRUaM66aSB6JJ1WNRZMqwpVWSqIirJAJAARwgIoEBbQiwgMMawjyI0iBCwkDrOlhI2WBwVac5KtKWbpOepSlRnNrbFpV1y1qSVAOAdQ1vEE6g+Uwu2vZRg2BZC+H8mzIPMPr/AHCeo1qMym/O7ZxeDekoXP3WplrgB1bjcA27uYeso8r2j7KK6a06lOoOV702Pobj5zJY7Z9TD1clVcrCxIuDoRpqDYy+xmFrbPFlxqrUHvUabswB6EC6/wBQEpNqY+riGFWrcmwTPlCg5fIWJ1kHbsjZxxAYjvMDqCdFHInrz+E0WCwnYghrksOJ52Er8GcZlHY4ekgIUgoq94W0JJc305yXEY3H0mpmst1LgZVp02J11A0NieAmpdJVxsrBMDfgp5WFzfmTxl0tGWtDA3F7W8Ok6Rs6VFGaM4cTXGoUjNy56+U1R2d4Tnq7BU8iPIkf7QaZDGUD9nYWubcOpnLsbaCU7rVZaZ00dgp58iZr33a/ea172sOXjM5iPZ21TEPUrVc6G+RQCGAvoDysB53ltNJ8btdDSbIKddrd1CyFSfGef7K2cDi0pV701LWe7BbArf3joOU0O8e6uFwtPMz1Mx9xAy3Y+q6DqZwbE3DrYmkagIpg/wDTDg9/x091fGxvMVqLDFbE2ZTcFsY7qDc00UVGbw7RBYT0XcfeXD4rNSw1KpTp0FUAsqKliTZQAxN9CfQ3nl1HAnAtbG4LOhNu0Fz/AEtcofLQ+M9Z9mmz8GKDVMHny1G7/aZswZR7tjpYZuV+PE8oNdRoTrp0otKnOlKcBqU5OqRypJFWFIqSVViqI9RIBRHWgBFAgAEdARYBEiwgNIjY+IRAjYRhWSkRCIHOyyF6c6ysYUgV9WjMN7Udi4itgWGH7XOrKSlEm9RToysBqwsb28OHT0VqcjalKPFdz/ZtSWilTEUGNci7LVN1U3NgEGnC3G+svNubqLXotSZbKR3SB7hHuso8Ppcc56S2EHSMOEHSEeEezyoyVq2CqEs1JmK5RdVCtlcZr3sSQQLdZ6XQ2fpNONloCSEUE2uQoBNuFzzjvsQ6S7NM+mzpIMBL37LD7LGxSfYYv2GXf2aL9mkFEdnyGpsq80f2aPGGjY8m2l7NMRiMelWq1F8MmqoQwYCw7pAHe72tybeHKbWju+AJphho8UI2MXvFuR9sw7UTUemGIJK63sbgMPvLfl4CWm626aYLDU6CszhAe8wAJJYsTYcNSf1M0YoxwpwrnSjJlpyUJHBJAxUkgWKFjwIDQI60UCKBAAIsIsAhCLALRIsICRIQgI0aYsIDY0whAaY0whAaYkIQEhCEoDEEIQFtCEICxYQkDhFhCAsWEICiOhCAoiwhAcIQhAWEIQFhCEAhCED/2Q=="/>
          <p:cNvSpPr>
            <a:spLocks noChangeAspect="1" noChangeArrowheads="1"/>
          </p:cNvSpPr>
          <p:nvPr/>
        </p:nvSpPr>
        <p:spPr bwMode="auto">
          <a:xfrm>
            <a:off x="215900" y="-590550"/>
            <a:ext cx="2028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979" y="1712893"/>
            <a:ext cx="828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Broward County will provide training on the new online permitting system to: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5" r="13802"/>
          <a:stretch/>
        </p:blipFill>
        <p:spPr>
          <a:xfrm>
            <a:off x="533400" y="3015134"/>
            <a:ext cx="4203700" cy="269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7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So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RestOf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GoSol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g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Sol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RestOfPages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GoSol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5CBC7B7DA914B8E72F95BA9D01A1E" ma:contentTypeVersion="1" ma:contentTypeDescription="Create a new document." ma:contentTypeScope="" ma:versionID="71e221fe1748813861b282616e7856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5a941a84bcf64b45beea60d7c9b2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5115B-9068-42D8-B8C0-3926431529B8}"/>
</file>

<file path=customXml/itemProps2.xml><?xml version="1.0" encoding="utf-8"?>
<ds:datastoreItem xmlns:ds="http://schemas.openxmlformats.org/officeDocument/2006/customXml" ds:itemID="{D22C291F-136E-4028-9A4B-C923E674349B}"/>
</file>

<file path=customXml/itemProps3.xml><?xml version="1.0" encoding="utf-8"?>
<ds:datastoreItem xmlns:ds="http://schemas.openxmlformats.org/officeDocument/2006/customXml" ds:itemID="{E2DE336E-78AE-45F6-AFB6-58776CAEDE5F}"/>
</file>

<file path=docProps/app.xml><?xml version="1.0" encoding="utf-8"?>
<Properties xmlns="http://schemas.openxmlformats.org/officeDocument/2006/extended-properties" xmlns:vt="http://schemas.openxmlformats.org/officeDocument/2006/docPropsVTypes">
  <Template>GoSolar</Template>
  <TotalTime>2944</TotalTime>
  <Words>398</Words>
  <Application>Microsoft Office PowerPoint</Application>
  <PresentationFormat>On-screen Show (4:3)</PresentationFormat>
  <Paragraphs>83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10</vt:i4>
      </vt:variant>
    </vt:vector>
  </HeadingPairs>
  <TitlesOfParts>
    <vt:vector size="37" baseType="lpstr">
      <vt:lpstr>GoSolar</vt:lpstr>
      <vt:lpstr>2_Custom Design</vt:lpstr>
      <vt:lpstr>3_Custom Design</vt:lpstr>
      <vt:lpstr>GoSolarCover</vt:lpstr>
      <vt:lpstr>Custom Design</vt:lpstr>
      <vt:lpstr>GS</vt:lpstr>
      <vt:lpstr>2_RestOfPages</vt:lpstr>
      <vt:lpstr>1_GoSolarCover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gs2</vt:lpstr>
      <vt:lpstr>3_RestOfPages</vt:lpstr>
      <vt:lpstr>2_GoSolarCover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Office Theme</vt:lpstr>
      <vt:lpstr>1_gs2</vt:lpstr>
      <vt:lpstr>PowerPoint Presentation</vt:lpstr>
      <vt:lpstr>                      What is Go SOLAR   Broward Rooftop Solar Challenge?</vt:lpstr>
      <vt:lpstr>PowerPoint Presentation</vt:lpstr>
      <vt:lpstr>Grant Objectives</vt:lpstr>
      <vt:lpstr>Tasks To Be Performed</vt:lpstr>
      <vt:lpstr>Tasks To Be Performed</vt:lpstr>
      <vt:lpstr>Tasks To Be Performed</vt:lpstr>
      <vt:lpstr>NEW Online Permit System </vt:lpstr>
      <vt:lpstr>PowerPoint Presentation</vt:lpstr>
      <vt:lpstr>For more information: www.broward.org/gogreen/gosolar    </vt:lpstr>
    </vt:vector>
  </TitlesOfParts>
  <Company>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E. Suarez</dc:creator>
  <cp:lastModifiedBy>mfields</cp:lastModifiedBy>
  <cp:revision>261</cp:revision>
  <cp:lastPrinted>2012-05-30T14:57:53Z</cp:lastPrinted>
  <dcterms:created xsi:type="dcterms:W3CDTF">2012-04-16T11:58:38Z</dcterms:created>
  <dcterms:modified xsi:type="dcterms:W3CDTF">2012-07-17T12:25:44Z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0x0101006E65CBC7B7DA914B8E72F95BA9D01A1E</vt:lpwstr>
  </property>
</Properties>
</file>