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2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 id="2147483769" r:id="rId2"/>
    <p:sldMasterId id="2147483781" r:id="rId3"/>
    <p:sldMasterId id="2147483793" r:id="rId4"/>
    <p:sldMasterId id="2147483802" r:id="rId5"/>
    <p:sldMasterId id="2147483826" r:id="rId6"/>
    <p:sldMasterId id="2147483838" r:id="rId7"/>
  </p:sldMasterIdLst>
  <p:notesMasterIdLst>
    <p:notesMasterId r:id="rId85"/>
  </p:notesMasterIdLst>
  <p:sldIdLst>
    <p:sldId id="956" r:id="rId8"/>
    <p:sldId id="961" r:id="rId9"/>
    <p:sldId id="962" r:id="rId10"/>
    <p:sldId id="959" r:id="rId11"/>
    <p:sldId id="960" r:id="rId12"/>
    <p:sldId id="963" r:id="rId13"/>
    <p:sldId id="955" r:id="rId14"/>
    <p:sldId id="1651" r:id="rId15"/>
    <p:sldId id="1650" r:id="rId16"/>
    <p:sldId id="965" r:id="rId17"/>
    <p:sldId id="1652" r:id="rId18"/>
    <p:sldId id="1653" r:id="rId19"/>
    <p:sldId id="966" r:id="rId20"/>
    <p:sldId id="968" r:id="rId21"/>
    <p:sldId id="969" r:id="rId22"/>
    <p:sldId id="1668" r:id="rId23"/>
    <p:sldId id="971" r:id="rId24"/>
    <p:sldId id="1654" r:id="rId25"/>
    <p:sldId id="257" r:id="rId26"/>
    <p:sldId id="840" r:id="rId27"/>
    <p:sldId id="860" r:id="rId28"/>
    <p:sldId id="848" r:id="rId29"/>
    <p:sldId id="852" r:id="rId30"/>
    <p:sldId id="850" r:id="rId31"/>
    <p:sldId id="863" r:id="rId32"/>
    <p:sldId id="862" r:id="rId33"/>
    <p:sldId id="864" r:id="rId34"/>
    <p:sldId id="974" r:id="rId35"/>
    <p:sldId id="1656" r:id="rId36"/>
    <p:sldId id="1655" r:id="rId37"/>
    <p:sldId id="975" r:id="rId38"/>
    <p:sldId id="976" r:id="rId39"/>
    <p:sldId id="573" r:id="rId40"/>
    <p:sldId id="915" r:id="rId41"/>
    <p:sldId id="605" r:id="rId42"/>
    <p:sldId id="910" r:id="rId43"/>
    <p:sldId id="901" r:id="rId44"/>
    <p:sldId id="902" r:id="rId45"/>
    <p:sldId id="988" r:id="rId46"/>
    <p:sldId id="900" r:id="rId47"/>
    <p:sldId id="940" r:id="rId48"/>
    <p:sldId id="939" r:id="rId49"/>
    <p:sldId id="911" r:id="rId50"/>
    <p:sldId id="1664" r:id="rId51"/>
    <p:sldId id="1665" r:id="rId52"/>
    <p:sldId id="978" r:id="rId53"/>
    <p:sldId id="970" r:id="rId54"/>
    <p:sldId id="1658" r:id="rId55"/>
    <p:sldId id="1659" r:id="rId56"/>
    <p:sldId id="1660" r:id="rId57"/>
    <p:sldId id="1661" r:id="rId58"/>
    <p:sldId id="1666" r:id="rId59"/>
    <p:sldId id="1663" r:id="rId60"/>
    <p:sldId id="980" r:id="rId61"/>
    <p:sldId id="484" r:id="rId62"/>
    <p:sldId id="485" r:id="rId63"/>
    <p:sldId id="443" r:id="rId64"/>
    <p:sldId id="486" r:id="rId65"/>
    <p:sldId id="490" r:id="rId66"/>
    <p:sldId id="487" r:id="rId67"/>
    <p:sldId id="491" r:id="rId68"/>
    <p:sldId id="488" r:id="rId69"/>
    <p:sldId id="489" r:id="rId70"/>
    <p:sldId id="286" r:id="rId71"/>
    <p:sldId id="269" r:id="rId72"/>
    <p:sldId id="287" r:id="rId73"/>
    <p:sldId id="288" r:id="rId74"/>
    <p:sldId id="289" r:id="rId75"/>
    <p:sldId id="290" r:id="rId76"/>
    <p:sldId id="291" r:id="rId77"/>
    <p:sldId id="292" r:id="rId78"/>
    <p:sldId id="293" r:id="rId79"/>
    <p:sldId id="294" r:id="rId80"/>
    <p:sldId id="295" r:id="rId81"/>
    <p:sldId id="296" r:id="rId82"/>
    <p:sldId id="982" r:id="rId83"/>
    <p:sldId id="981" r:id="rId8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00"/>
    <a:srgbClr val="1B3E6F"/>
    <a:srgbClr val="F07A21"/>
    <a:srgbClr val="61728B"/>
    <a:srgbClr val="0A2E46"/>
    <a:srgbClr val="FFE01A"/>
    <a:srgbClr val="FFDB31"/>
    <a:srgbClr val="2C55A5"/>
    <a:srgbClr val="F8E91D"/>
    <a:srgbClr val="FFCA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52" autoAdjust="0"/>
    <p:restoredTop sz="86386" autoAdjust="0"/>
  </p:normalViewPr>
  <p:slideViewPr>
    <p:cSldViewPr snapToGrid="0">
      <p:cViewPr varScale="1">
        <p:scale>
          <a:sx n="140" d="100"/>
          <a:sy n="140" d="100"/>
        </p:scale>
        <p:origin x="594" y="126"/>
      </p:cViewPr>
      <p:guideLst/>
    </p:cSldViewPr>
  </p:slideViewPr>
  <p:outlineViewPr>
    <p:cViewPr>
      <p:scale>
        <a:sx n="33" d="100"/>
        <a:sy n="33" d="100"/>
      </p:scale>
      <p:origin x="0" y="-1602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customXml" Target="../customXml/item1.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theme" Target="theme/theme1.xml"/><Relationship Id="rId9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customXml" Target="../customXml/item3.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viewProps" Target="view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85F641-0474-4762-A9D2-2801FC600969}"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en-US"/>
        </a:p>
      </dgm:t>
    </dgm:pt>
    <dgm:pt modelId="{DB6A0510-396F-45FA-9475-D345B1A393A7}">
      <dgm:prSet phldrT="[Text]"/>
      <dgm:spPr>
        <a:solidFill>
          <a:srgbClr val="245B94"/>
        </a:solidFill>
        <a:effectLst>
          <a:outerShdw blurRad="50800" dist="38100" dir="2700000" algn="tl" rotWithShape="0">
            <a:prstClr val="black">
              <a:alpha val="40000"/>
            </a:prstClr>
          </a:outerShdw>
        </a:effectLst>
      </dgm:spPr>
      <dgm:t>
        <a:bodyPr/>
        <a:lstStyle/>
        <a:p>
          <a:r>
            <a:rPr lang="en-US" dirty="0"/>
            <a:t>Purpose and Need</a:t>
          </a:r>
        </a:p>
      </dgm:t>
    </dgm:pt>
    <dgm:pt modelId="{BE618FA0-1081-4CEE-993C-F2217317EF85}" type="parTrans" cxnId="{31792C74-CEE8-4603-BFD0-0DC7410C3893}">
      <dgm:prSet/>
      <dgm:spPr/>
      <dgm:t>
        <a:bodyPr/>
        <a:lstStyle/>
        <a:p>
          <a:endParaRPr lang="en-US"/>
        </a:p>
      </dgm:t>
    </dgm:pt>
    <dgm:pt modelId="{EA497FC3-FBB7-4A58-8CAE-EC37CA9F61E8}" type="sibTrans" cxnId="{31792C74-CEE8-4603-BFD0-0DC7410C3893}">
      <dgm:prSet/>
      <dgm:spPr/>
      <dgm:t>
        <a:bodyPr/>
        <a:lstStyle/>
        <a:p>
          <a:endParaRPr lang="en-US"/>
        </a:p>
      </dgm:t>
    </dgm:pt>
    <dgm:pt modelId="{6DFC2084-0F98-43A9-88F9-AFE7848D74D6}">
      <dgm:prSet phldrT="[Text]"/>
      <dgm:spPr>
        <a:solidFill>
          <a:srgbClr val="245B94"/>
        </a:solidFill>
        <a:effectLst>
          <a:outerShdw blurRad="50800" dist="38100" dir="2700000" algn="tl" rotWithShape="0">
            <a:prstClr val="black">
              <a:alpha val="40000"/>
            </a:prstClr>
          </a:outerShdw>
        </a:effectLst>
      </dgm:spPr>
      <dgm:t>
        <a:bodyPr/>
        <a:lstStyle/>
        <a:p>
          <a:r>
            <a:rPr lang="en-US" dirty="0"/>
            <a:t>Develop Alternatives to Meet Needs</a:t>
          </a:r>
        </a:p>
      </dgm:t>
    </dgm:pt>
    <dgm:pt modelId="{88CD7953-4E54-44B4-9EC9-7160025A4846}" type="parTrans" cxnId="{4931CD6C-7767-43BE-93AB-5A312AA83FE6}">
      <dgm:prSet/>
      <dgm:spPr/>
      <dgm:t>
        <a:bodyPr/>
        <a:lstStyle/>
        <a:p>
          <a:endParaRPr lang="en-US"/>
        </a:p>
      </dgm:t>
    </dgm:pt>
    <dgm:pt modelId="{C8BA38E7-D431-4B26-B963-AEB7181DA7A2}" type="sibTrans" cxnId="{4931CD6C-7767-43BE-93AB-5A312AA83FE6}">
      <dgm:prSet/>
      <dgm:spPr/>
      <dgm:t>
        <a:bodyPr/>
        <a:lstStyle/>
        <a:p>
          <a:endParaRPr lang="en-US"/>
        </a:p>
      </dgm:t>
    </dgm:pt>
    <dgm:pt modelId="{C35E764F-0AFF-43BD-9725-C688E7BD459A}">
      <dgm:prSet phldrT="[Text]"/>
      <dgm:spPr>
        <a:solidFill>
          <a:srgbClr val="245B94"/>
        </a:solidFill>
        <a:effectLst>
          <a:outerShdw blurRad="50800" dist="38100" dir="2700000" algn="tl" rotWithShape="0">
            <a:prstClr val="black">
              <a:alpha val="40000"/>
            </a:prstClr>
          </a:outerShdw>
        </a:effectLst>
      </dgm:spPr>
      <dgm:t>
        <a:bodyPr/>
        <a:lstStyle/>
        <a:p>
          <a:r>
            <a:rPr lang="en-US" dirty="0"/>
            <a:t>Evaluate Environmental Impacts</a:t>
          </a:r>
        </a:p>
      </dgm:t>
    </dgm:pt>
    <dgm:pt modelId="{3FC6CE48-E611-4396-A8AD-B1D7644AB30F}" type="parTrans" cxnId="{C70A94CA-A16C-4921-8B24-34373AC9B45D}">
      <dgm:prSet/>
      <dgm:spPr/>
      <dgm:t>
        <a:bodyPr/>
        <a:lstStyle/>
        <a:p>
          <a:endParaRPr lang="en-US"/>
        </a:p>
      </dgm:t>
    </dgm:pt>
    <dgm:pt modelId="{793E1B48-F378-4F64-8175-4CF6685BAE51}" type="sibTrans" cxnId="{C70A94CA-A16C-4921-8B24-34373AC9B45D}">
      <dgm:prSet/>
      <dgm:spPr/>
      <dgm:t>
        <a:bodyPr/>
        <a:lstStyle/>
        <a:p>
          <a:endParaRPr lang="en-US"/>
        </a:p>
      </dgm:t>
    </dgm:pt>
    <dgm:pt modelId="{1817E4A8-5767-41F2-862E-25ECA9DDFC52}">
      <dgm:prSet phldrT="[Text]"/>
      <dgm:spPr>
        <a:solidFill>
          <a:srgbClr val="245B94"/>
        </a:solidFill>
        <a:effectLst>
          <a:outerShdw blurRad="50800" dist="38100" dir="2700000" algn="tl" rotWithShape="0">
            <a:prstClr val="black">
              <a:alpha val="40000"/>
            </a:prstClr>
          </a:outerShdw>
        </a:effectLst>
      </dgm:spPr>
      <dgm:t>
        <a:bodyPr/>
        <a:lstStyle/>
        <a:p>
          <a:r>
            <a:rPr lang="en-US" dirty="0"/>
            <a:t>Evaluate Cost</a:t>
          </a:r>
        </a:p>
      </dgm:t>
    </dgm:pt>
    <dgm:pt modelId="{CF494773-EC53-41B6-A824-5F857D0C2B21}" type="parTrans" cxnId="{52E572EF-36B7-44F8-BF59-6A74F3F503EA}">
      <dgm:prSet/>
      <dgm:spPr/>
      <dgm:t>
        <a:bodyPr/>
        <a:lstStyle/>
        <a:p>
          <a:endParaRPr lang="en-US"/>
        </a:p>
      </dgm:t>
    </dgm:pt>
    <dgm:pt modelId="{3669AB77-5AF2-4C17-B528-0B58B11B899C}" type="sibTrans" cxnId="{52E572EF-36B7-44F8-BF59-6A74F3F503EA}">
      <dgm:prSet/>
      <dgm:spPr/>
      <dgm:t>
        <a:bodyPr/>
        <a:lstStyle/>
        <a:p>
          <a:endParaRPr lang="en-US"/>
        </a:p>
      </dgm:t>
    </dgm:pt>
    <dgm:pt modelId="{83873E4A-BCC1-4165-88BA-3E7AA63D27D6}">
      <dgm:prSet phldrT="[Text]"/>
      <dgm:spPr>
        <a:solidFill>
          <a:srgbClr val="245B94"/>
        </a:solidFill>
        <a:effectLst>
          <a:outerShdw blurRad="50800" dist="38100" dir="2700000" algn="tl" rotWithShape="0">
            <a:prstClr val="black">
              <a:alpha val="40000"/>
            </a:prstClr>
          </a:outerShdw>
        </a:effectLst>
      </dgm:spPr>
      <dgm:t>
        <a:bodyPr/>
        <a:lstStyle/>
        <a:p>
          <a:r>
            <a:rPr lang="en-US" dirty="0"/>
            <a:t>Public Involvement</a:t>
          </a:r>
        </a:p>
      </dgm:t>
    </dgm:pt>
    <dgm:pt modelId="{6E531E88-AAF9-4304-8D68-47A84357FAAE}" type="parTrans" cxnId="{19DF00DB-8BBD-4ED4-A887-18F56050AF99}">
      <dgm:prSet/>
      <dgm:spPr/>
      <dgm:t>
        <a:bodyPr/>
        <a:lstStyle/>
        <a:p>
          <a:endParaRPr lang="en-US"/>
        </a:p>
      </dgm:t>
    </dgm:pt>
    <dgm:pt modelId="{92B553B5-D16A-4289-95DC-9EE491C3058F}" type="sibTrans" cxnId="{19DF00DB-8BBD-4ED4-A887-18F56050AF99}">
      <dgm:prSet/>
      <dgm:spPr/>
      <dgm:t>
        <a:bodyPr/>
        <a:lstStyle/>
        <a:p>
          <a:endParaRPr lang="en-US"/>
        </a:p>
      </dgm:t>
    </dgm:pt>
    <dgm:pt modelId="{55797866-5FA6-41DC-859F-26463E36C7D0}">
      <dgm:prSet phldrT="[Text]"/>
      <dgm:spPr>
        <a:solidFill>
          <a:srgbClr val="165392"/>
        </a:solidFill>
        <a:effectLst>
          <a:outerShdw blurRad="50800" dist="38100" dir="2700000" algn="tl" rotWithShape="0">
            <a:prstClr val="black">
              <a:alpha val="40000"/>
            </a:prstClr>
          </a:outerShdw>
        </a:effectLst>
      </dgm:spPr>
      <dgm:t>
        <a:bodyPr/>
        <a:lstStyle/>
        <a:p>
          <a:r>
            <a:rPr lang="en-US" dirty="0"/>
            <a:t>Identify Locally Preferred Alternative (LPA)</a:t>
          </a:r>
        </a:p>
      </dgm:t>
    </dgm:pt>
    <dgm:pt modelId="{12AB4C8A-C849-484D-A5C8-BD204C5A02AD}" type="parTrans" cxnId="{05E3E065-F7D4-435B-934F-9894B6C400C6}">
      <dgm:prSet/>
      <dgm:spPr/>
      <dgm:t>
        <a:bodyPr/>
        <a:lstStyle/>
        <a:p>
          <a:endParaRPr lang="en-US"/>
        </a:p>
      </dgm:t>
    </dgm:pt>
    <dgm:pt modelId="{E47E8458-34F1-4C20-A582-FD1149C4C035}" type="sibTrans" cxnId="{05E3E065-F7D4-435B-934F-9894B6C400C6}">
      <dgm:prSet/>
      <dgm:spPr/>
      <dgm:t>
        <a:bodyPr/>
        <a:lstStyle/>
        <a:p>
          <a:endParaRPr lang="en-US"/>
        </a:p>
      </dgm:t>
    </dgm:pt>
    <dgm:pt modelId="{151130FD-53B4-4AA2-A28A-727B66BF4CC9}" type="pres">
      <dgm:prSet presAssocID="{C685F641-0474-4762-A9D2-2801FC600969}" presName="Name0" presStyleCnt="0">
        <dgm:presLayoutVars>
          <dgm:dir/>
          <dgm:resizeHandles val="exact"/>
        </dgm:presLayoutVars>
      </dgm:prSet>
      <dgm:spPr/>
    </dgm:pt>
    <dgm:pt modelId="{93FEEC23-81EE-4470-A83F-7061234935ED}" type="pres">
      <dgm:prSet presAssocID="{DB6A0510-396F-45FA-9475-D345B1A393A7}" presName="node" presStyleLbl="node1" presStyleIdx="0" presStyleCnt="6" custScaleX="117787">
        <dgm:presLayoutVars>
          <dgm:bulletEnabled val="1"/>
        </dgm:presLayoutVars>
      </dgm:prSet>
      <dgm:spPr/>
    </dgm:pt>
    <dgm:pt modelId="{D9F8DD07-6C77-4313-900F-0EC75F33FB2F}" type="pres">
      <dgm:prSet presAssocID="{EA497FC3-FBB7-4A58-8CAE-EC37CA9F61E8}" presName="sibTrans" presStyleLbl="sibTrans2D1" presStyleIdx="0" presStyleCnt="5"/>
      <dgm:spPr/>
    </dgm:pt>
    <dgm:pt modelId="{0860744B-C4A9-4F4D-B0A5-BA84B3024895}" type="pres">
      <dgm:prSet presAssocID="{EA497FC3-FBB7-4A58-8CAE-EC37CA9F61E8}" presName="connectorText" presStyleLbl="sibTrans2D1" presStyleIdx="0" presStyleCnt="5"/>
      <dgm:spPr/>
    </dgm:pt>
    <dgm:pt modelId="{015F5EFE-9E9E-4072-A288-DE92AB793EB7}" type="pres">
      <dgm:prSet presAssocID="{6DFC2084-0F98-43A9-88F9-AFE7848D74D6}" presName="node" presStyleLbl="node1" presStyleIdx="1" presStyleCnt="6" custScaleX="117617">
        <dgm:presLayoutVars>
          <dgm:bulletEnabled val="1"/>
        </dgm:presLayoutVars>
      </dgm:prSet>
      <dgm:spPr/>
    </dgm:pt>
    <dgm:pt modelId="{1A8862D1-06D0-47ED-9A7C-86CA08E64F0F}" type="pres">
      <dgm:prSet presAssocID="{C8BA38E7-D431-4B26-B963-AEB7181DA7A2}" presName="sibTrans" presStyleLbl="sibTrans2D1" presStyleIdx="1" presStyleCnt="5"/>
      <dgm:spPr/>
    </dgm:pt>
    <dgm:pt modelId="{A4A2824E-9D55-47F9-A970-AD95B2476CBE}" type="pres">
      <dgm:prSet presAssocID="{C8BA38E7-D431-4B26-B963-AEB7181DA7A2}" presName="connectorText" presStyleLbl="sibTrans2D1" presStyleIdx="1" presStyleCnt="5"/>
      <dgm:spPr/>
    </dgm:pt>
    <dgm:pt modelId="{A009D114-1792-44D2-8EB5-B76E706F600D}" type="pres">
      <dgm:prSet presAssocID="{C35E764F-0AFF-43BD-9725-C688E7BD459A}" presName="node" presStyleLbl="node1" presStyleIdx="2" presStyleCnt="6" custScaleX="116585">
        <dgm:presLayoutVars>
          <dgm:bulletEnabled val="1"/>
        </dgm:presLayoutVars>
      </dgm:prSet>
      <dgm:spPr/>
    </dgm:pt>
    <dgm:pt modelId="{5CB19861-9F8F-4240-82D9-47E66AA7D77A}" type="pres">
      <dgm:prSet presAssocID="{793E1B48-F378-4F64-8175-4CF6685BAE51}" presName="sibTrans" presStyleLbl="sibTrans2D1" presStyleIdx="2" presStyleCnt="5"/>
      <dgm:spPr/>
    </dgm:pt>
    <dgm:pt modelId="{34393DFA-2101-49DE-BBD4-1B036EFFAF4D}" type="pres">
      <dgm:prSet presAssocID="{793E1B48-F378-4F64-8175-4CF6685BAE51}" presName="connectorText" presStyleLbl="sibTrans2D1" presStyleIdx="2" presStyleCnt="5"/>
      <dgm:spPr/>
    </dgm:pt>
    <dgm:pt modelId="{DF11D4F3-D19B-4F10-ABA9-20604EFBABAE}" type="pres">
      <dgm:prSet presAssocID="{1817E4A8-5767-41F2-862E-25ECA9DDFC52}" presName="node" presStyleLbl="node1" presStyleIdx="3" presStyleCnt="6" custScaleX="125003">
        <dgm:presLayoutVars>
          <dgm:bulletEnabled val="1"/>
        </dgm:presLayoutVars>
      </dgm:prSet>
      <dgm:spPr/>
    </dgm:pt>
    <dgm:pt modelId="{1935EF4B-760D-4EA0-AD03-A764DAE180A4}" type="pres">
      <dgm:prSet presAssocID="{3669AB77-5AF2-4C17-B528-0B58B11B899C}" presName="sibTrans" presStyleLbl="sibTrans2D1" presStyleIdx="3" presStyleCnt="5"/>
      <dgm:spPr/>
    </dgm:pt>
    <dgm:pt modelId="{7D053B3F-FFFC-4C16-AFE1-D7AE682607FB}" type="pres">
      <dgm:prSet presAssocID="{3669AB77-5AF2-4C17-B528-0B58B11B899C}" presName="connectorText" presStyleLbl="sibTrans2D1" presStyleIdx="3" presStyleCnt="5"/>
      <dgm:spPr/>
    </dgm:pt>
    <dgm:pt modelId="{E119EAC2-F1F8-4BB8-9059-BB35C8C24490}" type="pres">
      <dgm:prSet presAssocID="{83873E4A-BCC1-4165-88BA-3E7AA63D27D6}" presName="node" presStyleLbl="node1" presStyleIdx="4" presStyleCnt="6" custScaleX="122959">
        <dgm:presLayoutVars>
          <dgm:bulletEnabled val="1"/>
        </dgm:presLayoutVars>
      </dgm:prSet>
      <dgm:spPr/>
    </dgm:pt>
    <dgm:pt modelId="{D612E737-B223-4772-8716-AA7557AE056A}" type="pres">
      <dgm:prSet presAssocID="{92B553B5-D16A-4289-95DC-9EE491C3058F}" presName="sibTrans" presStyleLbl="sibTrans2D1" presStyleIdx="4" presStyleCnt="5"/>
      <dgm:spPr/>
    </dgm:pt>
    <dgm:pt modelId="{23D12CFB-AB62-48DD-8188-2138BD93D2F1}" type="pres">
      <dgm:prSet presAssocID="{92B553B5-D16A-4289-95DC-9EE491C3058F}" presName="connectorText" presStyleLbl="sibTrans2D1" presStyleIdx="4" presStyleCnt="5"/>
      <dgm:spPr/>
    </dgm:pt>
    <dgm:pt modelId="{A16A4DDD-62BE-450E-96D7-2052A41D7335}" type="pres">
      <dgm:prSet presAssocID="{55797866-5FA6-41DC-859F-26463E36C7D0}" presName="node" presStyleLbl="node1" presStyleIdx="5" presStyleCnt="6" custScaleX="123553">
        <dgm:presLayoutVars>
          <dgm:bulletEnabled val="1"/>
        </dgm:presLayoutVars>
      </dgm:prSet>
      <dgm:spPr/>
    </dgm:pt>
  </dgm:ptLst>
  <dgm:cxnLst>
    <dgm:cxn modelId="{5A631419-4E05-45C0-99BA-C6C9356A8339}" type="presOf" srcId="{DB6A0510-396F-45FA-9475-D345B1A393A7}" destId="{93FEEC23-81EE-4470-A83F-7061234935ED}" srcOrd="0" destOrd="0" presId="urn:microsoft.com/office/officeart/2005/8/layout/process1"/>
    <dgm:cxn modelId="{EF1EBB1C-FFAE-4B5B-A2C9-752ABA734BDF}" type="presOf" srcId="{C8BA38E7-D431-4B26-B963-AEB7181DA7A2}" destId="{A4A2824E-9D55-47F9-A970-AD95B2476CBE}" srcOrd="1" destOrd="0" presId="urn:microsoft.com/office/officeart/2005/8/layout/process1"/>
    <dgm:cxn modelId="{7650762B-DCD4-4B6C-8531-E5767CD613FB}" type="presOf" srcId="{793E1B48-F378-4F64-8175-4CF6685BAE51}" destId="{5CB19861-9F8F-4240-82D9-47E66AA7D77A}" srcOrd="0" destOrd="0" presId="urn:microsoft.com/office/officeart/2005/8/layout/process1"/>
    <dgm:cxn modelId="{ECE76A2D-5C82-4887-A997-192FC9109205}" type="presOf" srcId="{1817E4A8-5767-41F2-862E-25ECA9DDFC52}" destId="{DF11D4F3-D19B-4F10-ABA9-20604EFBABAE}" srcOrd="0" destOrd="0" presId="urn:microsoft.com/office/officeart/2005/8/layout/process1"/>
    <dgm:cxn modelId="{15C4F637-2892-4D12-BC66-AFEE738730DF}" type="presOf" srcId="{EA497FC3-FBB7-4A58-8CAE-EC37CA9F61E8}" destId="{D9F8DD07-6C77-4313-900F-0EC75F33FB2F}" srcOrd="0" destOrd="0" presId="urn:microsoft.com/office/officeart/2005/8/layout/process1"/>
    <dgm:cxn modelId="{2753633F-51F8-4B4A-BD97-0200910DCBC9}" type="presOf" srcId="{C35E764F-0AFF-43BD-9725-C688E7BD459A}" destId="{A009D114-1792-44D2-8EB5-B76E706F600D}" srcOrd="0" destOrd="0" presId="urn:microsoft.com/office/officeart/2005/8/layout/process1"/>
    <dgm:cxn modelId="{8B6EE144-E4E7-4814-B133-C4A6A921A387}" type="presOf" srcId="{C8BA38E7-D431-4B26-B963-AEB7181DA7A2}" destId="{1A8862D1-06D0-47ED-9A7C-86CA08E64F0F}" srcOrd="0" destOrd="0" presId="urn:microsoft.com/office/officeart/2005/8/layout/process1"/>
    <dgm:cxn modelId="{05E3E065-F7D4-435B-934F-9894B6C400C6}" srcId="{C685F641-0474-4762-A9D2-2801FC600969}" destId="{55797866-5FA6-41DC-859F-26463E36C7D0}" srcOrd="5" destOrd="0" parTransId="{12AB4C8A-C849-484D-A5C8-BD204C5A02AD}" sibTransId="{E47E8458-34F1-4C20-A582-FD1149C4C035}"/>
    <dgm:cxn modelId="{4931CD6C-7767-43BE-93AB-5A312AA83FE6}" srcId="{C685F641-0474-4762-A9D2-2801FC600969}" destId="{6DFC2084-0F98-43A9-88F9-AFE7848D74D6}" srcOrd="1" destOrd="0" parTransId="{88CD7953-4E54-44B4-9EC9-7160025A4846}" sibTransId="{C8BA38E7-D431-4B26-B963-AEB7181DA7A2}"/>
    <dgm:cxn modelId="{3A161274-F724-4115-BB77-228630BD0821}" type="presOf" srcId="{793E1B48-F378-4F64-8175-4CF6685BAE51}" destId="{34393DFA-2101-49DE-BBD4-1B036EFFAF4D}" srcOrd="1" destOrd="0" presId="urn:microsoft.com/office/officeart/2005/8/layout/process1"/>
    <dgm:cxn modelId="{31792C74-CEE8-4603-BFD0-0DC7410C3893}" srcId="{C685F641-0474-4762-A9D2-2801FC600969}" destId="{DB6A0510-396F-45FA-9475-D345B1A393A7}" srcOrd="0" destOrd="0" parTransId="{BE618FA0-1081-4CEE-993C-F2217317EF85}" sibTransId="{EA497FC3-FBB7-4A58-8CAE-EC37CA9F61E8}"/>
    <dgm:cxn modelId="{D53F4397-4405-49A1-806B-A705CD978EAA}" type="presOf" srcId="{C685F641-0474-4762-A9D2-2801FC600969}" destId="{151130FD-53B4-4AA2-A28A-727B66BF4CC9}" srcOrd="0" destOrd="0" presId="urn:microsoft.com/office/officeart/2005/8/layout/process1"/>
    <dgm:cxn modelId="{9810C098-FF0A-42F9-8756-700F55EF380E}" type="presOf" srcId="{55797866-5FA6-41DC-859F-26463E36C7D0}" destId="{A16A4DDD-62BE-450E-96D7-2052A41D7335}" srcOrd="0" destOrd="0" presId="urn:microsoft.com/office/officeart/2005/8/layout/process1"/>
    <dgm:cxn modelId="{A08E409E-B5F0-4E6A-803F-23379C5A9EDB}" type="presOf" srcId="{3669AB77-5AF2-4C17-B528-0B58B11B899C}" destId="{7D053B3F-FFFC-4C16-AFE1-D7AE682607FB}" srcOrd="1" destOrd="0" presId="urn:microsoft.com/office/officeart/2005/8/layout/process1"/>
    <dgm:cxn modelId="{723B7AA4-8E51-4283-AC0A-2510AEC0E36F}" type="presOf" srcId="{EA497FC3-FBB7-4A58-8CAE-EC37CA9F61E8}" destId="{0860744B-C4A9-4F4D-B0A5-BA84B3024895}" srcOrd="1" destOrd="0" presId="urn:microsoft.com/office/officeart/2005/8/layout/process1"/>
    <dgm:cxn modelId="{791A5DA5-A5E9-4EC6-8E75-B0D97667FC9B}" type="presOf" srcId="{92B553B5-D16A-4289-95DC-9EE491C3058F}" destId="{23D12CFB-AB62-48DD-8188-2138BD93D2F1}" srcOrd="1" destOrd="0" presId="urn:microsoft.com/office/officeart/2005/8/layout/process1"/>
    <dgm:cxn modelId="{86290AC7-2DCD-4F87-AE7D-2540B5390527}" type="presOf" srcId="{83873E4A-BCC1-4165-88BA-3E7AA63D27D6}" destId="{E119EAC2-F1F8-4BB8-9059-BB35C8C24490}" srcOrd="0" destOrd="0" presId="urn:microsoft.com/office/officeart/2005/8/layout/process1"/>
    <dgm:cxn modelId="{C70A94CA-A16C-4921-8B24-34373AC9B45D}" srcId="{C685F641-0474-4762-A9D2-2801FC600969}" destId="{C35E764F-0AFF-43BD-9725-C688E7BD459A}" srcOrd="2" destOrd="0" parTransId="{3FC6CE48-E611-4396-A8AD-B1D7644AB30F}" sibTransId="{793E1B48-F378-4F64-8175-4CF6685BAE51}"/>
    <dgm:cxn modelId="{51A656CE-A26F-469A-ABBC-96F238B8F9C9}" type="presOf" srcId="{3669AB77-5AF2-4C17-B528-0B58B11B899C}" destId="{1935EF4B-760D-4EA0-AD03-A764DAE180A4}" srcOrd="0" destOrd="0" presId="urn:microsoft.com/office/officeart/2005/8/layout/process1"/>
    <dgm:cxn modelId="{A5CBCBDA-BA62-413E-B0BB-BEB2F6FDB208}" type="presOf" srcId="{6DFC2084-0F98-43A9-88F9-AFE7848D74D6}" destId="{015F5EFE-9E9E-4072-A288-DE92AB793EB7}" srcOrd="0" destOrd="0" presId="urn:microsoft.com/office/officeart/2005/8/layout/process1"/>
    <dgm:cxn modelId="{19DF00DB-8BBD-4ED4-A887-18F56050AF99}" srcId="{C685F641-0474-4762-A9D2-2801FC600969}" destId="{83873E4A-BCC1-4165-88BA-3E7AA63D27D6}" srcOrd="4" destOrd="0" parTransId="{6E531E88-AAF9-4304-8D68-47A84357FAAE}" sibTransId="{92B553B5-D16A-4289-95DC-9EE491C3058F}"/>
    <dgm:cxn modelId="{52E572EF-36B7-44F8-BF59-6A74F3F503EA}" srcId="{C685F641-0474-4762-A9D2-2801FC600969}" destId="{1817E4A8-5767-41F2-862E-25ECA9DDFC52}" srcOrd="3" destOrd="0" parTransId="{CF494773-EC53-41B6-A824-5F857D0C2B21}" sibTransId="{3669AB77-5AF2-4C17-B528-0B58B11B899C}"/>
    <dgm:cxn modelId="{F85F7BF5-8E2F-46DA-944D-2340543774DA}" type="presOf" srcId="{92B553B5-D16A-4289-95DC-9EE491C3058F}" destId="{D612E737-B223-4772-8716-AA7557AE056A}" srcOrd="0" destOrd="0" presId="urn:microsoft.com/office/officeart/2005/8/layout/process1"/>
    <dgm:cxn modelId="{63B73D8A-61C1-4215-830D-7A569A8D6FD4}" type="presParOf" srcId="{151130FD-53B4-4AA2-A28A-727B66BF4CC9}" destId="{93FEEC23-81EE-4470-A83F-7061234935ED}" srcOrd="0" destOrd="0" presId="urn:microsoft.com/office/officeart/2005/8/layout/process1"/>
    <dgm:cxn modelId="{FF5FA899-9CB9-4C67-9C91-226127694B15}" type="presParOf" srcId="{151130FD-53B4-4AA2-A28A-727B66BF4CC9}" destId="{D9F8DD07-6C77-4313-900F-0EC75F33FB2F}" srcOrd="1" destOrd="0" presId="urn:microsoft.com/office/officeart/2005/8/layout/process1"/>
    <dgm:cxn modelId="{E35F18C8-22C2-4137-8B80-961940D294B8}" type="presParOf" srcId="{D9F8DD07-6C77-4313-900F-0EC75F33FB2F}" destId="{0860744B-C4A9-4F4D-B0A5-BA84B3024895}" srcOrd="0" destOrd="0" presId="urn:microsoft.com/office/officeart/2005/8/layout/process1"/>
    <dgm:cxn modelId="{D7995C58-0897-4B3A-A54E-F2C2CD91B797}" type="presParOf" srcId="{151130FD-53B4-4AA2-A28A-727B66BF4CC9}" destId="{015F5EFE-9E9E-4072-A288-DE92AB793EB7}" srcOrd="2" destOrd="0" presId="urn:microsoft.com/office/officeart/2005/8/layout/process1"/>
    <dgm:cxn modelId="{A32F7C0A-35D9-4E52-A25C-C267BABDDB2A}" type="presParOf" srcId="{151130FD-53B4-4AA2-A28A-727B66BF4CC9}" destId="{1A8862D1-06D0-47ED-9A7C-86CA08E64F0F}" srcOrd="3" destOrd="0" presId="urn:microsoft.com/office/officeart/2005/8/layout/process1"/>
    <dgm:cxn modelId="{A0D64B78-B484-4B6D-948B-738CD2643736}" type="presParOf" srcId="{1A8862D1-06D0-47ED-9A7C-86CA08E64F0F}" destId="{A4A2824E-9D55-47F9-A970-AD95B2476CBE}" srcOrd="0" destOrd="0" presId="urn:microsoft.com/office/officeart/2005/8/layout/process1"/>
    <dgm:cxn modelId="{87BA428E-7EE8-4971-94AB-3A1BCAD6ACE9}" type="presParOf" srcId="{151130FD-53B4-4AA2-A28A-727B66BF4CC9}" destId="{A009D114-1792-44D2-8EB5-B76E706F600D}" srcOrd="4" destOrd="0" presId="urn:microsoft.com/office/officeart/2005/8/layout/process1"/>
    <dgm:cxn modelId="{6288D830-4F8B-4AEC-93A3-39714BED92EA}" type="presParOf" srcId="{151130FD-53B4-4AA2-A28A-727B66BF4CC9}" destId="{5CB19861-9F8F-4240-82D9-47E66AA7D77A}" srcOrd="5" destOrd="0" presId="urn:microsoft.com/office/officeart/2005/8/layout/process1"/>
    <dgm:cxn modelId="{129E8556-E521-487D-88BD-48173ABD8001}" type="presParOf" srcId="{5CB19861-9F8F-4240-82D9-47E66AA7D77A}" destId="{34393DFA-2101-49DE-BBD4-1B036EFFAF4D}" srcOrd="0" destOrd="0" presId="urn:microsoft.com/office/officeart/2005/8/layout/process1"/>
    <dgm:cxn modelId="{ADAFA754-8908-4C31-870F-FF51FC937E6A}" type="presParOf" srcId="{151130FD-53B4-4AA2-A28A-727B66BF4CC9}" destId="{DF11D4F3-D19B-4F10-ABA9-20604EFBABAE}" srcOrd="6" destOrd="0" presId="urn:microsoft.com/office/officeart/2005/8/layout/process1"/>
    <dgm:cxn modelId="{C67A236D-3438-4B1A-980F-AEDA138F058F}" type="presParOf" srcId="{151130FD-53B4-4AA2-A28A-727B66BF4CC9}" destId="{1935EF4B-760D-4EA0-AD03-A764DAE180A4}" srcOrd="7" destOrd="0" presId="urn:microsoft.com/office/officeart/2005/8/layout/process1"/>
    <dgm:cxn modelId="{83550E9D-3FD2-451D-AC6B-B0168B28D48B}" type="presParOf" srcId="{1935EF4B-760D-4EA0-AD03-A764DAE180A4}" destId="{7D053B3F-FFFC-4C16-AFE1-D7AE682607FB}" srcOrd="0" destOrd="0" presId="urn:microsoft.com/office/officeart/2005/8/layout/process1"/>
    <dgm:cxn modelId="{6B1A176B-5369-4862-B3E3-E14E6FB3DC71}" type="presParOf" srcId="{151130FD-53B4-4AA2-A28A-727B66BF4CC9}" destId="{E119EAC2-F1F8-4BB8-9059-BB35C8C24490}" srcOrd="8" destOrd="0" presId="urn:microsoft.com/office/officeart/2005/8/layout/process1"/>
    <dgm:cxn modelId="{F1BEF46F-DF81-4DBA-B6BC-685FEF52CD7E}" type="presParOf" srcId="{151130FD-53B4-4AA2-A28A-727B66BF4CC9}" destId="{D612E737-B223-4772-8716-AA7557AE056A}" srcOrd="9" destOrd="0" presId="urn:microsoft.com/office/officeart/2005/8/layout/process1"/>
    <dgm:cxn modelId="{5AA11DAD-AF80-449C-9E0F-4A134946E754}" type="presParOf" srcId="{D612E737-B223-4772-8716-AA7557AE056A}" destId="{23D12CFB-AB62-48DD-8188-2138BD93D2F1}" srcOrd="0" destOrd="0" presId="urn:microsoft.com/office/officeart/2005/8/layout/process1"/>
    <dgm:cxn modelId="{D5AAD28C-5048-4406-A4B7-923EA662B56E}" type="presParOf" srcId="{151130FD-53B4-4AA2-A28A-727B66BF4CC9}" destId="{A16A4DDD-62BE-450E-96D7-2052A41D7335}" srcOrd="10" destOrd="0" presId="urn:microsoft.com/office/officeart/2005/8/layout/process1"/>
  </dgm:cxnLst>
  <dgm:bg>
    <a:effect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EEC23-81EE-4470-A83F-7061234935ED}">
      <dsp:nvSpPr>
        <dsp:cNvPr id="0" name=""/>
        <dsp:cNvSpPr/>
      </dsp:nvSpPr>
      <dsp:spPr>
        <a:xfrm>
          <a:off x="321" y="608758"/>
          <a:ext cx="1292795" cy="967234"/>
        </a:xfrm>
        <a:prstGeom prst="roundRect">
          <a:avLst>
            <a:gd name="adj" fmla="val 10000"/>
          </a:avLst>
        </a:prstGeom>
        <a:solidFill>
          <a:srgbClr val="245B94"/>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Purpose and Need</a:t>
          </a:r>
        </a:p>
      </dsp:txBody>
      <dsp:txXfrm>
        <a:off x="28650" y="637087"/>
        <a:ext cx="1236137" cy="910576"/>
      </dsp:txXfrm>
    </dsp:sp>
    <dsp:sp modelId="{D9F8DD07-6C77-4313-900F-0EC75F33FB2F}">
      <dsp:nvSpPr>
        <dsp:cNvPr id="0" name=""/>
        <dsp:cNvSpPr/>
      </dsp:nvSpPr>
      <dsp:spPr>
        <a:xfrm>
          <a:off x="1402874" y="956276"/>
          <a:ext cx="232685" cy="2721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402874" y="1010715"/>
        <a:ext cx="162880" cy="163319"/>
      </dsp:txXfrm>
    </dsp:sp>
    <dsp:sp modelId="{015F5EFE-9E9E-4072-A288-DE92AB793EB7}">
      <dsp:nvSpPr>
        <dsp:cNvPr id="0" name=""/>
        <dsp:cNvSpPr/>
      </dsp:nvSpPr>
      <dsp:spPr>
        <a:xfrm>
          <a:off x="1732145" y="608758"/>
          <a:ext cx="1290929" cy="967234"/>
        </a:xfrm>
        <a:prstGeom prst="roundRect">
          <a:avLst>
            <a:gd name="adj" fmla="val 10000"/>
          </a:avLst>
        </a:prstGeom>
        <a:solidFill>
          <a:srgbClr val="245B94"/>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Develop Alternatives to Meet Needs</a:t>
          </a:r>
        </a:p>
      </dsp:txBody>
      <dsp:txXfrm>
        <a:off x="1760474" y="637087"/>
        <a:ext cx="1234271" cy="910576"/>
      </dsp:txXfrm>
    </dsp:sp>
    <dsp:sp modelId="{1A8862D1-06D0-47ED-9A7C-86CA08E64F0F}">
      <dsp:nvSpPr>
        <dsp:cNvPr id="0" name=""/>
        <dsp:cNvSpPr/>
      </dsp:nvSpPr>
      <dsp:spPr>
        <a:xfrm>
          <a:off x="3132832" y="956276"/>
          <a:ext cx="232685" cy="2721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132832" y="1010715"/>
        <a:ext cx="162880" cy="163319"/>
      </dsp:txXfrm>
    </dsp:sp>
    <dsp:sp modelId="{A009D114-1792-44D2-8EB5-B76E706F600D}">
      <dsp:nvSpPr>
        <dsp:cNvPr id="0" name=""/>
        <dsp:cNvSpPr/>
      </dsp:nvSpPr>
      <dsp:spPr>
        <a:xfrm>
          <a:off x="3462103" y="608758"/>
          <a:ext cx="1279603" cy="967234"/>
        </a:xfrm>
        <a:prstGeom prst="roundRect">
          <a:avLst>
            <a:gd name="adj" fmla="val 10000"/>
          </a:avLst>
        </a:prstGeom>
        <a:solidFill>
          <a:srgbClr val="245B94"/>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Evaluate Environmental Impacts</a:t>
          </a:r>
        </a:p>
      </dsp:txBody>
      <dsp:txXfrm>
        <a:off x="3490432" y="637087"/>
        <a:ext cx="1222945" cy="910576"/>
      </dsp:txXfrm>
    </dsp:sp>
    <dsp:sp modelId="{5CB19861-9F8F-4240-82D9-47E66AA7D77A}">
      <dsp:nvSpPr>
        <dsp:cNvPr id="0" name=""/>
        <dsp:cNvSpPr/>
      </dsp:nvSpPr>
      <dsp:spPr>
        <a:xfrm>
          <a:off x="4851464" y="956276"/>
          <a:ext cx="232685" cy="2721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851464" y="1010715"/>
        <a:ext cx="162880" cy="163319"/>
      </dsp:txXfrm>
    </dsp:sp>
    <dsp:sp modelId="{DF11D4F3-D19B-4F10-ABA9-20604EFBABAE}">
      <dsp:nvSpPr>
        <dsp:cNvPr id="0" name=""/>
        <dsp:cNvSpPr/>
      </dsp:nvSpPr>
      <dsp:spPr>
        <a:xfrm>
          <a:off x="5180735" y="608758"/>
          <a:ext cx="1371996" cy="967234"/>
        </a:xfrm>
        <a:prstGeom prst="roundRect">
          <a:avLst>
            <a:gd name="adj" fmla="val 10000"/>
          </a:avLst>
        </a:prstGeom>
        <a:solidFill>
          <a:srgbClr val="245B94"/>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Evaluate Cost</a:t>
          </a:r>
        </a:p>
      </dsp:txBody>
      <dsp:txXfrm>
        <a:off x="5209064" y="637087"/>
        <a:ext cx="1315338" cy="910576"/>
      </dsp:txXfrm>
    </dsp:sp>
    <dsp:sp modelId="{1935EF4B-760D-4EA0-AD03-A764DAE180A4}">
      <dsp:nvSpPr>
        <dsp:cNvPr id="0" name=""/>
        <dsp:cNvSpPr/>
      </dsp:nvSpPr>
      <dsp:spPr>
        <a:xfrm>
          <a:off x="6662488" y="956276"/>
          <a:ext cx="232685" cy="2721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662488" y="1010715"/>
        <a:ext cx="162880" cy="163319"/>
      </dsp:txXfrm>
    </dsp:sp>
    <dsp:sp modelId="{E119EAC2-F1F8-4BB8-9059-BB35C8C24490}">
      <dsp:nvSpPr>
        <dsp:cNvPr id="0" name=""/>
        <dsp:cNvSpPr/>
      </dsp:nvSpPr>
      <dsp:spPr>
        <a:xfrm>
          <a:off x="6991760" y="608758"/>
          <a:ext cx="1349562" cy="967234"/>
        </a:xfrm>
        <a:prstGeom prst="roundRect">
          <a:avLst>
            <a:gd name="adj" fmla="val 10000"/>
          </a:avLst>
        </a:prstGeom>
        <a:solidFill>
          <a:srgbClr val="245B94"/>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Public Involvement</a:t>
          </a:r>
        </a:p>
      </dsp:txBody>
      <dsp:txXfrm>
        <a:off x="7020089" y="637087"/>
        <a:ext cx="1292904" cy="910576"/>
      </dsp:txXfrm>
    </dsp:sp>
    <dsp:sp modelId="{D612E737-B223-4772-8716-AA7557AE056A}">
      <dsp:nvSpPr>
        <dsp:cNvPr id="0" name=""/>
        <dsp:cNvSpPr/>
      </dsp:nvSpPr>
      <dsp:spPr>
        <a:xfrm>
          <a:off x="8451079" y="956276"/>
          <a:ext cx="232685" cy="2721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8451079" y="1010715"/>
        <a:ext cx="162880" cy="163319"/>
      </dsp:txXfrm>
    </dsp:sp>
    <dsp:sp modelId="{A16A4DDD-62BE-450E-96D7-2052A41D7335}">
      <dsp:nvSpPr>
        <dsp:cNvPr id="0" name=""/>
        <dsp:cNvSpPr/>
      </dsp:nvSpPr>
      <dsp:spPr>
        <a:xfrm>
          <a:off x="8780350" y="608758"/>
          <a:ext cx="1356081" cy="967234"/>
        </a:xfrm>
        <a:prstGeom prst="roundRect">
          <a:avLst>
            <a:gd name="adj" fmla="val 10000"/>
          </a:avLst>
        </a:prstGeom>
        <a:solidFill>
          <a:srgbClr val="165392"/>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Identify Locally Preferred Alternative (LPA)</a:t>
          </a:r>
        </a:p>
      </dsp:txBody>
      <dsp:txXfrm>
        <a:off x="8808679" y="637087"/>
        <a:ext cx="1299423" cy="91057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AFF764C-4FDF-4B35-B00E-8E9D6960CF64}" type="datetimeFigureOut">
              <a:rPr lang="en-US" smtClean="0"/>
              <a:t>11/18/2021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9543916-CB05-4218-97E3-0A46D64301DA}" type="slidenum">
              <a:rPr lang="en-US" smtClean="0"/>
              <a:t>‹#›</a:t>
            </a:fld>
            <a:endParaRPr lang="en-US"/>
          </a:p>
        </p:txBody>
      </p:sp>
    </p:spTree>
    <p:extLst>
      <p:ext uri="{BB962C8B-B14F-4D97-AF65-F5344CB8AC3E}">
        <p14:creationId xmlns:p14="http://schemas.microsoft.com/office/powerpoint/2010/main" val="2306196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A02A1-F563-4D96-9817-7C64E4BD7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195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C59F5F-FAC0-49EF-97A7-26F06A5BB90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23556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C59F5F-FAC0-49EF-97A7-26F06A5BB90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24239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C3807-7CA4-47CB-B009-ED2C3D747EC9}" type="slidenum">
              <a:rPr kumimoji="0" lang="en-US"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3670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Commuter rail has many important benefits.  Economic and residential growth will include Transit Oriented Development and mixed land uses to support the increase in residential and business development. Commuter rail helps to enhance quality of life by increasing mobility and transportation choices and providing greater access to employment, education, and essential services.</a:t>
            </a:r>
          </a:p>
          <a:p>
            <a:endParaRPr lang="en-US" b="0" dirty="0"/>
          </a:p>
          <a:p>
            <a:r>
              <a:rPr lang="en-US" b="0" dirty="0"/>
              <a:t>Transit benefits to the public include reduced travel times and automobile dependence and avoiding the stress of road traffic. Environmental benefits include cleaner air by reducing traffic congestion and less wear and tear on our highways. Commuter rail benefits employers with potential cost savings on subsidized parking and access to a wider pool of talent.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C3807-7CA4-47CB-B009-ED2C3D747EC9}" type="slidenum">
              <a:rPr kumimoji="0" lang="en-US"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371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Throughout many years of station planning, nearly 100 potential station areas were originally identified in the corridor. This list was refined to 26 potential station areas in the tri-county area. Through coordination with municipalities and stakeholders in Broward County, the 9 station areas originally identified in Broward have been further screened to 6 Broward Commuter Rail station areas to advance through the PD&amp;E process.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C3807-7CA4-47CB-B009-ED2C3D747EC9}" type="slidenum">
              <a:rPr kumimoji="0" lang="en-US"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9572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FEC corridor is a shared-use corridor with FEC freight trains and intercity passenger trains. Florida East Coast Railway, L.L.C. owns the FECR right of way and operates freight service. Brightline operates inter-city passenger rail trains via a passenger easement in the corridor. The commuter rail will share tracks with freight and Brightline. The study is being conducted in coordination with many parties that have an interest in the FEC railroad corridor.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C3807-7CA4-47CB-B009-ED2C3D747EC9}" type="slidenum">
              <a:rPr kumimoji="0" lang="en-US"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0169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PD&amp;E Study will take into account numerous environmental considerations including:</a:t>
            </a:r>
          </a:p>
          <a:p>
            <a:pPr marL="177845" indent="-177845">
              <a:buFont typeface="Arial" panose="020B0604020202020204" pitchFamily="34" charset="0"/>
              <a:buChar char="•"/>
            </a:pPr>
            <a:r>
              <a:rPr lang="en-US" b="0" dirty="0"/>
              <a:t>Social Resources</a:t>
            </a:r>
          </a:p>
          <a:p>
            <a:pPr marL="177845" indent="-177845">
              <a:buFont typeface="Arial" panose="020B0604020202020204" pitchFamily="34" charset="0"/>
              <a:buChar char="•"/>
            </a:pPr>
            <a:r>
              <a:rPr lang="en-US" b="0" dirty="0"/>
              <a:t>Economic</a:t>
            </a:r>
          </a:p>
          <a:p>
            <a:pPr marL="177845" indent="-177845">
              <a:buFont typeface="Arial" panose="020B0604020202020204" pitchFamily="34" charset="0"/>
              <a:buChar char="•"/>
            </a:pPr>
            <a:r>
              <a:rPr lang="en-US" b="0" dirty="0"/>
              <a:t>Land Use Changes</a:t>
            </a:r>
          </a:p>
          <a:p>
            <a:pPr marL="177845" indent="-177845">
              <a:buFont typeface="Arial" panose="020B0604020202020204" pitchFamily="34" charset="0"/>
              <a:buChar char="•"/>
            </a:pPr>
            <a:r>
              <a:rPr lang="en-US" b="0" dirty="0"/>
              <a:t>Mobility</a:t>
            </a:r>
          </a:p>
          <a:p>
            <a:pPr marL="177845" indent="-177845">
              <a:buFont typeface="Arial" panose="020B0604020202020204" pitchFamily="34" charset="0"/>
              <a:buChar char="•"/>
            </a:pPr>
            <a:r>
              <a:rPr lang="en-US" b="0" dirty="0"/>
              <a:t>Aesthetic Effects</a:t>
            </a:r>
          </a:p>
          <a:p>
            <a:pPr marL="177845" indent="-177845">
              <a:buFont typeface="Arial" panose="020B0604020202020204" pitchFamily="34" charset="0"/>
              <a:buChar char="•"/>
            </a:pPr>
            <a:r>
              <a:rPr lang="en-US" b="0" dirty="0"/>
              <a:t>Relocation potential</a:t>
            </a:r>
          </a:p>
          <a:p>
            <a:pPr marL="177845" indent="-177845">
              <a:buFont typeface="Arial" panose="020B0604020202020204" pitchFamily="34" charset="0"/>
              <a:buChar char="•"/>
            </a:pPr>
            <a:r>
              <a:rPr lang="en-US" b="0" dirty="0"/>
              <a:t>Recreational Section 4(f)(Parks and Preserves)</a:t>
            </a:r>
          </a:p>
          <a:p>
            <a:endParaRPr lang="en-US" b="0" dirty="0"/>
          </a:p>
          <a:p>
            <a:r>
              <a:rPr lang="en-US" b="0" dirty="0"/>
              <a:t>Cultural Environment considerations include:</a:t>
            </a:r>
          </a:p>
          <a:p>
            <a:pPr marL="177845" indent="-177845">
              <a:buFont typeface="Arial" panose="020B0604020202020204" pitchFamily="34" charset="0"/>
              <a:buChar char="•"/>
            </a:pPr>
            <a:r>
              <a:rPr lang="en-US" b="0" dirty="0"/>
              <a:t>Historic Resources</a:t>
            </a:r>
          </a:p>
          <a:p>
            <a:pPr marL="177845" indent="-177845">
              <a:buFont typeface="Arial" panose="020B0604020202020204" pitchFamily="34" charset="0"/>
              <a:buChar char="•"/>
            </a:pPr>
            <a:r>
              <a:rPr lang="en-US" b="0" dirty="0"/>
              <a:t>Archaeological Resources</a:t>
            </a:r>
          </a:p>
          <a:p>
            <a:pPr marL="177845" indent="-177845">
              <a:buFont typeface="Arial" panose="020B0604020202020204" pitchFamily="34" charset="0"/>
              <a:buChar char="•"/>
            </a:pPr>
            <a:r>
              <a:rPr lang="en-US" b="0" dirty="0"/>
              <a:t>As well as Coordination and consultation with the State Historic Preservation Officer</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The Federal Transit Administration will lead the cultural resources effort.</a:t>
            </a:r>
          </a:p>
          <a:p>
            <a:endParaRPr lang="en-US" b="0" dirty="0"/>
          </a:p>
          <a:p>
            <a:r>
              <a:rPr lang="en-US" b="0" dirty="0"/>
              <a:t>Natural Environment considerations include:</a:t>
            </a:r>
          </a:p>
          <a:p>
            <a:pPr marL="177845" indent="-177845">
              <a:buFont typeface="Arial" panose="020B0604020202020204" pitchFamily="34" charset="0"/>
              <a:buChar char="•"/>
            </a:pPr>
            <a:r>
              <a:rPr lang="en-US" b="0" dirty="0"/>
              <a:t>Wetlands</a:t>
            </a:r>
          </a:p>
          <a:p>
            <a:pPr marL="177845" indent="-177845">
              <a:buFont typeface="Arial" panose="020B0604020202020204" pitchFamily="34" charset="0"/>
              <a:buChar char="•"/>
            </a:pPr>
            <a:r>
              <a:rPr lang="en-US" b="0" dirty="0"/>
              <a:t>Protected Species</a:t>
            </a:r>
          </a:p>
          <a:p>
            <a:pPr marL="177845" indent="-177845">
              <a:buFont typeface="Arial" panose="020B0604020202020204" pitchFamily="34" charset="0"/>
              <a:buChar char="•"/>
            </a:pPr>
            <a:r>
              <a:rPr lang="en-US" b="0" dirty="0"/>
              <a:t>Essential Fish Habitat</a:t>
            </a:r>
          </a:p>
          <a:p>
            <a:pPr marL="177845" indent="-177845">
              <a:buFont typeface="Arial" panose="020B0604020202020204" pitchFamily="34" charset="0"/>
              <a:buChar char="•"/>
            </a:pPr>
            <a:r>
              <a:rPr lang="en-US" b="0" dirty="0"/>
              <a:t>Water Resources</a:t>
            </a:r>
          </a:p>
          <a:p>
            <a:pPr marL="177845" indent="-177845">
              <a:buFont typeface="Arial" panose="020B0604020202020204" pitchFamily="34" charset="0"/>
              <a:buChar char="•"/>
            </a:pPr>
            <a:r>
              <a:rPr lang="en-US" b="0" dirty="0"/>
              <a:t>Floodplains</a:t>
            </a:r>
          </a:p>
          <a:p>
            <a:pPr marL="177845" indent="-177845">
              <a:buFont typeface="Arial" panose="020B0604020202020204" pitchFamily="34" charset="0"/>
              <a:buChar char="•"/>
            </a:pPr>
            <a:r>
              <a:rPr lang="en-US" b="0" dirty="0"/>
              <a:t>Special Designations</a:t>
            </a:r>
          </a:p>
          <a:p>
            <a:endParaRPr lang="en-US" b="0" dirty="0"/>
          </a:p>
          <a:p>
            <a:r>
              <a:rPr lang="en-US" b="0" dirty="0"/>
              <a:t>Physical Environment considerations include:</a:t>
            </a:r>
          </a:p>
          <a:p>
            <a:pPr marL="177845" indent="-177845">
              <a:buFont typeface="Arial" panose="020B0604020202020204" pitchFamily="34" charset="0"/>
              <a:buChar char="•"/>
            </a:pPr>
            <a:r>
              <a:rPr lang="en-US" b="0" dirty="0"/>
              <a:t>Farmlands</a:t>
            </a:r>
          </a:p>
          <a:p>
            <a:pPr marL="177845" indent="-177845">
              <a:buFont typeface="Arial" panose="020B0604020202020204" pitchFamily="34" charset="0"/>
              <a:buChar char="•"/>
            </a:pPr>
            <a:r>
              <a:rPr lang="en-US" b="0" dirty="0"/>
              <a:t>Noise</a:t>
            </a:r>
          </a:p>
          <a:p>
            <a:pPr marL="177845" indent="-177845">
              <a:buFont typeface="Arial" panose="020B0604020202020204" pitchFamily="34" charset="0"/>
              <a:buChar char="•"/>
            </a:pPr>
            <a:r>
              <a:rPr lang="en-US" b="0" dirty="0"/>
              <a:t>Air Quality</a:t>
            </a:r>
          </a:p>
          <a:p>
            <a:pPr marL="177845" indent="-177845">
              <a:buFont typeface="Arial" panose="020B0604020202020204" pitchFamily="34" charset="0"/>
              <a:buChar char="•"/>
            </a:pPr>
            <a:r>
              <a:rPr lang="en-US" b="0" dirty="0"/>
              <a:t>Contamination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C3807-7CA4-47CB-B009-ED2C3D747EC9}" type="slidenum">
              <a:rPr kumimoji="0" lang="en-US"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9799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1"/>
                </a:solidFill>
              </a:rPr>
              <a:t>Two types of traffic analyses will be performed as part of the PD&amp;E Study.  The first one involves the railroad crossings on the east-west roadways and the second location is at the proposed station locations. </a:t>
            </a:r>
          </a:p>
          <a:p>
            <a:endParaRPr lang="en-US" b="0" dirty="0">
              <a:solidFill>
                <a:schemeClr val="tx1"/>
              </a:solidFill>
            </a:endParaRPr>
          </a:p>
          <a:p>
            <a:r>
              <a:rPr lang="en-US" b="0" dirty="0">
                <a:solidFill>
                  <a:schemeClr val="tx1"/>
                </a:solidFill>
              </a:rPr>
              <a:t>The PD&amp;E Study will evaluate three scenarios: Existing Conditions, a future No-Build No-Construction condition, and a future Build condition. </a:t>
            </a:r>
          </a:p>
          <a:p>
            <a:endParaRPr lang="en-US" b="0" dirty="0">
              <a:solidFill>
                <a:schemeClr val="tx1"/>
              </a:solidFill>
            </a:endParaRPr>
          </a:p>
          <a:p>
            <a:r>
              <a:rPr lang="en-US" b="0" dirty="0">
                <a:solidFill>
                  <a:schemeClr val="tx1"/>
                </a:solidFill>
              </a:rPr>
              <a:t>The traffic evaluation follows a step by step process that consists of the following key efforts:</a:t>
            </a:r>
          </a:p>
          <a:p>
            <a:endParaRPr lang="en-US" b="0" dirty="0">
              <a:solidFill>
                <a:schemeClr val="tx1"/>
              </a:solidFill>
            </a:endParaRPr>
          </a:p>
          <a:p>
            <a:r>
              <a:rPr lang="en-US" b="0" dirty="0">
                <a:solidFill>
                  <a:schemeClr val="tx1"/>
                </a:solidFill>
              </a:rPr>
              <a:t>The study area has 66 east-west railroad crossings. Not all the crossings will be evaluated. Therefore, the study will select crossings representing 2-Lane, 4-Lane, and 6-Lane roadways. </a:t>
            </a:r>
          </a:p>
          <a:p>
            <a:endParaRPr lang="en-US" b="0" dirty="0">
              <a:solidFill>
                <a:schemeClr val="tx1"/>
              </a:solidFill>
            </a:endParaRPr>
          </a:p>
          <a:p>
            <a:r>
              <a:rPr lang="en-US" b="0" dirty="0">
                <a:solidFill>
                  <a:schemeClr val="tx1"/>
                </a:solidFill>
              </a:rPr>
              <a:t>Traffic data will be collected within the identified traffic analysis areas.</a:t>
            </a:r>
          </a:p>
          <a:p>
            <a:r>
              <a:rPr lang="en-US" b="0" dirty="0">
                <a:solidFill>
                  <a:schemeClr val="tx1"/>
                </a:solidFill>
              </a:rPr>
              <a:t>Future Traffic Demand will be estimated to forecast the number of vehicles traveling along the railroad crossing areas and proposed station areas.   </a:t>
            </a:r>
          </a:p>
          <a:p>
            <a:r>
              <a:rPr lang="en-US" b="0" dirty="0">
                <a:solidFill>
                  <a:schemeClr val="tx1"/>
                </a:solidFill>
              </a:rPr>
              <a:t>A Traffic Operational Analysis will be performed to evaluate the intersection operations within the railroad crossings and proposed station areas.  The analysis will include intersection’s level of service and queue lengths.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C3807-7CA4-47CB-B009-ED2C3D747EC9}" type="slidenum">
              <a:rPr kumimoji="0" lang="en-US"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5154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C3807-7CA4-47CB-B009-ED2C3D747EC9}" type="slidenum">
              <a:rPr kumimoji="0" lang="en-US"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8336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New River Crossing Feasibility Study was completed in 2020 with extensive Stakeholder and Agency Coordination and in response to the state legislative action. </a:t>
            </a:r>
          </a:p>
          <a:p>
            <a:endParaRPr lang="en-US" b="0" dirty="0"/>
          </a:p>
          <a:p>
            <a:r>
              <a:rPr lang="en-US" b="0" dirty="0"/>
              <a:t>The main considerations for the river crossing are to:</a:t>
            </a:r>
          </a:p>
          <a:p>
            <a:pPr marL="177845" indent="-177845">
              <a:buFont typeface="Arial" panose="020B0604020202020204" pitchFamily="34" charset="0"/>
              <a:buChar char="•"/>
            </a:pPr>
            <a:r>
              <a:rPr lang="en-US" b="0" dirty="0"/>
              <a:t>Maintain maritime, freight and passenger operations</a:t>
            </a:r>
          </a:p>
          <a:p>
            <a:pPr marL="177845" indent="-177845">
              <a:buFont typeface="Arial" panose="020B0604020202020204" pitchFamily="34" charset="0"/>
              <a:buChar char="•"/>
            </a:pPr>
            <a:r>
              <a:rPr lang="en-US" b="0" dirty="0"/>
              <a:t>Keep the freight bascule bridge in service</a:t>
            </a:r>
          </a:p>
          <a:p>
            <a:pPr marL="177845" indent="-177845">
              <a:buFont typeface="Arial" panose="020B0604020202020204" pitchFamily="34" charset="0"/>
              <a:buChar char="•"/>
            </a:pPr>
            <a:r>
              <a:rPr lang="en-US" b="0" dirty="0"/>
              <a:t>Accommodate planned Premium Transit on Broward Boulevard </a:t>
            </a:r>
          </a:p>
          <a:p>
            <a:pPr marL="177845" indent="-177845">
              <a:buFont typeface="Arial" panose="020B0604020202020204" pitchFamily="34" charset="0"/>
              <a:buChar char="•"/>
            </a:pPr>
            <a:r>
              <a:rPr lang="en-US" b="0" dirty="0"/>
              <a:t>Connect to the Brightline station downtown</a:t>
            </a:r>
          </a:p>
          <a:p>
            <a:pPr marL="177845" indent="-177845">
              <a:buFont typeface="Arial" panose="020B0604020202020204" pitchFamily="34" charset="0"/>
              <a:buChar char="•"/>
            </a:pPr>
            <a:r>
              <a:rPr lang="en-US" b="0" dirty="0"/>
              <a:t>Improve connectivity in the downtown area</a:t>
            </a:r>
          </a:p>
          <a:p>
            <a:pPr marL="177845" indent="-177845">
              <a:buFont typeface="Arial" panose="020B0604020202020204" pitchFamily="34" charset="0"/>
              <a:buChar char="•"/>
            </a:pPr>
            <a:r>
              <a:rPr lang="en-US" b="0" dirty="0"/>
              <a:t>Mitigate, minimize, or avoid impacts to historical resources, neighborhoods and right of way</a:t>
            </a:r>
          </a:p>
          <a:p>
            <a:endParaRPr lang="en-US" b="0" dirty="0"/>
          </a:p>
          <a:p>
            <a:r>
              <a:rPr lang="en-US" b="0" dirty="0"/>
              <a:t>There are four Crossing Alternatives Under Evaluation:</a:t>
            </a:r>
          </a:p>
          <a:p>
            <a:pPr marL="177845" indent="-177845">
              <a:buFont typeface="Arial" panose="020B0604020202020204" pitchFamily="34" charset="0"/>
              <a:buChar char="•"/>
            </a:pPr>
            <a:r>
              <a:rPr lang="en-US" b="0" dirty="0"/>
              <a:t>A Low Level Bascule Bridge, which is a drawbridge that would remain open and closes when a train passes</a:t>
            </a:r>
          </a:p>
          <a:p>
            <a:pPr marL="177845" indent="-177845">
              <a:buFont typeface="Arial" panose="020B0604020202020204" pitchFamily="34" charset="0"/>
              <a:buChar char="•"/>
            </a:pPr>
            <a:r>
              <a:rPr lang="en-US" b="0" dirty="0"/>
              <a:t>A Mid Level Bascule Bridge</a:t>
            </a:r>
          </a:p>
          <a:p>
            <a:pPr marL="177845" indent="-177845">
              <a:buFont typeface="Arial" panose="020B0604020202020204" pitchFamily="34" charset="0"/>
              <a:buChar char="•"/>
            </a:pPr>
            <a:r>
              <a:rPr lang="en-US" b="0" dirty="0"/>
              <a:t>A High Level Fixed Bridge</a:t>
            </a:r>
          </a:p>
          <a:p>
            <a:pPr marL="177845" indent="-177845">
              <a:buFont typeface="Arial" panose="020B0604020202020204" pitchFamily="34" charset="0"/>
              <a:buChar char="•"/>
            </a:pPr>
            <a:r>
              <a:rPr lang="en-US" b="0" dirty="0"/>
              <a:t>And a Tunnel</a:t>
            </a:r>
          </a:p>
          <a:p>
            <a:pPr marL="177845" indent="-177845">
              <a:buFont typeface="Arial" panose="020B0604020202020204" pitchFamily="34" charset="0"/>
              <a:buChar char="•"/>
            </a:pPr>
            <a:endParaRPr lang="en-US" b="0" dirty="0"/>
          </a:p>
          <a:p>
            <a:pPr marL="0" indent="0">
              <a:buFont typeface="Arial" panose="020B0604020202020204" pitchFamily="34" charset="0"/>
              <a:buNone/>
            </a:pPr>
            <a:r>
              <a:rPr lang="en-US" b="0" dirty="0"/>
              <a:t>Preliminary cost estimates are reasonable high-level ranges at the current stage of this PD&amp;E Study. Refined cost estimates will be continually updated  throughout the life of the project.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C3807-7CA4-47CB-B009-ED2C3D747EC9}" type="slidenum">
              <a:rPr kumimoji="0" lang="en-US"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543916-CB05-4218-97E3-0A46D64301DA}" type="slidenum">
              <a:rPr lang="en-US" smtClean="0"/>
              <a:t>4</a:t>
            </a:fld>
            <a:endParaRPr lang="en-US"/>
          </a:p>
        </p:txBody>
      </p:sp>
    </p:spTree>
    <p:extLst>
      <p:ext uri="{BB962C8B-B14F-4D97-AF65-F5344CB8AC3E}">
        <p14:creationId xmlns:p14="http://schemas.microsoft.com/office/powerpoint/2010/main" val="140727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C3807-7CA4-47CB-B009-ED2C3D747EC9}" type="slidenum">
              <a:rPr kumimoji="0" lang="en-US"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7438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C3807-7CA4-47CB-B009-ED2C3D747EC9}" type="slidenum">
              <a:rPr kumimoji="0" lang="en-US"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626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project funding assumes federal, state and local participation in the capital or construction costs. During the course of the PD&amp;E study, the project’s capital cost and the operations and maintenance costs will be estimated to determine the most appropriate funding mix to maximize the chances of qualifying for FTA’s competitive transit capital project funding programs.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C3807-7CA4-47CB-B009-ED2C3D747EC9}" type="slidenum">
              <a:rPr kumimoji="0" lang="en-US"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3641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6399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3663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1891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8735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9502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3747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863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DABDDE1-B738-4ABF-9155-A70A01A5F5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7163040A-0430-4704-9716-ED4370AAFC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 name="Slide Number Placeholder 2">
            <a:extLst>
              <a:ext uri="{FF2B5EF4-FFF2-40B4-BE49-F238E27FC236}">
                <a16:creationId xmlns:a16="http://schemas.microsoft.com/office/drawing/2014/main" id="{48D06A6A-B6D5-4D45-A178-1428A1028C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39F70-47DD-44EF-9561-053BEF6C5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810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43916-CB05-4218-97E3-0A46D64301DA}" type="slidenum">
              <a:rPr lang="en-US" smtClean="0"/>
              <a:t>13</a:t>
            </a:fld>
            <a:endParaRPr lang="en-US"/>
          </a:p>
        </p:txBody>
      </p:sp>
    </p:spTree>
    <p:extLst>
      <p:ext uri="{BB962C8B-B14F-4D97-AF65-F5344CB8AC3E}">
        <p14:creationId xmlns:p14="http://schemas.microsoft.com/office/powerpoint/2010/main" val="3870711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543916-CB05-4218-97E3-0A46D64301DA}" type="slidenum">
              <a:rPr lang="en-US" smtClean="0"/>
              <a:t>16</a:t>
            </a:fld>
            <a:endParaRPr lang="en-US"/>
          </a:p>
        </p:txBody>
      </p:sp>
    </p:spTree>
    <p:extLst>
      <p:ext uri="{BB962C8B-B14F-4D97-AF65-F5344CB8AC3E}">
        <p14:creationId xmlns:p14="http://schemas.microsoft.com/office/powerpoint/2010/main" val="1652182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elaborate some on the FTA and ultimate decision on class of action and will need to approve the project limits and how they view with the NE Corridor project that has been underway since 2018….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C3807-7CA4-47CB-B009-ED2C3D747EC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5099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C59F5F-FAC0-49EF-97A7-26F06A5BB90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56605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Commissioner Furr: De-emphasize E-W connectivity, LRT/BRT; Highlight more the links to surtax projects</a:t>
            </a:r>
          </a:p>
          <a:p>
            <a:r>
              <a:rPr lang="en-US" dirty="0"/>
              <a:t>Priorities: </a:t>
            </a:r>
          </a:p>
          <a:p>
            <a:endParaRPr lang="en-US" dirty="0"/>
          </a:p>
          <a:p>
            <a:pPr marL="228600" indent="-228600">
              <a:buAutoNum type="arabicPeriod"/>
            </a:pPr>
            <a:r>
              <a:rPr lang="en-US" dirty="0"/>
              <a:t>Alleviating congestion</a:t>
            </a:r>
          </a:p>
          <a:p>
            <a:pPr marL="228600" indent="-228600">
              <a:buAutoNum type="arabicPeriod"/>
            </a:pPr>
            <a:r>
              <a:rPr lang="en-US" dirty="0"/>
              <a:t>Improving mobility</a:t>
            </a:r>
          </a:p>
          <a:p>
            <a:pPr marL="228600" indent="-228600">
              <a:buAutoNum type="arabicPeriod"/>
            </a:pPr>
            <a:endParaRPr lang="en-US" dirty="0"/>
          </a:p>
          <a:p>
            <a:pPr marL="0" indent="0">
              <a:buNone/>
            </a:pPr>
            <a:r>
              <a:rPr lang="en-US" dirty="0"/>
              <a:t>Too much text on this slide,  put bullets, follow 5X5 rule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C59F5F-FAC0-49EF-97A7-26F06A5BB90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87252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C59F5F-FAC0-49EF-97A7-26F06A5BB90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95841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FBA3B-B9FF-4FB1-A3D3-AE024A3C77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9B18BE-11F3-4353-8A49-74D8D14F8D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64A97F-56C0-458B-8EA2-40CB981868D8}"/>
              </a:ext>
            </a:extLst>
          </p:cNvPr>
          <p:cNvSpPr>
            <a:spLocks noGrp="1"/>
          </p:cNvSpPr>
          <p:nvPr>
            <p:ph type="dt" sz="half" idx="10"/>
          </p:nvPr>
        </p:nvSpPr>
        <p:spPr/>
        <p:txBody>
          <a:bodyPr/>
          <a:lstStyle/>
          <a:p>
            <a:fld id="{4B794F66-CDFE-4A42-92D9-51DEEBC868E4}" type="datetime1">
              <a:rPr lang="en-US" smtClean="0"/>
              <a:t>11/18/2021</a:t>
            </a:fld>
            <a:endParaRPr lang="en-US"/>
          </a:p>
        </p:txBody>
      </p:sp>
      <p:sp>
        <p:nvSpPr>
          <p:cNvPr id="5" name="Footer Placeholder 4">
            <a:extLst>
              <a:ext uri="{FF2B5EF4-FFF2-40B4-BE49-F238E27FC236}">
                <a16:creationId xmlns:a16="http://schemas.microsoft.com/office/drawing/2014/main" id="{79A6B6F1-65A7-4122-AB52-70BFD8986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655DF-A1B9-4092-A8C6-4EBB009926A7}"/>
              </a:ext>
            </a:extLst>
          </p:cNvPr>
          <p:cNvSpPr>
            <a:spLocks noGrp="1"/>
          </p:cNvSpPr>
          <p:nvPr>
            <p:ph type="sldNum" sz="quarter" idx="12"/>
          </p:nvPr>
        </p:nvSpPr>
        <p:spPr/>
        <p:txBody>
          <a:bodyPr/>
          <a:lstStyle/>
          <a:p>
            <a:fld id="{1CD361C8-5E96-4539-87E7-B751E3449D19}" type="slidenum">
              <a:rPr lang="en-US" smtClean="0"/>
              <a:t>‹#›</a:t>
            </a:fld>
            <a:endParaRPr lang="en-US"/>
          </a:p>
        </p:txBody>
      </p:sp>
    </p:spTree>
    <p:extLst>
      <p:ext uri="{BB962C8B-B14F-4D97-AF65-F5344CB8AC3E}">
        <p14:creationId xmlns:p14="http://schemas.microsoft.com/office/powerpoint/2010/main" val="80629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D060-C56D-4500-9724-3EC81FE2D2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8360D1-24B7-458D-ACDC-31C0F856D6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87CD4-31BF-4249-92AF-19B77FD41490}"/>
              </a:ext>
            </a:extLst>
          </p:cNvPr>
          <p:cNvSpPr>
            <a:spLocks noGrp="1"/>
          </p:cNvSpPr>
          <p:nvPr>
            <p:ph type="dt" sz="half" idx="10"/>
          </p:nvPr>
        </p:nvSpPr>
        <p:spPr/>
        <p:txBody>
          <a:bodyPr/>
          <a:lstStyle/>
          <a:p>
            <a:fld id="{B947C58F-FDA6-4D72-B0EF-2CF2DCDFBB14}" type="datetime1">
              <a:rPr lang="en-US" smtClean="0"/>
              <a:t>11/18/2021</a:t>
            </a:fld>
            <a:endParaRPr lang="en-US"/>
          </a:p>
        </p:txBody>
      </p:sp>
      <p:sp>
        <p:nvSpPr>
          <p:cNvPr id="5" name="Footer Placeholder 4">
            <a:extLst>
              <a:ext uri="{FF2B5EF4-FFF2-40B4-BE49-F238E27FC236}">
                <a16:creationId xmlns:a16="http://schemas.microsoft.com/office/drawing/2014/main" id="{9FDE2284-825E-4851-B0F1-F833BC33A9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F84EB-5A7E-47C9-8A66-D95B08B24693}"/>
              </a:ext>
            </a:extLst>
          </p:cNvPr>
          <p:cNvSpPr>
            <a:spLocks noGrp="1"/>
          </p:cNvSpPr>
          <p:nvPr>
            <p:ph type="sldNum" sz="quarter" idx="12"/>
          </p:nvPr>
        </p:nvSpPr>
        <p:spPr/>
        <p:txBody>
          <a:bodyPr/>
          <a:lstStyle/>
          <a:p>
            <a:fld id="{1CD361C8-5E96-4539-87E7-B751E3449D19}" type="slidenum">
              <a:rPr lang="en-US" smtClean="0"/>
              <a:t>‹#›</a:t>
            </a:fld>
            <a:endParaRPr lang="en-US"/>
          </a:p>
        </p:txBody>
      </p:sp>
    </p:spTree>
    <p:extLst>
      <p:ext uri="{BB962C8B-B14F-4D97-AF65-F5344CB8AC3E}">
        <p14:creationId xmlns:p14="http://schemas.microsoft.com/office/powerpoint/2010/main" val="888086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7A967E-1671-4110-8A64-FC4EB8130D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55C9E9-AB0D-489A-A7AE-82987BF4A1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4BEFD-EFFC-444A-97B2-DADB9349F9D2}"/>
              </a:ext>
            </a:extLst>
          </p:cNvPr>
          <p:cNvSpPr>
            <a:spLocks noGrp="1"/>
          </p:cNvSpPr>
          <p:nvPr>
            <p:ph type="dt" sz="half" idx="10"/>
          </p:nvPr>
        </p:nvSpPr>
        <p:spPr/>
        <p:txBody>
          <a:bodyPr/>
          <a:lstStyle/>
          <a:p>
            <a:fld id="{7485E10B-B051-458C-AB02-AD7670CFAB0C}" type="datetime1">
              <a:rPr lang="en-US" smtClean="0"/>
              <a:t>11/18/2021</a:t>
            </a:fld>
            <a:endParaRPr lang="en-US"/>
          </a:p>
        </p:txBody>
      </p:sp>
      <p:sp>
        <p:nvSpPr>
          <p:cNvPr id="5" name="Footer Placeholder 4">
            <a:extLst>
              <a:ext uri="{FF2B5EF4-FFF2-40B4-BE49-F238E27FC236}">
                <a16:creationId xmlns:a16="http://schemas.microsoft.com/office/drawing/2014/main" id="{5B639A2F-DF74-489C-B67D-5508D0720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78BE4-91EA-4F2C-9791-2600DC994F17}"/>
              </a:ext>
            </a:extLst>
          </p:cNvPr>
          <p:cNvSpPr>
            <a:spLocks noGrp="1"/>
          </p:cNvSpPr>
          <p:nvPr>
            <p:ph type="sldNum" sz="quarter" idx="12"/>
          </p:nvPr>
        </p:nvSpPr>
        <p:spPr/>
        <p:txBody>
          <a:bodyPr/>
          <a:lstStyle/>
          <a:p>
            <a:fld id="{1CD361C8-5E96-4539-87E7-B751E3449D19}" type="slidenum">
              <a:rPr lang="en-US" smtClean="0"/>
              <a:t>‹#›</a:t>
            </a:fld>
            <a:endParaRPr lang="en-US"/>
          </a:p>
        </p:txBody>
      </p:sp>
    </p:spTree>
    <p:extLst>
      <p:ext uri="{BB962C8B-B14F-4D97-AF65-F5344CB8AC3E}">
        <p14:creationId xmlns:p14="http://schemas.microsoft.com/office/powerpoint/2010/main" val="1219579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87112" y="1843722"/>
            <a:ext cx="8617775" cy="1589404"/>
          </a:xfrm>
          <a:prstGeom prst="rect">
            <a:avLst/>
          </a:prstGeom>
        </p:spPr>
        <p:txBody>
          <a:bodyPr wrap="square" lIns="0" tIns="0" rIns="0" bIns="0">
            <a:spAutoFit/>
          </a:bodyPr>
          <a:lstStyle>
            <a:lvl1pPr>
              <a:defRPr sz="5400" b="0" i="0">
                <a:solidFill>
                  <a:srgbClr val="2D75B6"/>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97F9B65-2BA9-4C98-8B70-80E41F74944F}" type="datetime1">
              <a:rPr lang="en-US" smtClean="0"/>
              <a:t>11/18/2021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46000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2063F-72C2-4743-84CC-2F1ED9E50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C7B11B-77F2-46B5-BFC3-36EEB09A73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707A5F-38F7-4D5C-874D-2A17B946629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E6B00F1-0749-4D87-8F15-C11ADB2472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0B5B7F-2D76-4749-839D-542AC73B78DA}"/>
              </a:ext>
            </a:extLst>
          </p:cNvPr>
          <p:cNvSpPr>
            <a:spLocks noGrp="1"/>
          </p:cNvSpPr>
          <p:nvPr>
            <p:ph type="sldNum" sz="quarter" idx="12"/>
          </p:nvPr>
        </p:nvSpPr>
        <p:spPr/>
        <p:txBody>
          <a:bodyPr/>
          <a:lstStyle/>
          <a:p>
            <a:fld id="{20636D0C-0FE5-4578-AEA0-2C1E3285D18C}" type="slidenum">
              <a:rPr lang="en-US" smtClean="0"/>
              <a:t>‹#›</a:t>
            </a:fld>
            <a:endParaRPr lang="en-US" dirty="0"/>
          </a:p>
        </p:txBody>
      </p:sp>
      <p:grpSp>
        <p:nvGrpSpPr>
          <p:cNvPr id="7" name="Group 11">
            <a:extLst>
              <a:ext uri="{FF2B5EF4-FFF2-40B4-BE49-F238E27FC236}">
                <a16:creationId xmlns:a16="http://schemas.microsoft.com/office/drawing/2014/main" id="{0637574C-AAE7-4D57-8CEB-44E8F586EA37}"/>
              </a:ext>
            </a:extLst>
          </p:cNvPr>
          <p:cNvGrpSpPr>
            <a:grpSpLocks/>
          </p:cNvGrpSpPr>
          <p:nvPr userDrawn="1"/>
        </p:nvGrpSpPr>
        <p:grpSpPr bwMode="auto">
          <a:xfrm>
            <a:off x="0" y="6858000"/>
            <a:ext cx="12192000" cy="76200"/>
            <a:chOff x="606161" y="2106824"/>
            <a:chExt cx="6205940" cy="1241188"/>
          </a:xfrm>
        </p:grpSpPr>
        <p:sp>
          <p:nvSpPr>
            <p:cNvPr id="8" name="Rectangle 7">
              <a:extLst>
                <a:ext uri="{FF2B5EF4-FFF2-40B4-BE49-F238E27FC236}">
                  <a16:creationId xmlns:a16="http://schemas.microsoft.com/office/drawing/2014/main" id="{56E867FD-9949-4937-826E-298B4F93D7C4}"/>
                </a:ext>
              </a:extLst>
            </p:cNvPr>
            <p:cNvSpPr/>
            <p:nvPr userDrawn="1"/>
          </p:nvSpPr>
          <p:spPr>
            <a:xfrm>
              <a:off x="606161" y="2106824"/>
              <a:ext cx="1241028" cy="12411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444" fontAlgn="auto">
                <a:spcBef>
                  <a:spcPts val="0"/>
                </a:spcBef>
                <a:spcAft>
                  <a:spcPts val="0"/>
                </a:spcAft>
                <a:defRPr/>
              </a:pPr>
              <a:endParaRPr lang="en-US" dirty="0">
                <a:latin typeface="Open Sans Light"/>
              </a:endParaRPr>
            </a:p>
          </p:txBody>
        </p:sp>
        <p:sp>
          <p:nvSpPr>
            <p:cNvPr id="9" name="Rectangle 8">
              <a:extLst>
                <a:ext uri="{FF2B5EF4-FFF2-40B4-BE49-F238E27FC236}">
                  <a16:creationId xmlns:a16="http://schemas.microsoft.com/office/drawing/2014/main" id="{A09B9677-E86D-4CC6-89DD-621A441BD546}"/>
                </a:ext>
              </a:extLst>
            </p:cNvPr>
            <p:cNvSpPr/>
            <p:nvPr userDrawn="1"/>
          </p:nvSpPr>
          <p:spPr>
            <a:xfrm>
              <a:off x="1847189" y="2106824"/>
              <a:ext cx="1241429" cy="12411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444" fontAlgn="auto">
                <a:spcBef>
                  <a:spcPts val="0"/>
                </a:spcBef>
                <a:spcAft>
                  <a:spcPts val="0"/>
                </a:spcAft>
                <a:defRPr/>
              </a:pPr>
              <a:endParaRPr lang="en-US" dirty="0">
                <a:latin typeface="Open Sans Light"/>
              </a:endParaRPr>
            </a:p>
          </p:txBody>
        </p:sp>
        <p:sp>
          <p:nvSpPr>
            <p:cNvPr id="10" name="Rectangle 9">
              <a:extLst>
                <a:ext uri="{FF2B5EF4-FFF2-40B4-BE49-F238E27FC236}">
                  <a16:creationId xmlns:a16="http://schemas.microsoft.com/office/drawing/2014/main" id="{C37A7F40-CA4F-4B62-B6B7-FF77173DC407}"/>
                </a:ext>
              </a:extLst>
            </p:cNvPr>
            <p:cNvSpPr/>
            <p:nvPr userDrawn="1"/>
          </p:nvSpPr>
          <p:spPr>
            <a:xfrm>
              <a:off x="3088617" y="2106824"/>
              <a:ext cx="1241027" cy="12411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444" fontAlgn="auto">
                <a:spcBef>
                  <a:spcPts val="0"/>
                </a:spcBef>
                <a:spcAft>
                  <a:spcPts val="0"/>
                </a:spcAft>
                <a:defRPr/>
              </a:pPr>
              <a:endParaRPr lang="en-US" dirty="0">
                <a:latin typeface="Open Sans Light"/>
              </a:endParaRPr>
            </a:p>
          </p:txBody>
        </p:sp>
        <p:sp>
          <p:nvSpPr>
            <p:cNvPr id="11" name="Rectangle 10">
              <a:extLst>
                <a:ext uri="{FF2B5EF4-FFF2-40B4-BE49-F238E27FC236}">
                  <a16:creationId xmlns:a16="http://schemas.microsoft.com/office/drawing/2014/main" id="{DEE5765D-932B-4982-8C8D-38E0BA9783FD}"/>
                </a:ext>
              </a:extLst>
            </p:cNvPr>
            <p:cNvSpPr/>
            <p:nvPr userDrawn="1"/>
          </p:nvSpPr>
          <p:spPr>
            <a:xfrm>
              <a:off x="4329645" y="2106824"/>
              <a:ext cx="1241429" cy="124118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444" fontAlgn="auto">
                <a:spcBef>
                  <a:spcPts val="0"/>
                </a:spcBef>
                <a:spcAft>
                  <a:spcPts val="0"/>
                </a:spcAft>
                <a:defRPr/>
              </a:pPr>
              <a:endParaRPr lang="en-US" dirty="0">
                <a:latin typeface="Open Sans Light"/>
              </a:endParaRPr>
            </a:p>
          </p:txBody>
        </p:sp>
        <p:sp>
          <p:nvSpPr>
            <p:cNvPr id="12" name="Rectangle 11">
              <a:extLst>
                <a:ext uri="{FF2B5EF4-FFF2-40B4-BE49-F238E27FC236}">
                  <a16:creationId xmlns:a16="http://schemas.microsoft.com/office/drawing/2014/main" id="{553AFE4C-1A22-48FB-B8B2-014395487396}"/>
                </a:ext>
              </a:extLst>
            </p:cNvPr>
            <p:cNvSpPr/>
            <p:nvPr userDrawn="1"/>
          </p:nvSpPr>
          <p:spPr>
            <a:xfrm>
              <a:off x="5571073" y="2106824"/>
              <a:ext cx="1241028" cy="12411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444" fontAlgn="auto">
                <a:spcBef>
                  <a:spcPts val="0"/>
                </a:spcBef>
                <a:spcAft>
                  <a:spcPts val="0"/>
                </a:spcAft>
                <a:defRPr/>
              </a:pPr>
              <a:endParaRPr lang="en-US" dirty="0">
                <a:latin typeface="Open Sans Light"/>
              </a:endParaRPr>
            </a:p>
          </p:txBody>
        </p:sp>
      </p:grpSp>
    </p:spTree>
    <p:extLst>
      <p:ext uri="{BB962C8B-B14F-4D97-AF65-F5344CB8AC3E}">
        <p14:creationId xmlns:p14="http://schemas.microsoft.com/office/powerpoint/2010/main" val="3753791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08D7-1304-4090-8D7A-022E57455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6248EB-C2C9-4F7C-BD82-12C565D6F4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1FCF3-68E9-40AC-8228-F4B24D2C9DB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4F5444B-F29D-4C97-AA87-8E74E8A175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0DC3DD-9E4F-4C2F-A7EE-8A15D1714C97}"/>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3360621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611D-DEDA-4F67-85A6-C14A4BB56A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461DB1-04BA-4B85-AFE0-DD37515254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DC75D7-6AB7-422A-9B49-BF99A437FE6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681366B-768A-4867-9621-A8A76B6B53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2BF3A9-7A31-4C66-9E6B-BB5C21823E31}"/>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3676166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3715-B9B6-4AC4-9A3E-5B2446834A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9404AC-C9A7-4E65-BC9E-2D1AA101643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69D3B3-F27F-4027-9C8C-AEF35DD23D5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644F48-39F5-4132-AE43-43ADD526D9C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ECB9FCD-27C4-4025-B639-87FD11306E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2D02278-2305-43E2-9E3E-43F9C892A3BD}"/>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2812054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2962B-9FB9-4BEF-97A3-7B02D7FD27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8F7C31-9680-4386-826D-4CBA01F31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053F6F-A6DC-444E-842C-01E17538026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6865B9-520E-40F8-AAB9-875DE47CBA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0344FF-5B02-41D2-BF42-00857D3D667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1F650E-5B68-4B09-B3FA-DDF89DB0A828}"/>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E5EA30C4-EF74-46AF-8C5D-744A1BAEA5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455E0E5-C104-4F40-B5DB-E44E6FB67C46}"/>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3787612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212F3-C58E-4FC7-B093-49A7990C57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953BC7-BC34-4AB9-9421-CF799DEF00E2}"/>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7FEF1E9-8E34-4B90-BD8B-5E750B938CA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7494522-1052-495C-AD46-C6DB02D09A67}"/>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479647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3E4963-4450-4E1E-A0E7-91528738D38A}"/>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F8CC46E0-81E4-4FC9-9383-629C3103B92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C7D3F2-C84C-41E2-9DDF-0F4144AF3BED}"/>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878720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2971-4AFA-47DA-82C2-8BA322495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E8D9D8-853A-4E2F-AB44-6305F0B95A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C4D900-CC12-4266-A93A-33E583DD1CB9}"/>
              </a:ext>
            </a:extLst>
          </p:cNvPr>
          <p:cNvSpPr>
            <a:spLocks noGrp="1"/>
          </p:cNvSpPr>
          <p:nvPr>
            <p:ph type="dt" sz="half" idx="10"/>
          </p:nvPr>
        </p:nvSpPr>
        <p:spPr/>
        <p:txBody>
          <a:bodyPr/>
          <a:lstStyle/>
          <a:p>
            <a:fld id="{90EFE38E-26D2-4896-BF29-C9C4E3FAE396}" type="datetime1">
              <a:rPr lang="en-US" smtClean="0"/>
              <a:t>11/18/2021</a:t>
            </a:fld>
            <a:endParaRPr lang="en-US"/>
          </a:p>
        </p:txBody>
      </p:sp>
      <p:sp>
        <p:nvSpPr>
          <p:cNvPr id="5" name="Footer Placeholder 4">
            <a:extLst>
              <a:ext uri="{FF2B5EF4-FFF2-40B4-BE49-F238E27FC236}">
                <a16:creationId xmlns:a16="http://schemas.microsoft.com/office/drawing/2014/main" id="{A104316F-D4B7-4BBF-B56F-53C174B268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C359F-5C05-40FD-BB09-285E11EDC065}"/>
              </a:ext>
            </a:extLst>
          </p:cNvPr>
          <p:cNvSpPr>
            <a:spLocks noGrp="1"/>
          </p:cNvSpPr>
          <p:nvPr>
            <p:ph type="sldNum" sz="quarter" idx="12"/>
          </p:nvPr>
        </p:nvSpPr>
        <p:spPr/>
        <p:txBody>
          <a:bodyPr/>
          <a:lstStyle/>
          <a:p>
            <a:fld id="{1CD361C8-5E96-4539-87E7-B751E3449D19}" type="slidenum">
              <a:rPr lang="en-US" smtClean="0"/>
              <a:t>‹#›</a:t>
            </a:fld>
            <a:endParaRPr lang="en-US"/>
          </a:p>
        </p:txBody>
      </p:sp>
    </p:spTree>
    <p:extLst>
      <p:ext uri="{BB962C8B-B14F-4D97-AF65-F5344CB8AC3E}">
        <p14:creationId xmlns:p14="http://schemas.microsoft.com/office/powerpoint/2010/main" val="1021442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4AD82-5A24-464E-8563-202295604D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5FF40C-92B6-40A3-B871-50ABC5F56A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1CB0BB-0EA8-437E-8AF3-8A9A80CB9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159D6C-2B66-4E65-8A42-CDBA16A6E3A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341EBF4-A89B-4849-9A6A-3D33CCE94A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17BA08-28C0-425D-94D2-92422B866F38}"/>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3960711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163B5-6068-4FCD-9B78-E5D8DD7ECF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33735C-7DBE-48C0-9B44-65452ED30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6652A69-09B6-42E3-8757-9A2580C9E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4CAB31-B3CB-4599-BEC7-E725A6EF34E7}"/>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7820529-B077-4045-85C7-F54A384792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ED3764-282A-4A3A-A36D-60C2476E29CF}"/>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2167672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0FBC-5255-4BD6-A843-7CCBE5ED8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2BD233-8437-4619-97F4-C9081A0BB2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05C1C-3882-484C-A157-3F57D751812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7C0587C-950F-4FC7-9B3F-3512761BB0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7378AE-0177-4092-B76B-CD8BFDCABE7D}"/>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520578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81B3D1-3A33-4BE8-83C9-61DC26196F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0AB91D-FB82-4A0E-BBEF-A26E4EFB47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8AC3C-8E2B-437F-AD8F-9BD0BB9CDC6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33A586B-4901-457D-B942-06208EA288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BBD725-F9E6-462C-9363-6721B5E41B64}"/>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3094204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1294960-E6BD-41E3-9235-77652947BBDC}" type="slidenum">
              <a:rPr lang="en-US"/>
              <a:pPr/>
              <a:t>‹#›</a:t>
            </a:fld>
            <a:endParaRPr lang="en-US"/>
          </a:p>
        </p:txBody>
      </p:sp>
    </p:spTree>
    <p:extLst>
      <p:ext uri="{BB962C8B-B14F-4D97-AF65-F5344CB8AC3E}">
        <p14:creationId xmlns:p14="http://schemas.microsoft.com/office/powerpoint/2010/main" val="74962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4870A5-1E46-4A47-8F35-F041AB36D598}" type="slidenum">
              <a:rPr lang="en-US"/>
              <a:pPr/>
              <a:t>‹#›</a:t>
            </a:fld>
            <a:endParaRPr lang="en-US"/>
          </a:p>
        </p:txBody>
      </p:sp>
    </p:spTree>
    <p:extLst>
      <p:ext uri="{BB962C8B-B14F-4D97-AF65-F5344CB8AC3E}">
        <p14:creationId xmlns:p14="http://schemas.microsoft.com/office/powerpoint/2010/main" val="3581964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81F8DB-5CCB-47E0-BC99-1DF9047F2C23}" type="slidenum">
              <a:rPr lang="en-US"/>
              <a:pPr/>
              <a:t>‹#›</a:t>
            </a:fld>
            <a:endParaRPr lang="en-US"/>
          </a:p>
        </p:txBody>
      </p:sp>
    </p:spTree>
    <p:extLst>
      <p:ext uri="{BB962C8B-B14F-4D97-AF65-F5344CB8AC3E}">
        <p14:creationId xmlns:p14="http://schemas.microsoft.com/office/powerpoint/2010/main" val="593132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4B1537F-FB8A-4700-9A90-4CEF1640806B}" type="slidenum">
              <a:rPr lang="en-US"/>
              <a:pPr/>
              <a:t>‹#›</a:t>
            </a:fld>
            <a:endParaRPr lang="en-US"/>
          </a:p>
        </p:txBody>
      </p:sp>
    </p:spTree>
    <p:extLst>
      <p:ext uri="{BB962C8B-B14F-4D97-AF65-F5344CB8AC3E}">
        <p14:creationId xmlns:p14="http://schemas.microsoft.com/office/powerpoint/2010/main" val="2783717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A2932F8-16EC-4D7C-8F5A-2433C2D9A0C9}" type="slidenum">
              <a:rPr lang="en-US"/>
              <a:pPr/>
              <a:t>‹#›</a:t>
            </a:fld>
            <a:endParaRPr lang="en-US"/>
          </a:p>
        </p:txBody>
      </p:sp>
    </p:spTree>
    <p:extLst>
      <p:ext uri="{BB962C8B-B14F-4D97-AF65-F5344CB8AC3E}">
        <p14:creationId xmlns:p14="http://schemas.microsoft.com/office/powerpoint/2010/main" val="1083973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4FBDD16-A772-4EB1-85EC-2C5705C86A0A}" type="slidenum">
              <a:rPr lang="en-US"/>
              <a:pPr/>
              <a:t>‹#›</a:t>
            </a:fld>
            <a:endParaRPr lang="en-US"/>
          </a:p>
        </p:txBody>
      </p:sp>
    </p:spTree>
    <p:extLst>
      <p:ext uri="{BB962C8B-B14F-4D97-AF65-F5344CB8AC3E}">
        <p14:creationId xmlns:p14="http://schemas.microsoft.com/office/powerpoint/2010/main" val="2696372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EA98-6770-4205-894C-9614AFCE27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79CDEA-DE4E-4B57-B81B-59D2BB6B81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5A96-B82C-4951-A376-0D1702E4AE39}"/>
              </a:ext>
            </a:extLst>
          </p:cNvPr>
          <p:cNvSpPr>
            <a:spLocks noGrp="1"/>
          </p:cNvSpPr>
          <p:nvPr>
            <p:ph type="dt" sz="half" idx="10"/>
          </p:nvPr>
        </p:nvSpPr>
        <p:spPr/>
        <p:txBody>
          <a:bodyPr/>
          <a:lstStyle/>
          <a:p>
            <a:fld id="{5BD0C692-06FF-47CB-B0FB-9CCBF2C10A93}" type="datetime1">
              <a:rPr lang="en-US" smtClean="0"/>
              <a:t>11/18/2021</a:t>
            </a:fld>
            <a:endParaRPr lang="en-US"/>
          </a:p>
        </p:txBody>
      </p:sp>
      <p:sp>
        <p:nvSpPr>
          <p:cNvPr id="5" name="Footer Placeholder 4">
            <a:extLst>
              <a:ext uri="{FF2B5EF4-FFF2-40B4-BE49-F238E27FC236}">
                <a16:creationId xmlns:a16="http://schemas.microsoft.com/office/drawing/2014/main" id="{8A89B557-8CCA-4649-9A6A-EA50FDD89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981D4-A5DD-4FDF-B89C-C6DEFE6D4F19}"/>
              </a:ext>
            </a:extLst>
          </p:cNvPr>
          <p:cNvSpPr>
            <a:spLocks noGrp="1"/>
          </p:cNvSpPr>
          <p:nvPr>
            <p:ph type="sldNum" sz="quarter" idx="12"/>
          </p:nvPr>
        </p:nvSpPr>
        <p:spPr/>
        <p:txBody>
          <a:bodyPr/>
          <a:lstStyle/>
          <a:p>
            <a:fld id="{1CD361C8-5E96-4539-87E7-B751E3449D19}" type="slidenum">
              <a:rPr lang="en-US" smtClean="0"/>
              <a:t>‹#›</a:t>
            </a:fld>
            <a:endParaRPr lang="en-US"/>
          </a:p>
        </p:txBody>
      </p:sp>
    </p:spTree>
    <p:extLst>
      <p:ext uri="{BB962C8B-B14F-4D97-AF65-F5344CB8AC3E}">
        <p14:creationId xmlns:p14="http://schemas.microsoft.com/office/powerpoint/2010/main" val="36625529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D263CF5-AD30-4FE3-B06E-BAF802EB9A88}" type="slidenum">
              <a:rPr lang="en-US"/>
              <a:pPr/>
              <a:t>‹#›</a:t>
            </a:fld>
            <a:endParaRPr lang="en-US"/>
          </a:p>
        </p:txBody>
      </p:sp>
    </p:spTree>
    <p:extLst>
      <p:ext uri="{BB962C8B-B14F-4D97-AF65-F5344CB8AC3E}">
        <p14:creationId xmlns:p14="http://schemas.microsoft.com/office/powerpoint/2010/main" val="3670771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FB7DA88-464E-4A90-9AD8-1FF7FB6504FF}" type="slidenum">
              <a:rPr lang="en-US"/>
              <a:pPr/>
              <a:t>‹#›</a:t>
            </a:fld>
            <a:endParaRPr lang="en-US"/>
          </a:p>
        </p:txBody>
      </p:sp>
    </p:spTree>
    <p:extLst>
      <p:ext uri="{BB962C8B-B14F-4D97-AF65-F5344CB8AC3E}">
        <p14:creationId xmlns:p14="http://schemas.microsoft.com/office/powerpoint/2010/main" val="3033530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EDC06F6-C36D-4922-846D-5BCE4B218228}" type="slidenum">
              <a:rPr lang="en-US"/>
              <a:pPr/>
              <a:t>‹#›</a:t>
            </a:fld>
            <a:endParaRPr lang="en-US"/>
          </a:p>
        </p:txBody>
      </p:sp>
    </p:spTree>
    <p:extLst>
      <p:ext uri="{BB962C8B-B14F-4D97-AF65-F5344CB8AC3E}">
        <p14:creationId xmlns:p14="http://schemas.microsoft.com/office/powerpoint/2010/main" val="1449443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9CF25E-4B0D-4AE0-9C45-E4A94AB513EB}" type="slidenum">
              <a:rPr lang="en-US"/>
              <a:pPr/>
              <a:t>‹#›</a:t>
            </a:fld>
            <a:endParaRPr lang="en-US"/>
          </a:p>
        </p:txBody>
      </p:sp>
    </p:spTree>
    <p:extLst>
      <p:ext uri="{BB962C8B-B14F-4D97-AF65-F5344CB8AC3E}">
        <p14:creationId xmlns:p14="http://schemas.microsoft.com/office/powerpoint/2010/main" val="1166492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133295-84D9-43CE-B1B6-242059C437C4}" type="slidenum">
              <a:rPr lang="en-US"/>
              <a:pPr/>
              <a:t>‹#›</a:t>
            </a:fld>
            <a:endParaRPr lang="en-US"/>
          </a:p>
        </p:txBody>
      </p:sp>
    </p:spTree>
    <p:extLst>
      <p:ext uri="{BB962C8B-B14F-4D97-AF65-F5344CB8AC3E}">
        <p14:creationId xmlns:p14="http://schemas.microsoft.com/office/powerpoint/2010/main" val="264142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371725"/>
            <a:ext cx="9144000" cy="1138238"/>
          </a:xfrm>
        </p:spPr>
        <p:txBody>
          <a:bodyPr anchor="b">
            <a:normAutofit/>
          </a:bodyPr>
          <a:lstStyle>
            <a:lvl1pPr algn="ctr">
              <a:defRPr sz="4400">
                <a:solidFill>
                  <a:srgbClr val="124B9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124B9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9CD674D4-85F7-4944-BC9C-9609D4C55DA7}"/>
              </a:ext>
            </a:extLst>
          </p:cNvPr>
          <p:cNvSpPr>
            <a:spLocks noGrp="1"/>
          </p:cNvSpPr>
          <p:nvPr>
            <p:ph type="sldNum" sz="quarter" idx="4"/>
          </p:nvPr>
        </p:nvSpPr>
        <p:spPr>
          <a:xfrm>
            <a:off x="8610600" y="6356350"/>
            <a:ext cx="3344333" cy="365125"/>
          </a:xfrm>
          <a:prstGeom prst="rect">
            <a:avLst/>
          </a:prstGeom>
        </p:spPr>
        <p:txBody>
          <a:bodyPr/>
          <a:lstStyle>
            <a:lvl1pPr algn="r">
              <a:defRPr>
                <a:solidFill>
                  <a:schemeClr val="bg1"/>
                </a:solidFill>
              </a:defRPr>
            </a:lvl1pPr>
          </a:lstStyle>
          <a:p>
            <a:fld id="{468D930E-1119-42B3-95EA-313AC48D19AF}" type="slidenum">
              <a:rPr lang="en-US" smtClean="0"/>
              <a:pPr/>
              <a:t>‹#›</a:t>
            </a:fld>
            <a:endParaRPr lang="en-US" dirty="0"/>
          </a:p>
        </p:txBody>
      </p:sp>
    </p:spTree>
    <p:extLst>
      <p:ext uri="{BB962C8B-B14F-4D97-AF65-F5344CB8AC3E}">
        <p14:creationId xmlns:p14="http://schemas.microsoft.com/office/powerpoint/2010/main" val="8623248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371725"/>
            <a:ext cx="9144000" cy="1138238"/>
          </a:xfrm>
        </p:spPr>
        <p:txBody>
          <a:bodyPr anchor="b">
            <a:normAutofit/>
          </a:bodyPr>
          <a:lstStyle>
            <a:lvl1pPr algn="ctr">
              <a:defRPr sz="4400">
                <a:solidFill>
                  <a:srgbClr val="124B9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124B9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9CD674D4-85F7-4944-BC9C-9609D4C55DA7}"/>
              </a:ext>
            </a:extLst>
          </p:cNvPr>
          <p:cNvSpPr>
            <a:spLocks noGrp="1"/>
          </p:cNvSpPr>
          <p:nvPr>
            <p:ph type="sldNum" sz="quarter" idx="4"/>
          </p:nvPr>
        </p:nvSpPr>
        <p:spPr>
          <a:xfrm>
            <a:off x="8610600" y="6356350"/>
            <a:ext cx="3509682" cy="365125"/>
          </a:xfrm>
          <a:prstGeom prst="rect">
            <a:avLst/>
          </a:prstGeom>
        </p:spPr>
        <p:txBody>
          <a:bodyPr/>
          <a:lstStyle>
            <a:lvl1pPr algn="r">
              <a:defRPr>
                <a:solidFill>
                  <a:schemeClr val="bg1"/>
                </a:solidFill>
              </a:defRPr>
            </a:lvl1pPr>
          </a:lstStyle>
          <a:p>
            <a:fld id="{468D930E-1119-42B3-95EA-313AC48D19AF}" type="slidenum">
              <a:rPr lang="en-US" smtClean="0"/>
              <a:pPr/>
              <a:t>‹#›</a:t>
            </a:fld>
            <a:endParaRPr lang="en-US" dirty="0"/>
          </a:p>
        </p:txBody>
      </p:sp>
    </p:spTree>
    <p:extLst>
      <p:ext uri="{BB962C8B-B14F-4D97-AF65-F5344CB8AC3E}">
        <p14:creationId xmlns:p14="http://schemas.microsoft.com/office/powerpoint/2010/main" val="3842370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693E3-DC83-4125-A2B0-D6335AFA2940}"/>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E4786F91-3C94-42C5-8688-BA5BEA252FF4}"/>
              </a:ext>
            </a:extLst>
          </p:cNvPr>
          <p:cNvSpPr>
            <a:spLocks noGrp="1"/>
          </p:cNvSpPr>
          <p:nvPr>
            <p:ph type="sldNum" sz="quarter" idx="10"/>
          </p:nvPr>
        </p:nvSpPr>
        <p:spPr/>
        <p:txBody>
          <a:bodyPr/>
          <a:lstStyle/>
          <a:p>
            <a:fld id="{468D930E-1119-42B3-95EA-313AC48D19AF}" type="slidenum">
              <a:rPr lang="en-US" smtClean="0"/>
              <a:pPr/>
              <a:t>‹#›</a:t>
            </a:fld>
            <a:endParaRPr lang="en-US" dirty="0"/>
          </a:p>
        </p:txBody>
      </p:sp>
    </p:spTree>
    <p:extLst>
      <p:ext uri="{BB962C8B-B14F-4D97-AF65-F5344CB8AC3E}">
        <p14:creationId xmlns:p14="http://schemas.microsoft.com/office/powerpoint/2010/main" val="4282192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144059"/>
            <a:ext cx="10515600" cy="920750"/>
          </a:xfrm>
        </p:spPr>
        <p:txBody>
          <a:bodyPr>
            <a:normAutofit/>
          </a:bodyPr>
          <a:lstStyle>
            <a:lvl1pPr>
              <a:defRPr sz="3500" b="1">
                <a:solidFill>
                  <a:srgbClr val="124B9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2236258"/>
            <a:ext cx="10515600" cy="3686175"/>
          </a:xfrm>
        </p:spPr>
        <p:txBody>
          <a:bodyPr/>
          <a:lstStyle>
            <a:lvl1pPr>
              <a:buClr>
                <a:srgbClr val="124B9C"/>
              </a:buClr>
              <a:defRPr>
                <a:solidFill>
                  <a:schemeClr val="tx1"/>
                </a:solidFill>
                <a:latin typeface="Arial" panose="020B0604020202020204" pitchFamily="34" charset="0"/>
                <a:cs typeface="Arial" panose="020B0604020202020204" pitchFamily="34" charset="0"/>
              </a:defRPr>
            </a:lvl1pPr>
            <a:lvl2pPr>
              <a:buClr>
                <a:srgbClr val="124B9C"/>
              </a:buClr>
              <a:defRPr>
                <a:solidFill>
                  <a:schemeClr val="tx1"/>
                </a:solidFill>
                <a:latin typeface="Arial" panose="020B0604020202020204" pitchFamily="34" charset="0"/>
                <a:cs typeface="Arial" panose="020B0604020202020204" pitchFamily="34" charset="0"/>
              </a:defRPr>
            </a:lvl2pPr>
            <a:lvl3pPr>
              <a:buClr>
                <a:srgbClr val="124B9C"/>
              </a:buClr>
              <a:defRPr>
                <a:solidFill>
                  <a:schemeClr val="tx1"/>
                </a:solidFill>
                <a:latin typeface="Arial" panose="020B0604020202020204" pitchFamily="34" charset="0"/>
                <a:cs typeface="Arial" panose="020B0604020202020204" pitchFamily="34" charset="0"/>
              </a:defRPr>
            </a:lvl3pPr>
            <a:lvl4pPr>
              <a:buClr>
                <a:srgbClr val="124B9C"/>
              </a:buClr>
              <a:defRPr>
                <a:solidFill>
                  <a:schemeClr val="tx1"/>
                </a:solidFill>
                <a:latin typeface="Arial" panose="020B0604020202020204" pitchFamily="34" charset="0"/>
                <a:cs typeface="Arial" panose="020B0604020202020204" pitchFamily="34" charset="0"/>
              </a:defRPr>
            </a:lvl4pPr>
            <a:lvl5pPr>
              <a:buClr>
                <a:srgbClr val="124B9C"/>
              </a:buCl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9CD674D4-85F7-4944-BC9C-9609D4C55DA7}"/>
              </a:ext>
            </a:extLst>
          </p:cNvPr>
          <p:cNvSpPr>
            <a:spLocks noGrp="1"/>
          </p:cNvSpPr>
          <p:nvPr>
            <p:ph type="sldNum" sz="quarter" idx="4"/>
          </p:nvPr>
        </p:nvSpPr>
        <p:spPr>
          <a:xfrm>
            <a:off x="8610600" y="6356350"/>
            <a:ext cx="3400778" cy="365125"/>
          </a:xfrm>
          <a:prstGeom prst="rect">
            <a:avLst/>
          </a:prstGeom>
        </p:spPr>
        <p:txBody>
          <a:bodyPr/>
          <a:lstStyle>
            <a:lvl1pPr algn="r">
              <a:defRPr>
                <a:solidFill>
                  <a:srgbClr val="124B9C"/>
                </a:solidFill>
              </a:defRPr>
            </a:lvl1pPr>
          </a:lstStyle>
          <a:p>
            <a:fld id="{468D930E-1119-42B3-95EA-313AC48D19AF}" type="slidenum">
              <a:rPr lang="en-US" smtClean="0"/>
              <a:pPr/>
              <a:t>‹#›</a:t>
            </a:fld>
            <a:endParaRPr lang="en-US" dirty="0"/>
          </a:p>
        </p:txBody>
      </p:sp>
    </p:spTree>
    <p:extLst>
      <p:ext uri="{BB962C8B-B14F-4D97-AF65-F5344CB8AC3E}">
        <p14:creationId xmlns:p14="http://schemas.microsoft.com/office/powerpoint/2010/main" val="2443513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901700"/>
          </a:xfrm>
        </p:spPr>
        <p:txBody>
          <a:bodyPr>
            <a:normAutofit/>
          </a:bodyPr>
          <a:lstStyle>
            <a:lvl1pPr>
              <a:defRPr sz="3500" b="1">
                <a:solidFill>
                  <a:srgbClr val="009DD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425575"/>
            <a:ext cx="5181600" cy="3870325"/>
          </a:xfrm>
        </p:spPr>
        <p:txBody>
          <a:bodyPr/>
          <a:lstStyle>
            <a:lvl1pPr>
              <a:buClr>
                <a:srgbClr val="009DDC"/>
              </a:buClr>
              <a:defRPr>
                <a:solidFill>
                  <a:srgbClr val="39499B"/>
                </a:solidFill>
                <a:latin typeface="Arial" panose="020B0604020202020204" pitchFamily="34" charset="0"/>
                <a:cs typeface="Arial" panose="020B0604020202020204" pitchFamily="34" charset="0"/>
              </a:defRPr>
            </a:lvl1pPr>
            <a:lvl2pPr>
              <a:buClr>
                <a:srgbClr val="009DDC"/>
              </a:buClr>
              <a:defRPr>
                <a:solidFill>
                  <a:srgbClr val="39499B"/>
                </a:solidFill>
                <a:latin typeface="Arial" panose="020B0604020202020204" pitchFamily="34" charset="0"/>
                <a:cs typeface="Arial" panose="020B0604020202020204" pitchFamily="34" charset="0"/>
              </a:defRPr>
            </a:lvl2pPr>
            <a:lvl3pPr>
              <a:buClr>
                <a:srgbClr val="009DDC"/>
              </a:buClr>
              <a:defRPr>
                <a:solidFill>
                  <a:srgbClr val="39499B"/>
                </a:solidFill>
                <a:latin typeface="Arial" panose="020B0604020202020204" pitchFamily="34" charset="0"/>
                <a:cs typeface="Arial" panose="020B0604020202020204" pitchFamily="34" charset="0"/>
              </a:defRPr>
            </a:lvl3pPr>
            <a:lvl4pPr>
              <a:buClr>
                <a:srgbClr val="009DDC"/>
              </a:buClr>
              <a:defRPr>
                <a:solidFill>
                  <a:srgbClr val="39499B"/>
                </a:solidFill>
                <a:latin typeface="Arial" panose="020B0604020202020204" pitchFamily="34" charset="0"/>
                <a:cs typeface="Arial" panose="020B0604020202020204" pitchFamily="34" charset="0"/>
              </a:defRPr>
            </a:lvl4pPr>
            <a:lvl5pPr>
              <a:buClr>
                <a:srgbClr val="009DDC"/>
              </a:buClr>
              <a:defRPr>
                <a:solidFill>
                  <a:srgbClr val="39499B"/>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25575"/>
            <a:ext cx="5181600" cy="3870325"/>
          </a:xfrm>
        </p:spPr>
        <p:txBody>
          <a:bodyPr/>
          <a:lstStyle>
            <a:lvl1pPr>
              <a:buClr>
                <a:srgbClr val="009DDC"/>
              </a:buClr>
              <a:defRPr>
                <a:solidFill>
                  <a:srgbClr val="39499B"/>
                </a:solidFill>
                <a:latin typeface="Arial" panose="020B0604020202020204" pitchFamily="34" charset="0"/>
                <a:cs typeface="Arial" panose="020B0604020202020204" pitchFamily="34" charset="0"/>
              </a:defRPr>
            </a:lvl1pPr>
            <a:lvl2pPr>
              <a:buClr>
                <a:srgbClr val="009DDC"/>
              </a:buClr>
              <a:defRPr>
                <a:solidFill>
                  <a:srgbClr val="39499B"/>
                </a:solidFill>
                <a:latin typeface="Arial" panose="020B0604020202020204" pitchFamily="34" charset="0"/>
                <a:cs typeface="Arial" panose="020B0604020202020204" pitchFamily="34" charset="0"/>
              </a:defRPr>
            </a:lvl2pPr>
            <a:lvl3pPr>
              <a:buClr>
                <a:srgbClr val="009DDC"/>
              </a:buClr>
              <a:defRPr>
                <a:solidFill>
                  <a:srgbClr val="39499B"/>
                </a:solidFill>
                <a:latin typeface="Arial" panose="020B0604020202020204" pitchFamily="34" charset="0"/>
                <a:cs typeface="Arial" panose="020B0604020202020204" pitchFamily="34" charset="0"/>
              </a:defRPr>
            </a:lvl3pPr>
            <a:lvl4pPr>
              <a:buClr>
                <a:srgbClr val="009DDC"/>
              </a:buClr>
              <a:defRPr>
                <a:solidFill>
                  <a:srgbClr val="39499B"/>
                </a:solidFill>
                <a:latin typeface="Arial" panose="020B0604020202020204" pitchFamily="34" charset="0"/>
                <a:cs typeface="Arial" panose="020B0604020202020204" pitchFamily="34" charset="0"/>
              </a:defRPr>
            </a:lvl4pPr>
            <a:lvl5pPr>
              <a:buClr>
                <a:srgbClr val="009DDC"/>
              </a:buClr>
              <a:defRPr>
                <a:solidFill>
                  <a:srgbClr val="39499B"/>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CD674D4-85F7-4944-BC9C-9609D4C55DA7}"/>
              </a:ext>
            </a:extLst>
          </p:cNvPr>
          <p:cNvSpPr>
            <a:spLocks noGrp="1"/>
          </p:cNvSpPr>
          <p:nvPr>
            <p:ph type="sldNum" sz="quarter" idx="4"/>
          </p:nvPr>
        </p:nvSpPr>
        <p:spPr>
          <a:xfrm>
            <a:off x="8610600" y="6356350"/>
            <a:ext cx="3509682" cy="365125"/>
          </a:xfrm>
          <a:prstGeom prst="rect">
            <a:avLst/>
          </a:prstGeom>
        </p:spPr>
        <p:txBody>
          <a:bodyPr/>
          <a:lstStyle>
            <a:lvl1pPr algn="r">
              <a:defRPr>
                <a:solidFill>
                  <a:schemeClr val="bg1"/>
                </a:solidFill>
              </a:defRPr>
            </a:lvl1pPr>
          </a:lstStyle>
          <a:p>
            <a:fld id="{468D930E-1119-42B3-95EA-313AC48D19AF}" type="slidenum">
              <a:rPr lang="en-US" smtClean="0"/>
              <a:pPr/>
              <a:t>‹#›</a:t>
            </a:fld>
            <a:endParaRPr lang="en-US" dirty="0"/>
          </a:p>
        </p:txBody>
      </p:sp>
    </p:spTree>
    <p:extLst>
      <p:ext uri="{BB962C8B-B14F-4D97-AF65-F5344CB8AC3E}">
        <p14:creationId xmlns:p14="http://schemas.microsoft.com/office/powerpoint/2010/main" val="2536062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EA246-8122-4AAC-B097-C70EDA23DE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056B33-B7B7-4BCD-9782-8B6A753118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BF6AEB-56DA-4639-8FCA-67F2E5B1B0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D270E1-3C7D-48C5-A233-260662ACA7E0}"/>
              </a:ext>
            </a:extLst>
          </p:cNvPr>
          <p:cNvSpPr>
            <a:spLocks noGrp="1"/>
          </p:cNvSpPr>
          <p:nvPr>
            <p:ph type="dt" sz="half" idx="10"/>
          </p:nvPr>
        </p:nvSpPr>
        <p:spPr/>
        <p:txBody>
          <a:bodyPr/>
          <a:lstStyle/>
          <a:p>
            <a:fld id="{8D708B8F-F226-4F18-BCFF-5AFA0F62A5FC}" type="datetime1">
              <a:rPr lang="en-US" smtClean="0"/>
              <a:t>11/18/2021</a:t>
            </a:fld>
            <a:endParaRPr lang="en-US"/>
          </a:p>
        </p:txBody>
      </p:sp>
      <p:sp>
        <p:nvSpPr>
          <p:cNvPr id="6" name="Footer Placeholder 5">
            <a:extLst>
              <a:ext uri="{FF2B5EF4-FFF2-40B4-BE49-F238E27FC236}">
                <a16:creationId xmlns:a16="http://schemas.microsoft.com/office/drawing/2014/main" id="{66B26F9B-A7C3-4FBA-A477-DF839E88BB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A84F2D-82A7-4A0C-81FF-40A1C32558B4}"/>
              </a:ext>
            </a:extLst>
          </p:cNvPr>
          <p:cNvSpPr>
            <a:spLocks noGrp="1"/>
          </p:cNvSpPr>
          <p:nvPr>
            <p:ph type="sldNum" sz="quarter" idx="12"/>
          </p:nvPr>
        </p:nvSpPr>
        <p:spPr/>
        <p:txBody>
          <a:bodyPr/>
          <a:lstStyle/>
          <a:p>
            <a:fld id="{1CD361C8-5E96-4539-87E7-B751E3449D19}" type="slidenum">
              <a:rPr lang="en-US" smtClean="0"/>
              <a:t>‹#›</a:t>
            </a:fld>
            <a:endParaRPr lang="en-US"/>
          </a:p>
        </p:txBody>
      </p:sp>
    </p:spTree>
    <p:extLst>
      <p:ext uri="{BB962C8B-B14F-4D97-AF65-F5344CB8AC3E}">
        <p14:creationId xmlns:p14="http://schemas.microsoft.com/office/powerpoint/2010/main" val="578179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9CD674D4-85F7-4944-BC9C-9609D4C55DA7}"/>
              </a:ext>
            </a:extLst>
          </p:cNvPr>
          <p:cNvSpPr>
            <a:spLocks noGrp="1"/>
          </p:cNvSpPr>
          <p:nvPr>
            <p:ph type="sldNum" sz="quarter" idx="4"/>
          </p:nvPr>
        </p:nvSpPr>
        <p:spPr>
          <a:xfrm>
            <a:off x="8610600" y="6356350"/>
            <a:ext cx="3299178" cy="365125"/>
          </a:xfrm>
          <a:prstGeom prst="rect">
            <a:avLst/>
          </a:prstGeom>
        </p:spPr>
        <p:txBody>
          <a:bodyPr/>
          <a:lstStyle>
            <a:lvl1pPr algn="r">
              <a:defRPr>
                <a:solidFill>
                  <a:srgbClr val="124B9C"/>
                </a:solidFill>
              </a:defRPr>
            </a:lvl1pPr>
          </a:lstStyle>
          <a:p>
            <a:fld id="{468D930E-1119-42B3-95EA-313AC48D19AF}" type="slidenum">
              <a:rPr lang="en-US" smtClean="0"/>
              <a:pPr/>
              <a:t>‹#›</a:t>
            </a:fld>
            <a:endParaRPr lang="en-US" dirty="0"/>
          </a:p>
        </p:txBody>
      </p:sp>
    </p:spTree>
    <p:extLst>
      <p:ext uri="{BB962C8B-B14F-4D97-AF65-F5344CB8AC3E}">
        <p14:creationId xmlns:p14="http://schemas.microsoft.com/office/powerpoint/2010/main" val="992277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
        <p:nvSpPr>
          <p:cNvPr id="5" name="Rectangle 4"/>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 name="Slide Number Placeholder 5">
            <a:extLst>
              <a:ext uri="{FF2B5EF4-FFF2-40B4-BE49-F238E27FC236}">
                <a16:creationId xmlns:a16="http://schemas.microsoft.com/office/drawing/2014/main" id="{9CD674D4-85F7-4944-BC9C-9609D4C55DA7}"/>
              </a:ext>
            </a:extLst>
          </p:cNvPr>
          <p:cNvSpPr txBox="1">
            <a:spLocks/>
          </p:cNvSpPr>
          <p:nvPr userDrawn="1"/>
        </p:nvSpPr>
        <p:spPr>
          <a:xfrm>
            <a:off x="8610600" y="6356350"/>
            <a:ext cx="3509682"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8D930E-1119-42B3-95EA-313AC48D19AF}" type="slidenum">
              <a:rPr lang="en-US" smtClean="0">
                <a:solidFill>
                  <a:schemeClr val="accent5"/>
                </a:solidFill>
              </a:rPr>
              <a:pPr/>
              <a:t>‹#›</a:t>
            </a:fld>
            <a:endParaRPr lang="en-US" dirty="0">
              <a:solidFill>
                <a:schemeClr val="accent5"/>
              </a:solidFill>
            </a:endParaRPr>
          </a:p>
        </p:txBody>
      </p:sp>
    </p:spTree>
    <p:extLst>
      <p:ext uri="{BB962C8B-B14F-4D97-AF65-F5344CB8AC3E}">
        <p14:creationId xmlns:p14="http://schemas.microsoft.com/office/powerpoint/2010/main" val="36982189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6" name="TextBox 5"/>
          <p:cNvSpPr txBox="1"/>
          <p:nvPr userDrawn="1"/>
        </p:nvSpPr>
        <p:spPr>
          <a:xfrm>
            <a:off x="10010273" y="6420815"/>
            <a:ext cx="2181727" cy="307777"/>
          </a:xfrm>
          <a:prstGeom prst="rect">
            <a:avLst/>
          </a:prstGeom>
          <a:noFill/>
        </p:spPr>
        <p:txBody>
          <a:bodyPr wrap="square" rtlCol="0">
            <a:spAutoFit/>
          </a:bodyPr>
          <a:lstStyle/>
          <a:p>
            <a:r>
              <a:rPr lang="en-US" sz="1400" dirty="0">
                <a:solidFill>
                  <a:srgbClr val="39499B"/>
                </a:solidFill>
                <a:latin typeface="Gotham Medium" pitchFamily="50" charset="0"/>
              </a:rPr>
              <a:t>BrowardMPO.org</a:t>
            </a:r>
          </a:p>
        </p:txBody>
      </p:sp>
      <p:sp>
        <p:nvSpPr>
          <p:cNvPr id="13" name="Content Placeholder 2"/>
          <p:cNvSpPr>
            <a:spLocks noGrp="1"/>
          </p:cNvSpPr>
          <p:nvPr>
            <p:ph sz="half" idx="1"/>
          </p:nvPr>
        </p:nvSpPr>
        <p:spPr>
          <a:xfrm>
            <a:off x="593725" y="1602036"/>
            <a:ext cx="3432849" cy="4168249"/>
          </a:xfrm>
        </p:spPr>
        <p:txBody>
          <a:bodyPr/>
          <a:lstStyle>
            <a:lvl1pPr>
              <a:buClr>
                <a:srgbClr val="009DDC"/>
              </a:buClr>
              <a:defRPr>
                <a:solidFill>
                  <a:srgbClr val="39499B"/>
                </a:solidFill>
                <a:latin typeface="Arial" panose="020B0604020202020204" pitchFamily="34" charset="0"/>
                <a:cs typeface="Arial" panose="020B0604020202020204" pitchFamily="34" charset="0"/>
              </a:defRPr>
            </a:lvl1pPr>
            <a:lvl2pPr>
              <a:buClr>
                <a:srgbClr val="009DDC"/>
              </a:buClr>
              <a:defRPr>
                <a:solidFill>
                  <a:srgbClr val="39499B"/>
                </a:solidFill>
                <a:latin typeface="Arial" panose="020B0604020202020204" pitchFamily="34" charset="0"/>
                <a:cs typeface="Arial" panose="020B0604020202020204" pitchFamily="34" charset="0"/>
              </a:defRPr>
            </a:lvl2pPr>
            <a:lvl3pPr>
              <a:buClr>
                <a:srgbClr val="009DDC"/>
              </a:buClr>
              <a:defRPr>
                <a:solidFill>
                  <a:srgbClr val="39499B"/>
                </a:solidFill>
                <a:latin typeface="Arial" panose="020B0604020202020204" pitchFamily="34" charset="0"/>
                <a:cs typeface="Arial" panose="020B0604020202020204" pitchFamily="34" charset="0"/>
              </a:defRPr>
            </a:lvl3pPr>
            <a:lvl4pPr>
              <a:buClr>
                <a:srgbClr val="009DDC"/>
              </a:buClr>
              <a:defRPr>
                <a:solidFill>
                  <a:srgbClr val="39499B"/>
                </a:solidFill>
                <a:latin typeface="Arial" panose="020B0604020202020204" pitchFamily="34" charset="0"/>
                <a:cs typeface="Arial" panose="020B0604020202020204" pitchFamily="34" charset="0"/>
              </a:defRPr>
            </a:lvl4pPr>
            <a:lvl5pPr>
              <a:buClr>
                <a:srgbClr val="009DDC"/>
              </a:buClr>
              <a:defRPr>
                <a:solidFill>
                  <a:srgbClr val="3949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11" hasCustomPrompt="1"/>
          </p:nvPr>
        </p:nvSpPr>
        <p:spPr>
          <a:xfrm>
            <a:off x="594399" y="176213"/>
            <a:ext cx="3432175" cy="1289050"/>
          </a:xfrm>
        </p:spPr>
        <p:txBody>
          <a:bodyPr anchor="ctr">
            <a:noAutofit/>
          </a:bodyPr>
          <a:lstStyle>
            <a:lvl1pPr marL="0" indent="0">
              <a:buNone/>
              <a:defRPr sz="3500" b="1" cap="all" baseline="0">
                <a:solidFill>
                  <a:srgbClr val="009DDC"/>
                </a:solidFill>
                <a:latin typeface="Arial" panose="020B0604020202020204" pitchFamily="34" charset="0"/>
                <a:cs typeface="Arial" panose="020B0604020202020204" pitchFamily="34" charset="0"/>
              </a:defRPr>
            </a:lvl1pPr>
            <a:lvl2pPr>
              <a:defRPr sz="3500" b="1">
                <a:solidFill>
                  <a:srgbClr val="009DDC"/>
                </a:solidFill>
              </a:defRPr>
            </a:lvl2pPr>
            <a:lvl3pPr>
              <a:defRPr sz="3500" b="1">
                <a:solidFill>
                  <a:srgbClr val="009DDC"/>
                </a:solidFill>
              </a:defRPr>
            </a:lvl3pPr>
            <a:lvl4pPr>
              <a:defRPr sz="3500" b="1">
                <a:solidFill>
                  <a:srgbClr val="009DDC"/>
                </a:solidFill>
              </a:defRPr>
            </a:lvl4pPr>
            <a:lvl5pPr>
              <a:defRPr sz="3500" b="1">
                <a:solidFill>
                  <a:srgbClr val="009DDC"/>
                </a:solidFill>
              </a:defRPr>
            </a:lvl5pPr>
          </a:lstStyle>
          <a:p>
            <a:pPr lvl="0"/>
            <a:r>
              <a:rPr lang="en-US"/>
              <a:t>CLICK TO EDIT MASTER SLIDE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698" y="5791802"/>
            <a:ext cx="2248297" cy="936790"/>
          </a:xfrm>
          <a:prstGeom prst="rect">
            <a:avLst/>
          </a:prstGeom>
        </p:spPr>
      </p:pic>
      <p:sp>
        <p:nvSpPr>
          <p:cNvPr id="10" name="Content Placeholder 2"/>
          <p:cNvSpPr>
            <a:spLocks noGrp="1"/>
          </p:cNvSpPr>
          <p:nvPr>
            <p:ph sz="half" idx="12" hasCustomPrompt="1"/>
          </p:nvPr>
        </p:nvSpPr>
        <p:spPr>
          <a:xfrm>
            <a:off x="4271964" y="176213"/>
            <a:ext cx="7329488" cy="5594073"/>
          </a:xfrm>
        </p:spPr>
        <p:txBody>
          <a:bodyPr/>
          <a:lstStyle>
            <a:lvl1pPr>
              <a:buClr>
                <a:srgbClr val="009DDC"/>
              </a:buClr>
              <a:defRPr>
                <a:solidFill>
                  <a:srgbClr val="39499B"/>
                </a:solidFill>
                <a:latin typeface="Arial" panose="020B0604020202020204" pitchFamily="34" charset="0"/>
                <a:cs typeface="Arial" panose="020B0604020202020204" pitchFamily="34" charset="0"/>
              </a:defRPr>
            </a:lvl1pPr>
            <a:lvl2pPr>
              <a:buClr>
                <a:srgbClr val="009DDC"/>
              </a:buClr>
              <a:defRPr>
                <a:solidFill>
                  <a:srgbClr val="39499B"/>
                </a:solidFill>
                <a:latin typeface="Arial" panose="020B0604020202020204" pitchFamily="34" charset="0"/>
                <a:cs typeface="Arial" panose="020B0604020202020204" pitchFamily="34" charset="0"/>
              </a:defRPr>
            </a:lvl2pPr>
            <a:lvl3pPr>
              <a:buClr>
                <a:srgbClr val="009DDC"/>
              </a:buClr>
              <a:defRPr>
                <a:solidFill>
                  <a:srgbClr val="39499B"/>
                </a:solidFill>
                <a:latin typeface="Arial" panose="020B0604020202020204" pitchFamily="34" charset="0"/>
                <a:cs typeface="Arial" panose="020B0604020202020204" pitchFamily="34" charset="0"/>
              </a:defRPr>
            </a:lvl3pPr>
            <a:lvl4pPr>
              <a:buClr>
                <a:srgbClr val="009DDC"/>
              </a:buClr>
              <a:defRPr>
                <a:solidFill>
                  <a:srgbClr val="39499B"/>
                </a:solidFill>
                <a:latin typeface="Arial" panose="020B0604020202020204" pitchFamily="34" charset="0"/>
                <a:cs typeface="Arial" panose="020B0604020202020204" pitchFamily="34" charset="0"/>
              </a:defRPr>
            </a:lvl4pPr>
            <a:lvl5pPr>
              <a:buClr>
                <a:srgbClr val="009DDC"/>
              </a:buClr>
              <a:defRPr>
                <a:solidFill>
                  <a:srgbClr val="39499B"/>
                </a:solidFill>
                <a:latin typeface="Arial" panose="020B0604020202020204" pitchFamily="34" charset="0"/>
                <a:cs typeface="Arial" panose="020B0604020202020204" pitchFamily="34" charset="0"/>
              </a:defRPr>
            </a:lvl5pPr>
          </a:lstStyle>
          <a:p>
            <a:pPr lvl="0"/>
            <a:r>
              <a:rPr lang="en-US"/>
              <a:t>Insert Photo Here</a:t>
            </a:r>
          </a:p>
        </p:txBody>
      </p:sp>
    </p:spTree>
    <p:extLst>
      <p:ext uri="{BB962C8B-B14F-4D97-AF65-F5344CB8AC3E}">
        <p14:creationId xmlns:p14="http://schemas.microsoft.com/office/powerpoint/2010/main" val="36908806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2063F-72C2-4743-84CC-2F1ED9E50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C7B11B-77F2-46B5-BFC3-36EEB09A73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707A5F-38F7-4D5C-874D-2A17B946629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E6B00F1-0749-4D87-8F15-C11ADB2472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0B5B7F-2D76-4749-839D-542AC73B78DA}"/>
              </a:ext>
            </a:extLst>
          </p:cNvPr>
          <p:cNvSpPr>
            <a:spLocks noGrp="1"/>
          </p:cNvSpPr>
          <p:nvPr>
            <p:ph type="sldNum" sz="quarter" idx="12"/>
          </p:nvPr>
        </p:nvSpPr>
        <p:spPr/>
        <p:txBody>
          <a:bodyPr/>
          <a:lstStyle/>
          <a:p>
            <a:fld id="{20636D0C-0FE5-4578-AEA0-2C1E3285D18C}" type="slidenum">
              <a:rPr lang="en-US" smtClean="0"/>
              <a:t>‹#›</a:t>
            </a:fld>
            <a:endParaRPr lang="en-US" dirty="0"/>
          </a:p>
        </p:txBody>
      </p:sp>
      <p:grpSp>
        <p:nvGrpSpPr>
          <p:cNvPr id="7" name="Group 11">
            <a:extLst>
              <a:ext uri="{FF2B5EF4-FFF2-40B4-BE49-F238E27FC236}">
                <a16:creationId xmlns:a16="http://schemas.microsoft.com/office/drawing/2014/main" id="{0637574C-AAE7-4D57-8CEB-44E8F586EA37}"/>
              </a:ext>
            </a:extLst>
          </p:cNvPr>
          <p:cNvGrpSpPr>
            <a:grpSpLocks/>
          </p:cNvGrpSpPr>
          <p:nvPr userDrawn="1"/>
        </p:nvGrpSpPr>
        <p:grpSpPr bwMode="auto">
          <a:xfrm>
            <a:off x="0" y="6858000"/>
            <a:ext cx="12192000" cy="76200"/>
            <a:chOff x="606161" y="2106824"/>
            <a:chExt cx="6205940" cy="1241188"/>
          </a:xfrm>
        </p:grpSpPr>
        <p:sp>
          <p:nvSpPr>
            <p:cNvPr id="8" name="Rectangle 7">
              <a:extLst>
                <a:ext uri="{FF2B5EF4-FFF2-40B4-BE49-F238E27FC236}">
                  <a16:creationId xmlns:a16="http://schemas.microsoft.com/office/drawing/2014/main" id="{56E867FD-9949-4937-826E-298B4F93D7C4}"/>
                </a:ext>
              </a:extLst>
            </p:cNvPr>
            <p:cNvSpPr/>
            <p:nvPr userDrawn="1"/>
          </p:nvSpPr>
          <p:spPr>
            <a:xfrm>
              <a:off x="606161" y="2106824"/>
              <a:ext cx="1241028" cy="12411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444" fontAlgn="auto">
                <a:spcBef>
                  <a:spcPts val="0"/>
                </a:spcBef>
                <a:spcAft>
                  <a:spcPts val="0"/>
                </a:spcAft>
                <a:defRPr/>
              </a:pPr>
              <a:endParaRPr lang="en-US" dirty="0">
                <a:latin typeface="Open Sans Light"/>
              </a:endParaRPr>
            </a:p>
          </p:txBody>
        </p:sp>
        <p:sp>
          <p:nvSpPr>
            <p:cNvPr id="9" name="Rectangle 8">
              <a:extLst>
                <a:ext uri="{FF2B5EF4-FFF2-40B4-BE49-F238E27FC236}">
                  <a16:creationId xmlns:a16="http://schemas.microsoft.com/office/drawing/2014/main" id="{A09B9677-E86D-4CC6-89DD-621A441BD546}"/>
                </a:ext>
              </a:extLst>
            </p:cNvPr>
            <p:cNvSpPr/>
            <p:nvPr userDrawn="1"/>
          </p:nvSpPr>
          <p:spPr>
            <a:xfrm>
              <a:off x="1847189" y="2106824"/>
              <a:ext cx="1241429" cy="12411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444" fontAlgn="auto">
                <a:spcBef>
                  <a:spcPts val="0"/>
                </a:spcBef>
                <a:spcAft>
                  <a:spcPts val="0"/>
                </a:spcAft>
                <a:defRPr/>
              </a:pPr>
              <a:endParaRPr lang="en-US" dirty="0">
                <a:latin typeface="Open Sans Light"/>
              </a:endParaRPr>
            </a:p>
          </p:txBody>
        </p:sp>
        <p:sp>
          <p:nvSpPr>
            <p:cNvPr id="10" name="Rectangle 9">
              <a:extLst>
                <a:ext uri="{FF2B5EF4-FFF2-40B4-BE49-F238E27FC236}">
                  <a16:creationId xmlns:a16="http://schemas.microsoft.com/office/drawing/2014/main" id="{C37A7F40-CA4F-4B62-B6B7-FF77173DC407}"/>
                </a:ext>
              </a:extLst>
            </p:cNvPr>
            <p:cNvSpPr/>
            <p:nvPr userDrawn="1"/>
          </p:nvSpPr>
          <p:spPr>
            <a:xfrm>
              <a:off x="3088617" y="2106824"/>
              <a:ext cx="1241027" cy="12411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444" fontAlgn="auto">
                <a:spcBef>
                  <a:spcPts val="0"/>
                </a:spcBef>
                <a:spcAft>
                  <a:spcPts val="0"/>
                </a:spcAft>
                <a:defRPr/>
              </a:pPr>
              <a:endParaRPr lang="en-US" dirty="0">
                <a:latin typeface="Open Sans Light"/>
              </a:endParaRPr>
            </a:p>
          </p:txBody>
        </p:sp>
        <p:sp>
          <p:nvSpPr>
            <p:cNvPr id="11" name="Rectangle 10">
              <a:extLst>
                <a:ext uri="{FF2B5EF4-FFF2-40B4-BE49-F238E27FC236}">
                  <a16:creationId xmlns:a16="http://schemas.microsoft.com/office/drawing/2014/main" id="{DEE5765D-932B-4982-8C8D-38E0BA9783FD}"/>
                </a:ext>
              </a:extLst>
            </p:cNvPr>
            <p:cNvSpPr/>
            <p:nvPr userDrawn="1"/>
          </p:nvSpPr>
          <p:spPr>
            <a:xfrm>
              <a:off x="4329645" y="2106824"/>
              <a:ext cx="1241429" cy="124118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444" fontAlgn="auto">
                <a:spcBef>
                  <a:spcPts val="0"/>
                </a:spcBef>
                <a:spcAft>
                  <a:spcPts val="0"/>
                </a:spcAft>
                <a:defRPr/>
              </a:pPr>
              <a:endParaRPr lang="en-US" dirty="0">
                <a:latin typeface="Open Sans Light"/>
              </a:endParaRPr>
            </a:p>
          </p:txBody>
        </p:sp>
        <p:sp>
          <p:nvSpPr>
            <p:cNvPr id="12" name="Rectangle 11">
              <a:extLst>
                <a:ext uri="{FF2B5EF4-FFF2-40B4-BE49-F238E27FC236}">
                  <a16:creationId xmlns:a16="http://schemas.microsoft.com/office/drawing/2014/main" id="{553AFE4C-1A22-48FB-B8B2-014395487396}"/>
                </a:ext>
              </a:extLst>
            </p:cNvPr>
            <p:cNvSpPr/>
            <p:nvPr userDrawn="1"/>
          </p:nvSpPr>
          <p:spPr>
            <a:xfrm>
              <a:off x="5571073" y="2106824"/>
              <a:ext cx="1241028" cy="12411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444" fontAlgn="auto">
                <a:spcBef>
                  <a:spcPts val="0"/>
                </a:spcBef>
                <a:spcAft>
                  <a:spcPts val="0"/>
                </a:spcAft>
                <a:defRPr/>
              </a:pPr>
              <a:endParaRPr lang="en-US" dirty="0">
                <a:latin typeface="Open Sans Light"/>
              </a:endParaRPr>
            </a:p>
          </p:txBody>
        </p:sp>
      </p:grpSp>
    </p:spTree>
    <p:extLst>
      <p:ext uri="{BB962C8B-B14F-4D97-AF65-F5344CB8AC3E}">
        <p14:creationId xmlns:p14="http://schemas.microsoft.com/office/powerpoint/2010/main" val="32567245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08D7-1304-4090-8D7A-022E57455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6248EB-C2C9-4F7C-BD82-12C565D6F4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1FCF3-68E9-40AC-8228-F4B24D2C9DB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4F5444B-F29D-4C97-AA87-8E74E8A175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0DC3DD-9E4F-4C2F-A7EE-8A15D1714C97}"/>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42369858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611D-DEDA-4F67-85A6-C14A4BB56A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461DB1-04BA-4B85-AFE0-DD37515254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DC75D7-6AB7-422A-9B49-BF99A437FE6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681366B-768A-4867-9621-A8A76B6B53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2BF3A9-7A31-4C66-9E6B-BB5C21823E31}"/>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2907298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3715-B9B6-4AC4-9A3E-5B2446834A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9404AC-C9A7-4E65-BC9E-2D1AA101643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69D3B3-F27F-4027-9C8C-AEF35DD23D5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644F48-39F5-4132-AE43-43ADD526D9C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ECB9FCD-27C4-4025-B639-87FD11306E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2D02278-2305-43E2-9E3E-43F9C892A3BD}"/>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2227279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2962B-9FB9-4BEF-97A3-7B02D7FD27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8F7C31-9680-4386-826D-4CBA01F31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053F6F-A6DC-444E-842C-01E17538026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6865B9-520E-40F8-AAB9-875DE47CBA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0344FF-5B02-41D2-BF42-00857D3D667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1F650E-5B68-4B09-B3FA-DDF89DB0A828}"/>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E5EA30C4-EF74-46AF-8C5D-744A1BAEA5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455E0E5-C104-4F40-B5DB-E44E6FB67C46}"/>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6797948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212F3-C58E-4FC7-B093-49A7990C57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953BC7-BC34-4AB9-9421-CF799DEF00E2}"/>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7FEF1E9-8E34-4B90-BD8B-5E750B938CA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7494522-1052-495C-AD46-C6DB02D09A67}"/>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425961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3E4963-4450-4E1E-A0E7-91528738D38A}"/>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F8CC46E0-81E4-4FC9-9383-629C3103B92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C7D3F2-C84C-41E2-9DDF-0F4144AF3BED}"/>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353434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4BC8-2212-41F6-A253-911318487A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147AAF-ECB6-4B5B-A3D7-9DFE6B527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180AF6-70AD-40AF-B292-B250122A95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A97D8D-350A-4233-BF5F-B6F2F70575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06BC9-5237-4E3F-A7EC-A1E531D193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D3A8B3-6FC6-4D4D-B74E-9580F8DDBAB9}"/>
              </a:ext>
            </a:extLst>
          </p:cNvPr>
          <p:cNvSpPr>
            <a:spLocks noGrp="1"/>
          </p:cNvSpPr>
          <p:nvPr>
            <p:ph type="dt" sz="half" idx="10"/>
          </p:nvPr>
        </p:nvSpPr>
        <p:spPr/>
        <p:txBody>
          <a:bodyPr/>
          <a:lstStyle/>
          <a:p>
            <a:fld id="{DD07E03D-D007-4F5C-88FA-B601D93D6CA6}" type="datetime1">
              <a:rPr lang="en-US" smtClean="0"/>
              <a:t>11/18/2021</a:t>
            </a:fld>
            <a:endParaRPr lang="en-US"/>
          </a:p>
        </p:txBody>
      </p:sp>
      <p:sp>
        <p:nvSpPr>
          <p:cNvPr id="8" name="Footer Placeholder 7">
            <a:extLst>
              <a:ext uri="{FF2B5EF4-FFF2-40B4-BE49-F238E27FC236}">
                <a16:creationId xmlns:a16="http://schemas.microsoft.com/office/drawing/2014/main" id="{479A5952-F407-4380-AD92-78BFB3BA75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DF619-6651-46D4-9C4A-F9181C93104D}"/>
              </a:ext>
            </a:extLst>
          </p:cNvPr>
          <p:cNvSpPr>
            <a:spLocks noGrp="1"/>
          </p:cNvSpPr>
          <p:nvPr>
            <p:ph type="sldNum" sz="quarter" idx="12"/>
          </p:nvPr>
        </p:nvSpPr>
        <p:spPr/>
        <p:txBody>
          <a:bodyPr/>
          <a:lstStyle/>
          <a:p>
            <a:fld id="{1CD361C8-5E96-4539-87E7-B751E3449D19}" type="slidenum">
              <a:rPr lang="en-US" smtClean="0"/>
              <a:t>‹#›</a:t>
            </a:fld>
            <a:endParaRPr lang="en-US"/>
          </a:p>
        </p:txBody>
      </p:sp>
    </p:spTree>
    <p:extLst>
      <p:ext uri="{BB962C8B-B14F-4D97-AF65-F5344CB8AC3E}">
        <p14:creationId xmlns:p14="http://schemas.microsoft.com/office/powerpoint/2010/main" val="213072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4AD82-5A24-464E-8563-202295604D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5FF40C-92B6-40A3-B871-50ABC5F56A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1CB0BB-0EA8-437E-8AF3-8A9A80CB9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159D6C-2B66-4E65-8A42-CDBA16A6E3A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341EBF4-A89B-4849-9A6A-3D33CCE94A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17BA08-28C0-425D-94D2-92422B866F38}"/>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3052778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163B5-6068-4FCD-9B78-E5D8DD7ECF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33735C-7DBE-48C0-9B44-65452ED30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6652A69-09B6-42E3-8757-9A2580C9E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4CAB31-B3CB-4599-BEC7-E725A6EF34E7}"/>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7820529-B077-4045-85C7-F54A384792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ED3764-282A-4A3A-A36D-60C2476E29CF}"/>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14701916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0FBC-5255-4BD6-A843-7CCBE5ED8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2BD233-8437-4619-97F4-C9081A0BB2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05C1C-3882-484C-A157-3F57D751812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7C0587C-950F-4FC7-9B3F-3512761BB0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7378AE-0177-4092-B76B-CD8BFDCABE7D}"/>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1188545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81B3D1-3A33-4BE8-83C9-61DC26196F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0AB91D-FB82-4A0E-BBEF-A26E4EFB47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8AC3C-8E2B-437F-AD8F-9BD0BB9CDC6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33A586B-4901-457D-B942-06208EA288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BBD725-F9E6-462C-9363-6721B5E41B64}"/>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8159311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420323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38588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18188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1" y="1709744"/>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1" y="4589469"/>
            <a:ext cx="10515600" cy="1500187"/>
          </a:xfrm>
          <a:prstGeom prst="rect">
            <a:avLst/>
          </a:prstGeom>
          <a:noFill/>
          <a:ln>
            <a:noFill/>
          </a:ln>
        </p:spPr>
        <p:txBody>
          <a:bodyPr spcFirstLastPara="1" wrap="square" lIns="91425" tIns="45700" rIns="91425" bIns="45700" anchor="t" anchorCtr="0">
            <a:noAutofit/>
          </a:bodyPr>
          <a:lstStyle>
            <a:lvl1pPr marL="457189" lvl="0" indent="-228594" algn="l">
              <a:lnSpc>
                <a:spcPct val="90000"/>
              </a:lnSpc>
              <a:spcBef>
                <a:spcPts val="1000"/>
              </a:spcBef>
              <a:spcAft>
                <a:spcPts val="0"/>
              </a:spcAft>
              <a:buClr>
                <a:schemeClr val="dk1"/>
              </a:buClr>
              <a:buSzPts val="2400"/>
              <a:buNone/>
              <a:defRPr sz="2400">
                <a:solidFill>
                  <a:schemeClr val="dk1"/>
                </a:solidFill>
              </a:defRPr>
            </a:lvl1pPr>
            <a:lvl2pPr marL="914377" lvl="1" indent="-228594" algn="l">
              <a:lnSpc>
                <a:spcPct val="90000"/>
              </a:lnSpc>
              <a:spcBef>
                <a:spcPts val="500"/>
              </a:spcBef>
              <a:spcAft>
                <a:spcPts val="0"/>
              </a:spcAft>
              <a:buClr>
                <a:srgbClr val="888888"/>
              </a:buClr>
              <a:buSzPts val="2000"/>
              <a:buNone/>
              <a:defRPr sz="2000">
                <a:solidFill>
                  <a:srgbClr val="888888"/>
                </a:solidFill>
              </a:defRPr>
            </a:lvl2pPr>
            <a:lvl3pPr marL="1371566" lvl="2" indent="-228594" algn="l">
              <a:lnSpc>
                <a:spcPct val="90000"/>
              </a:lnSpc>
              <a:spcBef>
                <a:spcPts val="500"/>
              </a:spcBef>
              <a:spcAft>
                <a:spcPts val="0"/>
              </a:spcAft>
              <a:buClr>
                <a:srgbClr val="888888"/>
              </a:buClr>
              <a:buSzPts val="1800"/>
              <a:buNone/>
              <a:defRPr sz="1800">
                <a:solidFill>
                  <a:srgbClr val="888888"/>
                </a:solidFill>
              </a:defRPr>
            </a:lvl3pPr>
            <a:lvl4pPr marL="1828754" lvl="3" indent="-228594" algn="l">
              <a:lnSpc>
                <a:spcPct val="90000"/>
              </a:lnSpc>
              <a:spcBef>
                <a:spcPts val="500"/>
              </a:spcBef>
              <a:spcAft>
                <a:spcPts val="0"/>
              </a:spcAft>
              <a:buClr>
                <a:srgbClr val="888888"/>
              </a:buClr>
              <a:buSzPts val="1600"/>
              <a:buNone/>
              <a:defRPr sz="1600">
                <a:solidFill>
                  <a:srgbClr val="888888"/>
                </a:solidFill>
              </a:defRPr>
            </a:lvl4pPr>
            <a:lvl5pPr marL="2285943" lvl="4" indent="-228594" algn="l">
              <a:lnSpc>
                <a:spcPct val="90000"/>
              </a:lnSpc>
              <a:spcBef>
                <a:spcPts val="500"/>
              </a:spcBef>
              <a:spcAft>
                <a:spcPts val="0"/>
              </a:spcAft>
              <a:buClr>
                <a:srgbClr val="888888"/>
              </a:buClr>
              <a:buSzPts val="1600"/>
              <a:buNone/>
              <a:defRPr sz="1600">
                <a:solidFill>
                  <a:srgbClr val="888888"/>
                </a:solidFill>
              </a:defRPr>
            </a:lvl5pPr>
            <a:lvl6pPr marL="2743131" lvl="5" indent="-228594" algn="l">
              <a:lnSpc>
                <a:spcPct val="90000"/>
              </a:lnSpc>
              <a:spcBef>
                <a:spcPts val="500"/>
              </a:spcBef>
              <a:spcAft>
                <a:spcPts val="0"/>
              </a:spcAft>
              <a:buClr>
                <a:srgbClr val="888888"/>
              </a:buClr>
              <a:buSzPts val="1600"/>
              <a:buNone/>
              <a:defRPr sz="1600">
                <a:solidFill>
                  <a:srgbClr val="888888"/>
                </a:solidFill>
              </a:defRPr>
            </a:lvl6pPr>
            <a:lvl7pPr marL="3200320" lvl="6" indent="-228594" algn="l">
              <a:lnSpc>
                <a:spcPct val="90000"/>
              </a:lnSpc>
              <a:spcBef>
                <a:spcPts val="500"/>
              </a:spcBef>
              <a:spcAft>
                <a:spcPts val="0"/>
              </a:spcAft>
              <a:buClr>
                <a:srgbClr val="888888"/>
              </a:buClr>
              <a:buSzPts val="1600"/>
              <a:buNone/>
              <a:defRPr sz="1600">
                <a:solidFill>
                  <a:srgbClr val="888888"/>
                </a:solidFill>
              </a:defRPr>
            </a:lvl7pPr>
            <a:lvl8pPr marL="3657509" lvl="7" indent="-228594" algn="l">
              <a:lnSpc>
                <a:spcPct val="90000"/>
              </a:lnSpc>
              <a:spcBef>
                <a:spcPts val="500"/>
              </a:spcBef>
              <a:spcAft>
                <a:spcPts val="0"/>
              </a:spcAft>
              <a:buClr>
                <a:srgbClr val="888888"/>
              </a:buClr>
              <a:buSzPts val="1600"/>
              <a:buNone/>
              <a:defRPr sz="1600">
                <a:solidFill>
                  <a:srgbClr val="888888"/>
                </a:solidFill>
              </a:defRPr>
            </a:lvl8pPr>
            <a:lvl9pPr marL="4114697" lvl="8" indent="-22859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32448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445273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3" y="1681163"/>
            <a:ext cx="5183188" cy="823912"/>
          </a:xfrm>
          <a:prstGeom prst="rect">
            <a:avLst/>
          </a:prstGeom>
          <a:noFill/>
          <a:ln>
            <a:noFill/>
          </a:ln>
        </p:spPr>
        <p:txBody>
          <a:bodyPr spcFirstLastPara="1" wrap="square" lIns="91425" tIns="45700" rIns="91425" bIns="45700" anchor="b" anchorCtr="0">
            <a:no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3" y="2505075"/>
            <a:ext cx="5183188" cy="3684588"/>
          </a:xfrm>
          <a:prstGeom prst="rect">
            <a:avLst/>
          </a:prstGeom>
          <a:noFill/>
          <a:ln>
            <a:noFill/>
          </a:ln>
        </p:spPr>
        <p:txBody>
          <a:bodyPr spcFirstLastPara="1" wrap="square" lIns="91425" tIns="45700" rIns="91425" bIns="45700" anchor="t" anchorCtr="0">
            <a:no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635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9477C-0F99-40F3-A247-19A4C2B4B4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E3AFE8-0F7D-4F54-ABA7-C456E8264BCA}"/>
              </a:ext>
            </a:extLst>
          </p:cNvPr>
          <p:cNvSpPr>
            <a:spLocks noGrp="1"/>
          </p:cNvSpPr>
          <p:nvPr>
            <p:ph type="dt" sz="half" idx="10"/>
          </p:nvPr>
        </p:nvSpPr>
        <p:spPr/>
        <p:txBody>
          <a:bodyPr/>
          <a:lstStyle/>
          <a:p>
            <a:fld id="{0CC1829A-B83A-4AA1-B84C-4EFE9776433F}" type="datetime1">
              <a:rPr lang="en-US" smtClean="0"/>
              <a:t>11/18/2021</a:t>
            </a:fld>
            <a:endParaRPr lang="en-US"/>
          </a:p>
        </p:txBody>
      </p:sp>
      <p:sp>
        <p:nvSpPr>
          <p:cNvPr id="4" name="Footer Placeholder 3">
            <a:extLst>
              <a:ext uri="{FF2B5EF4-FFF2-40B4-BE49-F238E27FC236}">
                <a16:creationId xmlns:a16="http://schemas.microsoft.com/office/drawing/2014/main" id="{9F9E8FF6-8E8F-4F44-94FD-C775DE2C6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E2030B-23AD-4984-B027-0049EF20569C}"/>
              </a:ext>
            </a:extLst>
          </p:cNvPr>
          <p:cNvSpPr>
            <a:spLocks noGrp="1"/>
          </p:cNvSpPr>
          <p:nvPr>
            <p:ph type="sldNum" sz="quarter" idx="12"/>
          </p:nvPr>
        </p:nvSpPr>
        <p:spPr/>
        <p:txBody>
          <a:bodyPr/>
          <a:lstStyle/>
          <a:p>
            <a:fld id="{1CD361C8-5E96-4539-87E7-B751E3449D19}" type="slidenum">
              <a:rPr lang="en-US" smtClean="0"/>
              <a:t>‹#›</a:t>
            </a:fld>
            <a:endParaRPr lang="en-US"/>
          </a:p>
        </p:txBody>
      </p:sp>
    </p:spTree>
    <p:extLst>
      <p:ext uri="{BB962C8B-B14F-4D97-AF65-F5344CB8AC3E}">
        <p14:creationId xmlns:p14="http://schemas.microsoft.com/office/powerpoint/2010/main" val="32082420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620776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31"/>
            <a:ext cx="6172200" cy="4873625"/>
          </a:xfrm>
          <a:prstGeom prst="rect">
            <a:avLst/>
          </a:prstGeom>
          <a:noFill/>
          <a:ln>
            <a:noFill/>
          </a:ln>
        </p:spPr>
        <p:txBody>
          <a:bodyPr spcFirstLastPara="1" wrap="square" lIns="91425" tIns="45700" rIns="91425" bIns="45700" anchor="t" anchorCtr="0">
            <a:noAutofit/>
          </a:bodyPr>
          <a:lstStyle>
            <a:lvl1pPr marL="457189" lvl="0" indent="-431789" algn="l">
              <a:lnSpc>
                <a:spcPct val="90000"/>
              </a:lnSpc>
              <a:spcBef>
                <a:spcPts val="1000"/>
              </a:spcBef>
              <a:spcAft>
                <a:spcPts val="0"/>
              </a:spcAft>
              <a:buClr>
                <a:schemeClr val="dk1"/>
              </a:buClr>
              <a:buSzPts val="3200"/>
              <a:buChar char="•"/>
              <a:defRPr sz="3200"/>
            </a:lvl1pPr>
            <a:lvl2pPr marL="914377" lvl="1" indent="-406390" algn="l">
              <a:lnSpc>
                <a:spcPct val="90000"/>
              </a:lnSpc>
              <a:spcBef>
                <a:spcPts val="500"/>
              </a:spcBef>
              <a:spcAft>
                <a:spcPts val="0"/>
              </a:spcAft>
              <a:buClr>
                <a:schemeClr val="dk1"/>
              </a:buClr>
              <a:buSzPts val="2800"/>
              <a:buChar char="•"/>
              <a:defRPr sz="2800"/>
            </a:lvl2pPr>
            <a:lvl3pPr marL="1371566" lvl="2" indent="-380990" algn="l">
              <a:lnSpc>
                <a:spcPct val="90000"/>
              </a:lnSpc>
              <a:spcBef>
                <a:spcPts val="500"/>
              </a:spcBef>
              <a:spcAft>
                <a:spcPts val="0"/>
              </a:spcAft>
              <a:buClr>
                <a:schemeClr val="dk1"/>
              </a:buClr>
              <a:buSzPts val="2400"/>
              <a:buChar char="•"/>
              <a:defRPr sz="2400"/>
            </a:lvl3pPr>
            <a:lvl4pPr marL="1828754" lvl="3" indent="-355591" algn="l">
              <a:lnSpc>
                <a:spcPct val="90000"/>
              </a:lnSpc>
              <a:spcBef>
                <a:spcPts val="500"/>
              </a:spcBef>
              <a:spcAft>
                <a:spcPts val="0"/>
              </a:spcAft>
              <a:buClr>
                <a:schemeClr val="dk1"/>
              </a:buClr>
              <a:buSzPts val="2000"/>
              <a:buChar char="•"/>
              <a:defRPr sz="2000"/>
            </a:lvl4pPr>
            <a:lvl5pPr marL="2285943" lvl="4" indent="-355591" algn="l">
              <a:lnSpc>
                <a:spcPct val="90000"/>
              </a:lnSpc>
              <a:spcBef>
                <a:spcPts val="500"/>
              </a:spcBef>
              <a:spcAft>
                <a:spcPts val="0"/>
              </a:spcAft>
              <a:buClr>
                <a:schemeClr val="dk1"/>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14169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31"/>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26381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90185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0" y="1956596"/>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0" y="-596104"/>
            <a:ext cx="5811838" cy="7734300"/>
          </a:xfrm>
          <a:prstGeom prst="rect">
            <a:avLst/>
          </a:prstGeom>
          <a:noFill/>
          <a:ln>
            <a:noFill/>
          </a:ln>
        </p:spPr>
        <p:txBody>
          <a:bodyPr spcFirstLastPara="1" wrap="square" lIns="91425" tIns="45700" rIns="91425" bIns="45700" anchor="t" anchorCtr="0">
            <a:no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554656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2063F-72C2-4743-84CC-2F1ED9E50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C7B11B-77F2-46B5-BFC3-36EEB09A73A7}"/>
              </a:ext>
            </a:extLst>
          </p:cNvPr>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707A5F-38F7-4D5C-874D-2A17B9466295}"/>
              </a:ext>
            </a:extLst>
          </p:cNvPr>
          <p:cNvSpPr>
            <a:spLocks noGrp="1"/>
          </p:cNvSpPr>
          <p:nvPr>
            <p:ph type="dt" sz="half" idx="10"/>
          </p:nvPr>
        </p:nvSpPr>
        <p:spPr/>
        <p:txBody>
          <a:bodyPr/>
          <a:lstStyle/>
          <a:p>
            <a:fld id="{8095F5E4-FFA4-44E7-952A-0464E23C71F9}" type="datetime1">
              <a:rPr lang="en-US" smtClean="0"/>
              <a:t>11/18/2021</a:t>
            </a:fld>
            <a:endParaRPr lang="en-US" dirty="0"/>
          </a:p>
        </p:txBody>
      </p:sp>
      <p:sp>
        <p:nvSpPr>
          <p:cNvPr id="5" name="Footer Placeholder 4">
            <a:extLst>
              <a:ext uri="{FF2B5EF4-FFF2-40B4-BE49-F238E27FC236}">
                <a16:creationId xmlns:a16="http://schemas.microsoft.com/office/drawing/2014/main" id="{4E6B00F1-0749-4D87-8F15-C11ADB2472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0B5B7F-2D76-4749-839D-542AC73B78DA}"/>
              </a:ext>
            </a:extLst>
          </p:cNvPr>
          <p:cNvSpPr>
            <a:spLocks noGrp="1"/>
          </p:cNvSpPr>
          <p:nvPr>
            <p:ph type="sldNum" sz="quarter" idx="12"/>
          </p:nvPr>
        </p:nvSpPr>
        <p:spPr/>
        <p:txBody>
          <a:bodyPr/>
          <a:lstStyle/>
          <a:p>
            <a:fld id="{20636D0C-0FE5-4578-AEA0-2C1E3285D18C}" type="slidenum">
              <a:rPr lang="en-US" smtClean="0"/>
              <a:t>‹#›</a:t>
            </a:fld>
            <a:endParaRPr lang="en-US" dirty="0"/>
          </a:p>
        </p:txBody>
      </p:sp>
      <p:grpSp>
        <p:nvGrpSpPr>
          <p:cNvPr id="7" name="Group 11">
            <a:extLst>
              <a:ext uri="{FF2B5EF4-FFF2-40B4-BE49-F238E27FC236}">
                <a16:creationId xmlns:a16="http://schemas.microsoft.com/office/drawing/2014/main" id="{0637574C-AAE7-4D57-8CEB-44E8F586EA37}"/>
              </a:ext>
            </a:extLst>
          </p:cNvPr>
          <p:cNvGrpSpPr>
            <a:grpSpLocks/>
          </p:cNvGrpSpPr>
          <p:nvPr userDrawn="1"/>
        </p:nvGrpSpPr>
        <p:grpSpPr bwMode="auto">
          <a:xfrm>
            <a:off x="0" y="6858000"/>
            <a:ext cx="12192000" cy="76200"/>
            <a:chOff x="606161" y="2106824"/>
            <a:chExt cx="6205940" cy="1241188"/>
          </a:xfrm>
        </p:grpSpPr>
        <p:sp>
          <p:nvSpPr>
            <p:cNvPr id="8" name="Rectangle 7">
              <a:extLst>
                <a:ext uri="{FF2B5EF4-FFF2-40B4-BE49-F238E27FC236}">
                  <a16:creationId xmlns:a16="http://schemas.microsoft.com/office/drawing/2014/main" id="{56E867FD-9949-4937-826E-298B4F93D7C4}"/>
                </a:ext>
              </a:extLst>
            </p:cNvPr>
            <p:cNvSpPr/>
            <p:nvPr userDrawn="1"/>
          </p:nvSpPr>
          <p:spPr>
            <a:xfrm>
              <a:off x="606161" y="2106824"/>
              <a:ext cx="1241028" cy="12411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390" fontAlgn="auto">
                <a:spcBef>
                  <a:spcPts val="0"/>
                </a:spcBef>
                <a:spcAft>
                  <a:spcPts val="0"/>
                </a:spcAft>
                <a:defRPr/>
              </a:pPr>
              <a:endParaRPr lang="en-US" sz="1800" dirty="0">
                <a:latin typeface="Open Sans Light"/>
              </a:endParaRPr>
            </a:p>
          </p:txBody>
        </p:sp>
        <p:sp>
          <p:nvSpPr>
            <p:cNvPr id="9" name="Rectangle 8">
              <a:extLst>
                <a:ext uri="{FF2B5EF4-FFF2-40B4-BE49-F238E27FC236}">
                  <a16:creationId xmlns:a16="http://schemas.microsoft.com/office/drawing/2014/main" id="{A09B9677-E86D-4CC6-89DD-621A441BD546}"/>
                </a:ext>
              </a:extLst>
            </p:cNvPr>
            <p:cNvSpPr/>
            <p:nvPr userDrawn="1"/>
          </p:nvSpPr>
          <p:spPr>
            <a:xfrm>
              <a:off x="1847189" y="2106824"/>
              <a:ext cx="1241429" cy="12411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390" fontAlgn="auto">
                <a:spcBef>
                  <a:spcPts val="0"/>
                </a:spcBef>
                <a:spcAft>
                  <a:spcPts val="0"/>
                </a:spcAft>
                <a:defRPr/>
              </a:pPr>
              <a:endParaRPr lang="en-US" sz="1800" dirty="0">
                <a:latin typeface="Open Sans Light"/>
              </a:endParaRPr>
            </a:p>
          </p:txBody>
        </p:sp>
        <p:sp>
          <p:nvSpPr>
            <p:cNvPr id="10" name="Rectangle 9">
              <a:extLst>
                <a:ext uri="{FF2B5EF4-FFF2-40B4-BE49-F238E27FC236}">
                  <a16:creationId xmlns:a16="http://schemas.microsoft.com/office/drawing/2014/main" id="{C37A7F40-CA4F-4B62-B6B7-FF77173DC407}"/>
                </a:ext>
              </a:extLst>
            </p:cNvPr>
            <p:cNvSpPr/>
            <p:nvPr userDrawn="1"/>
          </p:nvSpPr>
          <p:spPr>
            <a:xfrm>
              <a:off x="3088617" y="2106824"/>
              <a:ext cx="1241027" cy="12411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390" fontAlgn="auto">
                <a:spcBef>
                  <a:spcPts val="0"/>
                </a:spcBef>
                <a:spcAft>
                  <a:spcPts val="0"/>
                </a:spcAft>
                <a:defRPr/>
              </a:pPr>
              <a:endParaRPr lang="en-US" sz="1800" dirty="0">
                <a:latin typeface="Open Sans Light"/>
              </a:endParaRPr>
            </a:p>
          </p:txBody>
        </p:sp>
        <p:sp>
          <p:nvSpPr>
            <p:cNvPr id="11" name="Rectangle 10">
              <a:extLst>
                <a:ext uri="{FF2B5EF4-FFF2-40B4-BE49-F238E27FC236}">
                  <a16:creationId xmlns:a16="http://schemas.microsoft.com/office/drawing/2014/main" id="{DEE5765D-932B-4982-8C8D-38E0BA9783FD}"/>
                </a:ext>
              </a:extLst>
            </p:cNvPr>
            <p:cNvSpPr/>
            <p:nvPr userDrawn="1"/>
          </p:nvSpPr>
          <p:spPr>
            <a:xfrm>
              <a:off x="4329645" y="2106824"/>
              <a:ext cx="1241429" cy="124118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390" fontAlgn="auto">
                <a:spcBef>
                  <a:spcPts val="0"/>
                </a:spcBef>
                <a:spcAft>
                  <a:spcPts val="0"/>
                </a:spcAft>
                <a:defRPr/>
              </a:pPr>
              <a:endParaRPr lang="en-US" sz="1800" dirty="0">
                <a:latin typeface="Open Sans Light"/>
              </a:endParaRPr>
            </a:p>
          </p:txBody>
        </p:sp>
        <p:sp>
          <p:nvSpPr>
            <p:cNvPr id="12" name="Rectangle 11">
              <a:extLst>
                <a:ext uri="{FF2B5EF4-FFF2-40B4-BE49-F238E27FC236}">
                  <a16:creationId xmlns:a16="http://schemas.microsoft.com/office/drawing/2014/main" id="{553AFE4C-1A22-48FB-B8B2-014395487396}"/>
                </a:ext>
              </a:extLst>
            </p:cNvPr>
            <p:cNvSpPr/>
            <p:nvPr userDrawn="1"/>
          </p:nvSpPr>
          <p:spPr>
            <a:xfrm>
              <a:off x="5571073" y="2106824"/>
              <a:ext cx="1241028" cy="12411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390" fontAlgn="auto">
                <a:spcBef>
                  <a:spcPts val="0"/>
                </a:spcBef>
                <a:spcAft>
                  <a:spcPts val="0"/>
                </a:spcAft>
                <a:defRPr/>
              </a:pPr>
              <a:endParaRPr lang="en-US" sz="1800" dirty="0">
                <a:latin typeface="Open Sans Light"/>
              </a:endParaRPr>
            </a:p>
          </p:txBody>
        </p:sp>
      </p:grpSp>
    </p:spTree>
    <p:extLst>
      <p:ext uri="{BB962C8B-B14F-4D97-AF65-F5344CB8AC3E}">
        <p14:creationId xmlns:p14="http://schemas.microsoft.com/office/powerpoint/2010/main" val="8870125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08D7-1304-4090-8D7A-022E57455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6248EB-C2C9-4F7C-BD82-12C565D6F4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1FCF3-68E9-40AC-8228-F4B24D2C9DB2}"/>
              </a:ext>
            </a:extLst>
          </p:cNvPr>
          <p:cNvSpPr>
            <a:spLocks noGrp="1"/>
          </p:cNvSpPr>
          <p:nvPr>
            <p:ph type="dt" sz="half" idx="10"/>
          </p:nvPr>
        </p:nvSpPr>
        <p:spPr/>
        <p:txBody>
          <a:bodyPr/>
          <a:lstStyle/>
          <a:p>
            <a:fld id="{3838F57C-DE88-47FC-8E61-BD10BEC160E4}" type="datetime1">
              <a:rPr lang="en-US" smtClean="0"/>
              <a:t>11/18/2021</a:t>
            </a:fld>
            <a:endParaRPr lang="en-US" dirty="0"/>
          </a:p>
        </p:txBody>
      </p:sp>
      <p:sp>
        <p:nvSpPr>
          <p:cNvPr id="5" name="Footer Placeholder 4">
            <a:extLst>
              <a:ext uri="{FF2B5EF4-FFF2-40B4-BE49-F238E27FC236}">
                <a16:creationId xmlns:a16="http://schemas.microsoft.com/office/drawing/2014/main" id="{54F5444B-F29D-4C97-AA87-8E74E8A175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0DC3DD-9E4F-4C2F-A7EE-8A15D1714C97}"/>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9422583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611D-DEDA-4F67-85A6-C14A4BB56A66}"/>
              </a:ext>
            </a:extLst>
          </p:cNvPr>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461DB1-04BA-4B85-AFE0-DD37515254C8}"/>
              </a:ext>
            </a:extLst>
          </p:cNvPr>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DC75D7-6AB7-422A-9B49-BF99A437FE69}"/>
              </a:ext>
            </a:extLst>
          </p:cNvPr>
          <p:cNvSpPr>
            <a:spLocks noGrp="1"/>
          </p:cNvSpPr>
          <p:nvPr>
            <p:ph type="dt" sz="half" idx="10"/>
          </p:nvPr>
        </p:nvSpPr>
        <p:spPr/>
        <p:txBody>
          <a:bodyPr/>
          <a:lstStyle/>
          <a:p>
            <a:fld id="{3262C0F3-7ED4-4394-83E4-873BA587282F}" type="datetime1">
              <a:rPr lang="en-US" smtClean="0"/>
              <a:t>11/18/2021</a:t>
            </a:fld>
            <a:endParaRPr lang="en-US" dirty="0"/>
          </a:p>
        </p:txBody>
      </p:sp>
      <p:sp>
        <p:nvSpPr>
          <p:cNvPr id="5" name="Footer Placeholder 4">
            <a:extLst>
              <a:ext uri="{FF2B5EF4-FFF2-40B4-BE49-F238E27FC236}">
                <a16:creationId xmlns:a16="http://schemas.microsoft.com/office/drawing/2014/main" id="{C681366B-768A-4867-9621-A8A76B6B53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2BF3A9-7A31-4C66-9E6B-BB5C21823E31}"/>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26602713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3715-B9B6-4AC4-9A3E-5B2446834A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9404AC-C9A7-4E65-BC9E-2D1AA101643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69D3B3-F27F-4027-9C8C-AEF35DD23D5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644F48-39F5-4132-AE43-43ADD526D9C2}"/>
              </a:ext>
            </a:extLst>
          </p:cNvPr>
          <p:cNvSpPr>
            <a:spLocks noGrp="1"/>
          </p:cNvSpPr>
          <p:nvPr>
            <p:ph type="dt" sz="half" idx="10"/>
          </p:nvPr>
        </p:nvSpPr>
        <p:spPr/>
        <p:txBody>
          <a:bodyPr/>
          <a:lstStyle/>
          <a:p>
            <a:fld id="{9F799C09-A5A8-49C9-BBCC-234AA2A17063}" type="datetime1">
              <a:rPr lang="en-US" smtClean="0"/>
              <a:t>11/18/2021</a:t>
            </a:fld>
            <a:endParaRPr lang="en-US" dirty="0"/>
          </a:p>
        </p:txBody>
      </p:sp>
      <p:sp>
        <p:nvSpPr>
          <p:cNvPr id="6" name="Footer Placeholder 5">
            <a:extLst>
              <a:ext uri="{FF2B5EF4-FFF2-40B4-BE49-F238E27FC236}">
                <a16:creationId xmlns:a16="http://schemas.microsoft.com/office/drawing/2014/main" id="{CECB9FCD-27C4-4025-B639-87FD11306E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2D02278-2305-43E2-9E3E-43F9C892A3BD}"/>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865641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2962B-9FB9-4BEF-97A3-7B02D7FD27DF}"/>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8F7C31-9680-4386-826D-4CBA01F313AD}"/>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053F6F-A6DC-444E-842C-01E17538026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6865B9-520E-40F8-AAB9-875DE47CBAD3}"/>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0344FF-5B02-41D2-BF42-00857D3D667F}"/>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1F650E-5B68-4B09-B3FA-DDF89DB0A828}"/>
              </a:ext>
            </a:extLst>
          </p:cNvPr>
          <p:cNvSpPr>
            <a:spLocks noGrp="1"/>
          </p:cNvSpPr>
          <p:nvPr>
            <p:ph type="dt" sz="half" idx="10"/>
          </p:nvPr>
        </p:nvSpPr>
        <p:spPr/>
        <p:txBody>
          <a:bodyPr/>
          <a:lstStyle/>
          <a:p>
            <a:fld id="{A51F54ED-2417-4994-B87E-A7E305064C22}" type="datetime1">
              <a:rPr lang="en-US" smtClean="0"/>
              <a:t>11/18/2021</a:t>
            </a:fld>
            <a:endParaRPr lang="en-US" dirty="0"/>
          </a:p>
        </p:txBody>
      </p:sp>
      <p:sp>
        <p:nvSpPr>
          <p:cNvPr id="8" name="Footer Placeholder 7">
            <a:extLst>
              <a:ext uri="{FF2B5EF4-FFF2-40B4-BE49-F238E27FC236}">
                <a16:creationId xmlns:a16="http://schemas.microsoft.com/office/drawing/2014/main" id="{E5EA30C4-EF74-46AF-8C5D-744A1BAEA5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455E0E5-C104-4F40-B5DB-E44E6FB67C46}"/>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1969653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E9C79A-22F6-4227-B646-B7565521A810}"/>
              </a:ext>
            </a:extLst>
          </p:cNvPr>
          <p:cNvSpPr>
            <a:spLocks noGrp="1"/>
          </p:cNvSpPr>
          <p:nvPr>
            <p:ph type="dt" sz="half" idx="10"/>
          </p:nvPr>
        </p:nvSpPr>
        <p:spPr/>
        <p:txBody>
          <a:bodyPr/>
          <a:lstStyle/>
          <a:p>
            <a:fld id="{9B48E219-B86D-4639-AF7D-3B20A349CB4C}" type="datetime1">
              <a:rPr lang="en-US" smtClean="0"/>
              <a:t>11/18/2021</a:t>
            </a:fld>
            <a:endParaRPr lang="en-US"/>
          </a:p>
        </p:txBody>
      </p:sp>
      <p:sp>
        <p:nvSpPr>
          <p:cNvPr id="3" name="Footer Placeholder 2">
            <a:extLst>
              <a:ext uri="{FF2B5EF4-FFF2-40B4-BE49-F238E27FC236}">
                <a16:creationId xmlns:a16="http://schemas.microsoft.com/office/drawing/2014/main" id="{0A36F298-2159-447B-BF45-679A645759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CE9250-4EF2-4C3B-A66E-95C4B9BA1972}"/>
              </a:ext>
            </a:extLst>
          </p:cNvPr>
          <p:cNvSpPr>
            <a:spLocks noGrp="1"/>
          </p:cNvSpPr>
          <p:nvPr>
            <p:ph type="sldNum" sz="quarter" idx="12"/>
          </p:nvPr>
        </p:nvSpPr>
        <p:spPr/>
        <p:txBody>
          <a:bodyPr/>
          <a:lstStyle/>
          <a:p>
            <a:fld id="{1CD361C8-5E96-4539-87E7-B751E3449D19}" type="slidenum">
              <a:rPr lang="en-US" smtClean="0"/>
              <a:t>‹#›</a:t>
            </a:fld>
            <a:endParaRPr lang="en-US"/>
          </a:p>
        </p:txBody>
      </p:sp>
    </p:spTree>
    <p:extLst>
      <p:ext uri="{BB962C8B-B14F-4D97-AF65-F5344CB8AC3E}">
        <p14:creationId xmlns:p14="http://schemas.microsoft.com/office/powerpoint/2010/main" val="9177911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212F3-C58E-4FC7-B093-49A7990C57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953BC7-BC34-4AB9-9421-CF799DEF00E2}"/>
              </a:ext>
            </a:extLst>
          </p:cNvPr>
          <p:cNvSpPr>
            <a:spLocks noGrp="1"/>
          </p:cNvSpPr>
          <p:nvPr>
            <p:ph type="dt" sz="half" idx="10"/>
          </p:nvPr>
        </p:nvSpPr>
        <p:spPr/>
        <p:txBody>
          <a:bodyPr/>
          <a:lstStyle/>
          <a:p>
            <a:fld id="{2DE6A4A8-EF48-404E-A149-4907B22B163A}" type="datetime1">
              <a:rPr lang="en-US" smtClean="0"/>
              <a:t>11/18/2021</a:t>
            </a:fld>
            <a:endParaRPr lang="en-US" dirty="0"/>
          </a:p>
        </p:txBody>
      </p:sp>
      <p:sp>
        <p:nvSpPr>
          <p:cNvPr id="4" name="Footer Placeholder 3">
            <a:extLst>
              <a:ext uri="{FF2B5EF4-FFF2-40B4-BE49-F238E27FC236}">
                <a16:creationId xmlns:a16="http://schemas.microsoft.com/office/drawing/2014/main" id="{07FEF1E9-8E34-4B90-BD8B-5E750B938CA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7494522-1052-495C-AD46-C6DB02D09A67}"/>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14168369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3E4963-4450-4E1E-A0E7-91528738D38A}"/>
              </a:ext>
            </a:extLst>
          </p:cNvPr>
          <p:cNvSpPr>
            <a:spLocks noGrp="1"/>
          </p:cNvSpPr>
          <p:nvPr>
            <p:ph type="dt" sz="half" idx="10"/>
          </p:nvPr>
        </p:nvSpPr>
        <p:spPr/>
        <p:txBody>
          <a:bodyPr/>
          <a:lstStyle/>
          <a:p>
            <a:fld id="{98CB6765-74E1-4997-874F-ACB0E4590CED}" type="datetime1">
              <a:rPr lang="en-US" smtClean="0"/>
              <a:t>11/18/2021</a:t>
            </a:fld>
            <a:endParaRPr lang="en-US" dirty="0"/>
          </a:p>
        </p:txBody>
      </p:sp>
      <p:sp>
        <p:nvSpPr>
          <p:cNvPr id="3" name="Footer Placeholder 2">
            <a:extLst>
              <a:ext uri="{FF2B5EF4-FFF2-40B4-BE49-F238E27FC236}">
                <a16:creationId xmlns:a16="http://schemas.microsoft.com/office/drawing/2014/main" id="{F8CC46E0-81E4-4FC9-9383-629C3103B92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C7D3F2-C84C-41E2-9DDF-0F4144AF3BED}"/>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34892907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4AD82-5A24-464E-8563-202295604D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5FF40C-92B6-40A3-B871-50ABC5F56A21}"/>
              </a:ext>
            </a:extLst>
          </p:cNvPr>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1CB0BB-0EA8-437E-8AF3-8A9A80CB95B4}"/>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159D6C-2B66-4E65-8A42-CDBA16A6E3AE}"/>
              </a:ext>
            </a:extLst>
          </p:cNvPr>
          <p:cNvSpPr>
            <a:spLocks noGrp="1"/>
          </p:cNvSpPr>
          <p:nvPr>
            <p:ph type="dt" sz="half" idx="10"/>
          </p:nvPr>
        </p:nvSpPr>
        <p:spPr/>
        <p:txBody>
          <a:bodyPr/>
          <a:lstStyle/>
          <a:p>
            <a:fld id="{2DA35D7E-C4EF-41F5-AF23-21A2A53FC33E}" type="datetime1">
              <a:rPr lang="en-US" smtClean="0"/>
              <a:t>11/18/2021</a:t>
            </a:fld>
            <a:endParaRPr lang="en-US" dirty="0"/>
          </a:p>
        </p:txBody>
      </p:sp>
      <p:sp>
        <p:nvSpPr>
          <p:cNvPr id="6" name="Footer Placeholder 5">
            <a:extLst>
              <a:ext uri="{FF2B5EF4-FFF2-40B4-BE49-F238E27FC236}">
                <a16:creationId xmlns:a16="http://schemas.microsoft.com/office/drawing/2014/main" id="{1341EBF4-A89B-4849-9A6A-3D33CCE94A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17BA08-28C0-425D-94D2-92422B866F38}"/>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17410637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163B5-6068-4FCD-9B78-E5D8DD7ECF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33735C-7DBE-48C0-9B44-65452ED30AD9}"/>
              </a:ext>
            </a:extLst>
          </p:cNvPr>
          <p:cNvSpPr>
            <a:spLocks noGrp="1"/>
          </p:cNvSpPr>
          <p:nvPr>
            <p:ph type="pic" idx="1"/>
          </p:nvPr>
        </p:nvSpPr>
        <p:spPr>
          <a:xfrm>
            <a:off x="5183188" y="987431"/>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4" name="Text Placeholder 3">
            <a:extLst>
              <a:ext uri="{FF2B5EF4-FFF2-40B4-BE49-F238E27FC236}">
                <a16:creationId xmlns:a16="http://schemas.microsoft.com/office/drawing/2014/main" id="{16652A69-09B6-42E3-8757-9A2580C9E167}"/>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4CAB31-B3CB-4599-BEC7-E725A6EF34E7}"/>
              </a:ext>
            </a:extLst>
          </p:cNvPr>
          <p:cNvSpPr>
            <a:spLocks noGrp="1"/>
          </p:cNvSpPr>
          <p:nvPr>
            <p:ph type="dt" sz="half" idx="10"/>
          </p:nvPr>
        </p:nvSpPr>
        <p:spPr/>
        <p:txBody>
          <a:bodyPr/>
          <a:lstStyle/>
          <a:p>
            <a:fld id="{C16AEC06-46DF-489A-B3F0-2938A345937D}" type="datetime1">
              <a:rPr lang="en-US" smtClean="0"/>
              <a:t>11/18/2021</a:t>
            </a:fld>
            <a:endParaRPr lang="en-US" dirty="0"/>
          </a:p>
        </p:txBody>
      </p:sp>
      <p:sp>
        <p:nvSpPr>
          <p:cNvPr id="6" name="Footer Placeholder 5">
            <a:extLst>
              <a:ext uri="{FF2B5EF4-FFF2-40B4-BE49-F238E27FC236}">
                <a16:creationId xmlns:a16="http://schemas.microsoft.com/office/drawing/2014/main" id="{A7820529-B077-4045-85C7-F54A384792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ED3764-282A-4A3A-A36D-60C2476E29CF}"/>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5257988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0FBC-5255-4BD6-A843-7CCBE5ED8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2BD233-8437-4619-97F4-C9081A0BB2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05C1C-3882-484C-A157-3F57D7518125}"/>
              </a:ext>
            </a:extLst>
          </p:cNvPr>
          <p:cNvSpPr>
            <a:spLocks noGrp="1"/>
          </p:cNvSpPr>
          <p:nvPr>
            <p:ph type="dt" sz="half" idx="10"/>
          </p:nvPr>
        </p:nvSpPr>
        <p:spPr/>
        <p:txBody>
          <a:bodyPr/>
          <a:lstStyle/>
          <a:p>
            <a:fld id="{E82050F3-6392-44EA-94BE-3BA30BD3E808}" type="datetime1">
              <a:rPr lang="en-US" smtClean="0"/>
              <a:t>11/18/2021</a:t>
            </a:fld>
            <a:endParaRPr lang="en-US" dirty="0"/>
          </a:p>
        </p:txBody>
      </p:sp>
      <p:sp>
        <p:nvSpPr>
          <p:cNvPr id="5" name="Footer Placeholder 4">
            <a:extLst>
              <a:ext uri="{FF2B5EF4-FFF2-40B4-BE49-F238E27FC236}">
                <a16:creationId xmlns:a16="http://schemas.microsoft.com/office/drawing/2014/main" id="{D7C0587C-950F-4FC7-9B3F-3512761BB0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7378AE-0177-4092-B76B-CD8BFDCABE7D}"/>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36849257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81B3D1-3A33-4BE8-83C9-61DC26196FC5}"/>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0AB91D-FB82-4A0E-BBEF-A26E4EFB4728}"/>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8AC3C-8E2B-437F-AD8F-9BD0BB9CDC66}"/>
              </a:ext>
            </a:extLst>
          </p:cNvPr>
          <p:cNvSpPr>
            <a:spLocks noGrp="1"/>
          </p:cNvSpPr>
          <p:nvPr>
            <p:ph type="dt" sz="half" idx="10"/>
          </p:nvPr>
        </p:nvSpPr>
        <p:spPr/>
        <p:txBody>
          <a:bodyPr/>
          <a:lstStyle/>
          <a:p>
            <a:fld id="{39C63E27-EF6F-4CDC-ABD5-951F76FB8F48}" type="datetime1">
              <a:rPr lang="en-US" smtClean="0"/>
              <a:t>11/18/2021</a:t>
            </a:fld>
            <a:endParaRPr lang="en-US" dirty="0"/>
          </a:p>
        </p:txBody>
      </p:sp>
      <p:sp>
        <p:nvSpPr>
          <p:cNvPr id="5" name="Footer Placeholder 4">
            <a:extLst>
              <a:ext uri="{FF2B5EF4-FFF2-40B4-BE49-F238E27FC236}">
                <a16:creationId xmlns:a16="http://schemas.microsoft.com/office/drawing/2014/main" id="{B33A586B-4901-457D-B942-06208EA288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BBD725-F9E6-462C-9363-6721B5E41B64}"/>
              </a:ext>
            </a:extLst>
          </p:cNvPr>
          <p:cNvSpPr>
            <a:spLocks noGrp="1"/>
          </p:cNvSpPr>
          <p:nvPr>
            <p:ph type="sldNum" sz="quarter" idx="12"/>
          </p:nvPr>
        </p:nvSpPr>
        <p:spPr/>
        <p:txBody>
          <a:bodyPr/>
          <a:lstStyle/>
          <a:p>
            <a:fld id="{20636D0C-0FE5-4578-AEA0-2C1E3285D18C}" type="slidenum">
              <a:rPr lang="en-US" smtClean="0"/>
              <a:t>‹#›</a:t>
            </a:fld>
            <a:endParaRPr lang="en-US" dirty="0"/>
          </a:p>
        </p:txBody>
      </p:sp>
    </p:spTree>
    <p:extLst>
      <p:ext uri="{BB962C8B-B14F-4D97-AF65-F5344CB8AC3E}">
        <p14:creationId xmlns:p14="http://schemas.microsoft.com/office/powerpoint/2010/main" val="1665494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C0CA-6551-433F-8760-50B4464373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FA338C-6724-4370-B4BD-142A07E04A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6ADCD5-DF29-4446-BA98-6AF0BE6B7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E3BF4-AC79-4583-9676-BA47C45ECF4F}"/>
              </a:ext>
            </a:extLst>
          </p:cNvPr>
          <p:cNvSpPr>
            <a:spLocks noGrp="1"/>
          </p:cNvSpPr>
          <p:nvPr>
            <p:ph type="dt" sz="half" idx="10"/>
          </p:nvPr>
        </p:nvSpPr>
        <p:spPr/>
        <p:txBody>
          <a:bodyPr/>
          <a:lstStyle/>
          <a:p>
            <a:fld id="{0E0FBD5C-4D60-45FF-AE76-5D5C71D3354C}" type="datetime1">
              <a:rPr lang="en-US" smtClean="0"/>
              <a:t>11/18/2021</a:t>
            </a:fld>
            <a:endParaRPr lang="en-US"/>
          </a:p>
        </p:txBody>
      </p:sp>
      <p:sp>
        <p:nvSpPr>
          <p:cNvPr id="6" name="Footer Placeholder 5">
            <a:extLst>
              <a:ext uri="{FF2B5EF4-FFF2-40B4-BE49-F238E27FC236}">
                <a16:creationId xmlns:a16="http://schemas.microsoft.com/office/drawing/2014/main" id="{54200C93-F8E9-4D42-8339-A941CEDDCF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6456F9-02B2-4AF2-8B22-7D04A35CC383}"/>
              </a:ext>
            </a:extLst>
          </p:cNvPr>
          <p:cNvSpPr>
            <a:spLocks noGrp="1"/>
          </p:cNvSpPr>
          <p:nvPr>
            <p:ph type="sldNum" sz="quarter" idx="12"/>
          </p:nvPr>
        </p:nvSpPr>
        <p:spPr/>
        <p:txBody>
          <a:bodyPr/>
          <a:lstStyle/>
          <a:p>
            <a:fld id="{1CD361C8-5E96-4539-87E7-B751E3449D19}" type="slidenum">
              <a:rPr lang="en-US" smtClean="0"/>
              <a:t>‹#›</a:t>
            </a:fld>
            <a:endParaRPr lang="en-US"/>
          </a:p>
        </p:txBody>
      </p:sp>
    </p:spTree>
    <p:extLst>
      <p:ext uri="{BB962C8B-B14F-4D97-AF65-F5344CB8AC3E}">
        <p14:creationId xmlns:p14="http://schemas.microsoft.com/office/powerpoint/2010/main" val="118124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F896-31ED-4497-878F-33A790410C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3621CF-F328-48F5-9D79-65A47B7A94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EC046E-B577-4CCD-999D-FEB8AD14A4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1D4-8833-43F4-9DAD-B69AAB93EAD4}"/>
              </a:ext>
            </a:extLst>
          </p:cNvPr>
          <p:cNvSpPr>
            <a:spLocks noGrp="1"/>
          </p:cNvSpPr>
          <p:nvPr>
            <p:ph type="dt" sz="half" idx="10"/>
          </p:nvPr>
        </p:nvSpPr>
        <p:spPr/>
        <p:txBody>
          <a:bodyPr/>
          <a:lstStyle/>
          <a:p>
            <a:fld id="{7CC6BCA2-8664-4DE3-94AE-97805C0894E8}" type="datetime1">
              <a:rPr lang="en-US" smtClean="0"/>
              <a:t>11/18/2021</a:t>
            </a:fld>
            <a:endParaRPr lang="en-US"/>
          </a:p>
        </p:txBody>
      </p:sp>
      <p:sp>
        <p:nvSpPr>
          <p:cNvPr id="6" name="Footer Placeholder 5">
            <a:extLst>
              <a:ext uri="{FF2B5EF4-FFF2-40B4-BE49-F238E27FC236}">
                <a16:creationId xmlns:a16="http://schemas.microsoft.com/office/drawing/2014/main" id="{518AB534-D431-48D3-92B7-EE50C13235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BB0C61-6DD7-417F-A7DA-B469FC7EF7F5}"/>
              </a:ext>
            </a:extLst>
          </p:cNvPr>
          <p:cNvSpPr>
            <a:spLocks noGrp="1"/>
          </p:cNvSpPr>
          <p:nvPr>
            <p:ph type="sldNum" sz="quarter" idx="12"/>
          </p:nvPr>
        </p:nvSpPr>
        <p:spPr/>
        <p:txBody>
          <a:bodyPr/>
          <a:lstStyle/>
          <a:p>
            <a:fld id="{1CD361C8-5E96-4539-87E7-B751E3449D19}" type="slidenum">
              <a:rPr lang="en-US" smtClean="0"/>
              <a:t>‹#›</a:t>
            </a:fld>
            <a:endParaRPr lang="en-US"/>
          </a:p>
        </p:txBody>
      </p:sp>
    </p:spTree>
    <p:extLst>
      <p:ext uri="{BB962C8B-B14F-4D97-AF65-F5344CB8AC3E}">
        <p14:creationId xmlns:p14="http://schemas.microsoft.com/office/powerpoint/2010/main" val="232862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2.png"/><Relationship Id="rId5" Type="http://schemas.openxmlformats.org/officeDocument/2006/relationships/slideLayout" Target="../slideLayouts/slideLayout39.xml"/><Relationship Id="rId10"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4.jp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5.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47FF49-D9E2-4C44-96D5-47E5A19207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36640C-4997-4115-B160-C501028628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0A25D-5983-4BAE-9901-6AE66D261F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D2ED0-084F-4A26-8C4E-0366765C50B2}" type="datetime1">
              <a:rPr lang="en-US" smtClean="0"/>
              <a:t>11/18/2021</a:t>
            </a:fld>
            <a:endParaRPr lang="en-US"/>
          </a:p>
        </p:txBody>
      </p:sp>
      <p:sp>
        <p:nvSpPr>
          <p:cNvPr id="5" name="Footer Placeholder 4">
            <a:extLst>
              <a:ext uri="{FF2B5EF4-FFF2-40B4-BE49-F238E27FC236}">
                <a16:creationId xmlns:a16="http://schemas.microsoft.com/office/drawing/2014/main" id="{01573804-DF50-403E-9C07-D94C33E91A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3C7C3F-F9FC-44BF-95FE-1C37185479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D361C8-5E96-4539-87E7-B751E3449D19}" type="slidenum">
              <a:rPr lang="en-US" smtClean="0"/>
              <a:t>‹#›</a:t>
            </a:fld>
            <a:endParaRPr lang="en-US"/>
          </a:p>
        </p:txBody>
      </p:sp>
    </p:spTree>
    <p:extLst>
      <p:ext uri="{BB962C8B-B14F-4D97-AF65-F5344CB8AC3E}">
        <p14:creationId xmlns:p14="http://schemas.microsoft.com/office/powerpoint/2010/main" val="204366439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5E836-6444-4E20-B819-20CD2595B1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B710CA-4266-4ED1-BAF8-491FFB0E49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BD42F-269E-4CB5-973D-9B4B0E12F5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EC3D67E1-06C0-4D0F-8411-30D345AF5C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6550D3A-8642-4D33-850E-3D4C51965875}"/>
              </a:ext>
            </a:extLst>
          </p:cNvPr>
          <p:cNvSpPr>
            <a:spLocks noGrp="1"/>
          </p:cNvSpPr>
          <p:nvPr>
            <p:ph type="sldNum" sz="quarter" idx="4"/>
          </p:nvPr>
        </p:nvSpPr>
        <p:spPr>
          <a:xfrm>
            <a:off x="9442269" y="6492875"/>
            <a:ext cx="2743200" cy="365125"/>
          </a:xfrm>
          <a:prstGeom prst="rect">
            <a:avLst/>
          </a:prstGeom>
        </p:spPr>
        <p:txBody>
          <a:bodyPr vert="horz" lIns="91440" tIns="45720" rIns="91440" bIns="45720" rtlCol="0" anchor="ctr"/>
          <a:lstStyle>
            <a:lvl1pPr algn="r">
              <a:defRPr sz="1400" b="1">
                <a:solidFill>
                  <a:srgbClr val="165293"/>
                </a:solidFill>
                <a:latin typeface="Bahnschrift" panose="020B0502040204020203" pitchFamily="34" charset="0"/>
              </a:defRPr>
            </a:lvl1pPr>
          </a:lstStyle>
          <a:p>
            <a:fld id="{20636D0C-0FE5-4578-AEA0-2C1E3285D18C}" type="slidenum">
              <a:rPr lang="en-US" smtClean="0"/>
              <a:pPr/>
              <a:t>‹#›</a:t>
            </a:fld>
            <a:endParaRPr lang="en-US" dirty="0"/>
          </a:p>
        </p:txBody>
      </p:sp>
    </p:spTree>
    <p:extLst>
      <p:ext uri="{BB962C8B-B14F-4D97-AF65-F5344CB8AC3E}">
        <p14:creationId xmlns:p14="http://schemas.microsoft.com/office/powerpoint/2010/main" val="9263976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en-US"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AD697A5-48FC-4F17-9161-14E55ADA0D41}" type="slidenum">
              <a:rPr lang="en-US"/>
              <a:pPr/>
              <a:t>‹#›</a:t>
            </a:fld>
            <a:endParaRPr lang="en-US"/>
          </a:p>
        </p:txBody>
      </p:sp>
    </p:spTree>
    <p:extLst>
      <p:ext uri="{BB962C8B-B14F-4D97-AF65-F5344CB8AC3E}">
        <p14:creationId xmlns:p14="http://schemas.microsoft.com/office/powerpoint/2010/main" val="113984104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56983"/>
            <a:ext cx="10515600" cy="5019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772356"/>
            <a:ext cx="10515600" cy="3714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CD674D4-85F7-4944-BC9C-9609D4C55DA7}"/>
              </a:ext>
            </a:extLst>
          </p:cNvPr>
          <p:cNvSpPr>
            <a:spLocks noGrp="1"/>
          </p:cNvSpPr>
          <p:nvPr>
            <p:ph type="sldNum" sz="quarter" idx="4"/>
          </p:nvPr>
        </p:nvSpPr>
        <p:spPr>
          <a:xfrm>
            <a:off x="8610600" y="6356350"/>
            <a:ext cx="3355622" cy="365125"/>
          </a:xfrm>
          <a:prstGeom prst="rect">
            <a:avLst/>
          </a:prstGeom>
        </p:spPr>
        <p:txBody>
          <a:bodyPr/>
          <a:lstStyle>
            <a:lvl1pPr algn="r">
              <a:defRPr>
                <a:solidFill>
                  <a:srgbClr val="124B9C"/>
                </a:solidFill>
              </a:defRPr>
            </a:lvl1pPr>
          </a:lstStyle>
          <a:p>
            <a:fld id="{468D930E-1119-42B3-95EA-313AC48D19AF}" type="slidenum">
              <a:rPr lang="en-US" smtClean="0"/>
              <a:pPr/>
              <a:t>‹#›</a:t>
            </a:fld>
            <a:endParaRPr lang="en-US" dirty="0"/>
          </a:p>
        </p:txBody>
      </p:sp>
      <p:sp>
        <p:nvSpPr>
          <p:cNvPr id="4" name="Rectangle 3">
            <a:extLst>
              <a:ext uri="{FF2B5EF4-FFF2-40B4-BE49-F238E27FC236}">
                <a16:creationId xmlns:a16="http://schemas.microsoft.com/office/drawing/2014/main" id="{F3DFE4BA-68D0-4B61-BAED-F341AA62F142}"/>
              </a:ext>
            </a:extLst>
          </p:cNvPr>
          <p:cNvSpPr/>
          <p:nvPr userDrawn="1"/>
        </p:nvSpPr>
        <p:spPr>
          <a:xfrm>
            <a:off x="0" y="0"/>
            <a:ext cx="12192000" cy="812800"/>
          </a:xfrm>
          <a:prstGeom prst="rect">
            <a:avLst/>
          </a:prstGeom>
          <a:solidFill>
            <a:srgbClr val="124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clipart&#10;&#10;Description automatically generated">
            <a:extLst>
              <a:ext uri="{FF2B5EF4-FFF2-40B4-BE49-F238E27FC236}">
                <a16:creationId xmlns:a16="http://schemas.microsoft.com/office/drawing/2014/main" id="{597808B9-9AAF-4CB6-9C1B-FD4BA9F65A0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73695" y="152108"/>
            <a:ext cx="1961505" cy="536867"/>
          </a:xfrm>
          <a:prstGeom prst="rect">
            <a:avLst/>
          </a:prstGeom>
        </p:spPr>
      </p:pic>
    </p:spTree>
    <p:extLst>
      <p:ext uri="{BB962C8B-B14F-4D97-AF65-F5344CB8AC3E}">
        <p14:creationId xmlns:p14="http://schemas.microsoft.com/office/powerpoint/2010/main" val="18712657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Lst>
  <p:hf hdr="0" ftr="0" dt="0"/>
  <p:txStyles>
    <p:titleStyle>
      <a:lvl1pPr algn="l" defTabSz="914400" rtl="0" eaLnBrk="1" latinLnBrk="0" hangingPunct="1">
        <a:lnSpc>
          <a:spcPct val="90000"/>
        </a:lnSpc>
        <a:spcBef>
          <a:spcPct val="0"/>
        </a:spcBef>
        <a:buNone/>
        <a:defRPr sz="4400" b="1" kern="1200">
          <a:solidFill>
            <a:srgbClr val="124B9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124B9C"/>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24B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24B9C"/>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24B9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124B9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5E836-6444-4E20-B819-20CD2595B1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B710CA-4266-4ED1-BAF8-491FFB0E49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BD42F-269E-4CB5-973D-9B4B0E12F5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EC3D67E1-06C0-4D0F-8411-30D345AF5C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6550D3A-8642-4D33-850E-3D4C51965875}"/>
              </a:ext>
            </a:extLst>
          </p:cNvPr>
          <p:cNvSpPr>
            <a:spLocks noGrp="1"/>
          </p:cNvSpPr>
          <p:nvPr>
            <p:ph type="sldNum" sz="quarter" idx="4"/>
          </p:nvPr>
        </p:nvSpPr>
        <p:spPr>
          <a:xfrm>
            <a:off x="9442269" y="6492875"/>
            <a:ext cx="2743200" cy="365125"/>
          </a:xfrm>
          <a:prstGeom prst="rect">
            <a:avLst/>
          </a:prstGeom>
        </p:spPr>
        <p:txBody>
          <a:bodyPr vert="horz" lIns="91440" tIns="45720" rIns="91440" bIns="45720" rtlCol="0" anchor="ctr"/>
          <a:lstStyle>
            <a:lvl1pPr algn="r">
              <a:defRPr sz="1400" b="1">
                <a:solidFill>
                  <a:srgbClr val="165293"/>
                </a:solidFill>
                <a:latin typeface="Bahnschrift" panose="020B0502040204020203" pitchFamily="34" charset="0"/>
              </a:defRPr>
            </a:lvl1pPr>
          </a:lstStyle>
          <a:p>
            <a:fld id="{20636D0C-0FE5-4578-AEA0-2C1E3285D18C}" type="slidenum">
              <a:rPr lang="en-US" smtClean="0"/>
              <a:pPr/>
              <a:t>‹#›</a:t>
            </a:fld>
            <a:endParaRPr lang="en-US" dirty="0"/>
          </a:p>
        </p:txBody>
      </p:sp>
    </p:spTree>
    <p:extLst>
      <p:ext uri="{BB962C8B-B14F-4D97-AF65-F5344CB8AC3E}">
        <p14:creationId xmlns:p14="http://schemas.microsoft.com/office/powerpoint/2010/main" val="256541234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13809048"/>
      </p:ext>
    </p:extLst>
  </p:cSld>
  <p:clrMap bg1="lt1" tx1="dk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5E836-6444-4E20-B819-20CD2595B165}"/>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B710CA-4266-4ED1-BAF8-491FFB0E49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BD42F-269E-4CB5-973D-9B4B0E12F52E}"/>
              </a:ext>
            </a:extLst>
          </p:cNvPr>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42838-9C4B-45EF-BE57-2E3D4B0086C4}" type="datetime1">
              <a:rPr lang="en-US" smtClean="0"/>
              <a:t>11/18/2021</a:t>
            </a:fld>
            <a:endParaRPr lang="en-US" dirty="0"/>
          </a:p>
        </p:txBody>
      </p:sp>
      <p:sp>
        <p:nvSpPr>
          <p:cNvPr id="5" name="Footer Placeholder 4">
            <a:extLst>
              <a:ext uri="{FF2B5EF4-FFF2-40B4-BE49-F238E27FC236}">
                <a16:creationId xmlns:a16="http://schemas.microsoft.com/office/drawing/2014/main" id="{EC3D67E1-06C0-4D0F-8411-30D345AF5C73}"/>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6550D3A-8642-4D33-850E-3D4C51965875}"/>
              </a:ext>
            </a:extLst>
          </p:cNvPr>
          <p:cNvSpPr>
            <a:spLocks noGrp="1"/>
          </p:cNvSpPr>
          <p:nvPr>
            <p:ph type="sldNum" sz="quarter" idx="4"/>
          </p:nvPr>
        </p:nvSpPr>
        <p:spPr>
          <a:xfrm>
            <a:off x="9442269" y="6492881"/>
            <a:ext cx="2743200" cy="365125"/>
          </a:xfrm>
          <a:prstGeom prst="rect">
            <a:avLst/>
          </a:prstGeom>
        </p:spPr>
        <p:txBody>
          <a:bodyPr vert="horz" lIns="91440" tIns="45720" rIns="91440" bIns="45720" rtlCol="0" anchor="ctr"/>
          <a:lstStyle>
            <a:lvl1pPr algn="r">
              <a:defRPr sz="1400" b="1">
                <a:solidFill>
                  <a:srgbClr val="165293"/>
                </a:solidFill>
                <a:latin typeface="Bahnschrift" panose="020B0502040204020203" pitchFamily="34" charset="0"/>
              </a:defRPr>
            </a:lvl1pPr>
          </a:lstStyle>
          <a:p>
            <a:fld id="{20636D0C-0FE5-4578-AEA0-2C1E3285D18C}" type="slidenum">
              <a:rPr lang="en-US" smtClean="0"/>
              <a:pPr/>
              <a:t>‹#›</a:t>
            </a:fld>
            <a:endParaRPr lang="en-US" dirty="0"/>
          </a:p>
        </p:txBody>
      </p:sp>
    </p:spTree>
    <p:extLst>
      <p:ext uri="{BB962C8B-B14F-4D97-AF65-F5344CB8AC3E}">
        <p14:creationId xmlns:p14="http://schemas.microsoft.com/office/powerpoint/2010/main" val="303513312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18.png"/><Relationship Id="rId7" Type="http://schemas.openxmlformats.org/officeDocument/2006/relationships/image" Target="../media/image22.png"/><Relationship Id="rId12"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21.png"/><Relationship Id="rId11" Type="http://schemas.openxmlformats.org/officeDocument/2006/relationships/diagramColors" Target="../diagrams/colors1.xml"/><Relationship Id="rId5" Type="http://schemas.openxmlformats.org/officeDocument/2006/relationships/image" Target="../media/image20.png"/><Relationship Id="rId10" Type="http://schemas.openxmlformats.org/officeDocument/2006/relationships/diagramQuickStyle" Target="../diagrams/quickStyle1.xml"/><Relationship Id="rId4" Type="http://schemas.openxmlformats.org/officeDocument/2006/relationships/image" Target="../media/image19.png"/><Relationship Id="rId9"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66.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66.xml"/><Relationship Id="rId5" Type="http://schemas.openxmlformats.org/officeDocument/2006/relationships/image" Target="../media/image38.jpeg"/><Relationship Id="rId4" Type="http://schemas.openxmlformats.org/officeDocument/2006/relationships/image" Target="../media/image37.emf"/></Relationships>
</file>

<file path=ppt/slides/_rels/slide3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66.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6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66.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https://libredd.it/img/ryw6eueb3ce71.png"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40.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5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40.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40.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image" Target="../media/image57.svg"/><Relationship Id="rId11" Type="http://schemas.openxmlformats.org/officeDocument/2006/relationships/image" Target="../media/image69.svg"/><Relationship Id="rId5" Type="http://schemas.openxmlformats.org/officeDocument/2006/relationships/image" Target="../media/image56.png"/><Relationship Id="rId10" Type="http://schemas.openxmlformats.org/officeDocument/2006/relationships/image" Target="../media/image77.png"/><Relationship Id="rId4" Type="http://schemas.openxmlformats.org/officeDocument/2006/relationships/image" Target="../media/image59.svg"/><Relationship Id="rId9"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hyperlink" Target="http://www.penny4transportation.org/" TargetMode="External"/><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ritis.org/tutorials/videos/418227165" TargetMode="External"/><Relationship Id="rId2" Type="http://schemas.openxmlformats.org/officeDocument/2006/relationships/hyperlink" Target="https://ritis.org/tutorials/videos/435870186" TargetMode="External"/><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hyperlink" Target="https://ritis.org/tutorials/videos/473031984"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replicahq.com/platform" TargetMode="Externa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replicahq.com/platform" TargetMode="Externa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hyperlink" Target="https://replicahq.com/" TargetMode="External"/><Relationship Id="rId2" Type="http://schemas.openxmlformats.org/officeDocument/2006/relationships/hyperlink" Target="https://ritis.org/" TargetMode="Externa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0AA8-DF2C-4017-B7C0-CBA5919FEE23}"/>
              </a:ext>
            </a:extLst>
          </p:cNvPr>
          <p:cNvSpPr>
            <a:spLocks noGrp="1"/>
          </p:cNvSpPr>
          <p:nvPr>
            <p:ph type="ctrTitle"/>
          </p:nvPr>
        </p:nvSpPr>
        <p:spPr/>
        <p:txBody>
          <a:bodyPr>
            <a:normAutofit fontScale="90000"/>
          </a:bodyPr>
          <a:lstStyle/>
          <a:p>
            <a:r>
              <a:rPr lang="en-US" b="1" dirty="0">
                <a:solidFill>
                  <a:schemeClr val="accent5">
                    <a:lumMod val="75000"/>
                  </a:schemeClr>
                </a:solidFill>
              </a:rPr>
              <a:t>Independent Transportation Surtax Oversight Board </a:t>
            </a:r>
            <a:br>
              <a:rPr lang="en-US" b="1" dirty="0">
                <a:solidFill>
                  <a:schemeClr val="accent5">
                    <a:lumMod val="75000"/>
                  </a:schemeClr>
                </a:solidFill>
              </a:rPr>
            </a:br>
            <a:r>
              <a:rPr lang="en-US" b="1">
                <a:solidFill>
                  <a:schemeClr val="accent5">
                    <a:lumMod val="75000"/>
                  </a:schemeClr>
                </a:solidFill>
              </a:rPr>
              <a:t>Regular Meeting</a:t>
            </a:r>
            <a:endParaRPr lang="en-US" b="1" dirty="0">
              <a:solidFill>
                <a:schemeClr val="accent5">
                  <a:lumMod val="75000"/>
                </a:schemeClr>
              </a:solidFill>
            </a:endParaRPr>
          </a:p>
        </p:txBody>
      </p:sp>
      <p:sp>
        <p:nvSpPr>
          <p:cNvPr id="3" name="Subtitle 2">
            <a:extLst>
              <a:ext uri="{FF2B5EF4-FFF2-40B4-BE49-F238E27FC236}">
                <a16:creationId xmlns:a16="http://schemas.microsoft.com/office/drawing/2014/main" id="{961CD8AE-98BC-4E1B-9C1A-072AFD891477}"/>
              </a:ext>
            </a:extLst>
          </p:cNvPr>
          <p:cNvSpPr>
            <a:spLocks noGrp="1"/>
          </p:cNvSpPr>
          <p:nvPr>
            <p:ph type="subTitle" idx="1"/>
          </p:nvPr>
        </p:nvSpPr>
        <p:spPr>
          <a:xfrm>
            <a:off x="1524000" y="3750906"/>
            <a:ext cx="9144000" cy="1506894"/>
          </a:xfrm>
        </p:spPr>
        <p:txBody>
          <a:bodyPr>
            <a:normAutofit/>
          </a:bodyPr>
          <a:lstStyle/>
          <a:p>
            <a:r>
              <a:rPr lang="en-US" sz="3200" dirty="0"/>
              <a:t>November 19, 2021</a:t>
            </a:r>
          </a:p>
          <a:p>
            <a:r>
              <a:rPr lang="en-US" sz="3200" dirty="0"/>
              <a:t>9:30 AM</a:t>
            </a:r>
          </a:p>
        </p:txBody>
      </p:sp>
      <p:sp>
        <p:nvSpPr>
          <p:cNvPr id="4" name="Slide Number Placeholder 3">
            <a:extLst>
              <a:ext uri="{FF2B5EF4-FFF2-40B4-BE49-F238E27FC236}">
                <a16:creationId xmlns:a16="http://schemas.microsoft.com/office/drawing/2014/main" id="{30F36127-8C61-4EB7-9928-1E6563FFA4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D361C8-5E96-4539-87E7-B751E3449D1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4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701BDC-31CC-418F-A4A1-6580BB39F733}"/>
              </a:ext>
            </a:extLst>
          </p:cNvPr>
          <p:cNvSpPr>
            <a:spLocks noGrp="1"/>
          </p:cNvSpPr>
          <p:nvPr>
            <p:ph type="title"/>
          </p:nvPr>
        </p:nvSpPr>
        <p:spPr/>
        <p:txBody>
          <a:bodyPr/>
          <a:lstStyle/>
          <a:p>
            <a:br>
              <a:rPr lang="en-US" dirty="0"/>
            </a:br>
            <a:r>
              <a:rPr lang="en-US" b="1" dirty="0"/>
              <a:t>Discussion? Q&amp;A?</a:t>
            </a:r>
            <a:br>
              <a:rPr lang="en-US" b="1" dirty="0"/>
            </a:br>
            <a:endParaRPr lang="en-US" b="1" dirty="0"/>
          </a:p>
        </p:txBody>
      </p:sp>
      <p:sp>
        <p:nvSpPr>
          <p:cNvPr id="4" name="Slide Number Placeholder 3">
            <a:extLst>
              <a:ext uri="{FF2B5EF4-FFF2-40B4-BE49-F238E27FC236}">
                <a16:creationId xmlns:a16="http://schemas.microsoft.com/office/drawing/2014/main" id="{28885A68-EB15-4060-941C-40C816741A4A}"/>
              </a:ext>
            </a:extLst>
          </p:cNvPr>
          <p:cNvSpPr>
            <a:spLocks noGrp="1"/>
          </p:cNvSpPr>
          <p:nvPr>
            <p:ph type="sldNum" sz="quarter" idx="12"/>
          </p:nvPr>
        </p:nvSpPr>
        <p:spPr/>
        <p:txBody>
          <a:bodyPr/>
          <a:lstStyle/>
          <a:p>
            <a:fld id="{1CD361C8-5E96-4539-87E7-B751E3449D19}" type="slidenum">
              <a:rPr lang="en-US" smtClean="0"/>
              <a:t>10</a:t>
            </a:fld>
            <a:endParaRPr lang="en-US"/>
          </a:p>
        </p:txBody>
      </p:sp>
    </p:spTree>
    <p:extLst>
      <p:ext uri="{BB962C8B-B14F-4D97-AF65-F5344CB8AC3E}">
        <p14:creationId xmlns:p14="http://schemas.microsoft.com/office/powerpoint/2010/main" val="1100477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C58378-1EF7-4488-9D36-98701AD2E9CC}"/>
              </a:ext>
            </a:extLst>
          </p:cNvPr>
          <p:cNvSpPr>
            <a:spLocks noGrp="1"/>
          </p:cNvSpPr>
          <p:nvPr>
            <p:ph type="title"/>
          </p:nvPr>
        </p:nvSpPr>
        <p:spPr>
          <a:xfrm>
            <a:off x="838200" y="159483"/>
            <a:ext cx="10515600" cy="719872"/>
          </a:xfrm>
        </p:spPr>
        <p:txBody>
          <a:bodyPr>
            <a:normAutofit fontScale="90000"/>
          </a:bodyPr>
          <a:lstStyle/>
          <a:p>
            <a:r>
              <a:rPr lang="en-US" sz="4000" b="1" dirty="0">
                <a:solidFill>
                  <a:srgbClr val="0070C0"/>
                </a:solidFill>
              </a:rPr>
              <a:t>Eligible Uses- Sec. 212.055(1)(d)(1)(4), Florida Statutes</a:t>
            </a:r>
          </a:p>
        </p:txBody>
      </p:sp>
      <p:sp>
        <p:nvSpPr>
          <p:cNvPr id="5" name="TextBox 4">
            <a:extLst>
              <a:ext uri="{FF2B5EF4-FFF2-40B4-BE49-F238E27FC236}">
                <a16:creationId xmlns:a16="http://schemas.microsoft.com/office/drawing/2014/main" id="{5D6BC882-D8E3-4B56-A89B-C2790D20870B}"/>
              </a:ext>
            </a:extLst>
          </p:cNvPr>
          <p:cNvSpPr txBox="1"/>
          <p:nvPr/>
        </p:nvSpPr>
        <p:spPr>
          <a:xfrm>
            <a:off x="500269" y="909436"/>
            <a:ext cx="10853531" cy="861774"/>
          </a:xfrm>
          <a:prstGeom prst="rect">
            <a:avLst/>
          </a:prstGeom>
          <a:noFill/>
        </p:spPr>
        <p:txBody>
          <a:bodyPr wrap="square">
            <a:spAutoFit/>
          </a:bodyPr>
          <a:lstStyle/>
          <a:p>
            <a:r>
              <a:rPr lang="en-US" sz="2800" dirty="0">
                <a:latin typeface="Calibri" panose="020F0502020204030204" pitchFamily="34" charset="0"/>
                <a:ea typeface="Exo 2"/>
                <a:cs typeface="Exo 2"/>
              </a:rPr>
              <a:t>Project eligibility recommendations by Surtax General Counsel </a:t>
            </a:r>
          </a:p>
          <a:p>
            <a:pPr algn="l"/>
            <a:endParaRPr lang="en-US" sz="2200" b="0" i="0" dirty="0">
              <a:effectLst/>
            </a:endParaRPr>
          </a:p>
        </p:txBody>
      </p:sp>
      <p:sp>
        <p:nvSpPr>
          <p:cNvPr id="6" name="TextBox 5">
            <a:extLst>
              <a:ext uri="{FF2B5EF4-FFF2-40B4-BE49-F238E27FC236}">
                <a16:creationId xmlns:a16="http://schemas.microsoft.com/office/drawing/2014/main" id="{77C48C67-A302-4599-8664-7AD9B24BB6CF}"/>
              </a:ext>
            </a:extLst>
          </p:cNvPr>
          <p:cNvSpPr txBox="1"/>
          <p:nvPr/>
        </p:nvSpPr>
        <p:spPr>
          <a:xfrm>
            <a:off x="734629" y="1537457"/>
            <a:ext cx="10384810" cy="4493538"/>
          </a:xfrm>
          <a:prstGeom prst="rect">
            <a:avLst/>
          </a:prstGeom>
          <a:noFill/>
        </p:spPr>
        <p:txBody>
          <a:bodyPr wrap="square">
            <a:spAutoFit/>
          </a:bodyPr>
          <a:lstStyle/>
          <a:p>
            <a:pPr algn="l"/>
            <a:r>
              <a:rPr lang="en-US" sz="2200" b="0" i="0" dirty="0">
                <a:effectLst/>
              </a:rPr>
              <a:t>“(d) Proceeds from the surtax shall be applied to as many or as few of the uses enumerated below in whatever combination the county commission deems appropriate:</a:t>
            </a:r>
          </a:p>
          <a:p>
            <a:pPr algn="l"/>
            <a:r>
              <a:rPr lang="en-US" sz="2200" dirty="0"/>
              <a:t>	</a:t>
            </a:r>
            <a:r>
              <a:rPr lang="en-US" sz="2200" b="0" i="0" dirty="0">
                <a:effectLst/>
              </a:rPr>
              <a:t>1. Deposited by the county in the trust fund and shall be used for the purposes of development, construction, equipment, maintenance, operation, supportive services, including a countywide bus system, on-demand transportation services, and related costs of a fixed guideway rapid transit system; . . .</a:t>
            </a:r>
          </a:p>
          <a:p>
            <a:pPr algn="l"/>
            <a:r>
              <a:rPr lang="en-US" sz="2200" dirty="0"/>
              <a:t>	4.    </a:t>
            </a:r>
            <a:r>
              <a:rPr lang="en-US" sz="2200" b="0" i="0" dirty="0">
                <a:effectLst/>
              </a:rPr>
              <a:t>Used by the county for the planning, development, construction, operation, and maintenance of roads and bridges in the county; for the planning, development, expansion, operation, and maintenance of bus and fixed guideway systems; for the planning, development, construction, operation, and maintenance of on-demand transportation services . . . Pursuant to an interlocal agreement entered into pursuant to chapter 163, the governing body of the county may distribute proceeds from the tax to a municipality. . .”</a:t>
            </a:r>
          </a:p>
        </p:txBody>
      </p:sp>
      <p:sp>
        <p:nvSpPr>
          <p:cNvPr id="7" name="Slide Number Placeholder 4">
            <a:extLst>
              <a:ext uri="{FF2B5EF4-FFF2-40B4-BE49-F238E27FC236}">
                <a16:creationId xmlns:a16="http://schemas.microsoft.com/office/drawing/2014/main" id="{F5D8C773-69BC-46FA-B26B-A7BEB0EE7730}"/>
              </a:ext>
            </a:extLst>
          </p:cNvPr>
          <p:cNvSpPr txBox="1">
            <a:spLocks/>
          </p:cNvSpPr>
          <p:nvPr/>
        </p:nvSpPr>
        <p:spPr>
          <a:xfrm>
            <a:off x="8610600" y="6230956"/>
            <a:ext cx="27432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147485F5-D3E6-401E-A03F-03EF126A3C89}" type="slidenum">
              <a:rPr lang="en-US" smtClean="0"/>
              <a:pPr>
                <a:defRPr/>
              </a:pPr>
              <a:t>11</a:t>
            </a:fld>
            <a:endParaRPr lang="en-US" dirty="0"/>
          </a:p>
        </p:txBody>
      </p:sp>
    </p:spTree>
    <p:extLst>
      <p:ext uri="{BB962C8B-B14F-4D97-AF65-F5344CB8AC3E}">
        <p14:creationId xmlns:p14="http://schemas.microsoft.com/office/powerpoint/2010/main" val="4221885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C853-198F-4C0D-A7F3-AA2FB0046653}"/>
              </a:ext>
            </a:extLst>
          </p:cNvPr>
          <p:cNvSpPr>
            <a:spLocks noGrp="1"/>
          </p:cNvSpPr>
          <p:nvPr>
            <p:ph type="title"/>
          </p:nvPr>
        </p:nvSpPr>
        <p:spPr/>
        <p:txBody>
          <a:bodyPr/>
          <a:lstStyle/>
          <a:p>
            <a:r>
              <a:rPr lang="en-US" b="1" dirty="0"/>
              <a:t>Action Item #4</a:t>
            </a:r>
          </a:p>
        </p:txBody>
      </p:sp>
      <p:sp>
        <p:nvSpPr>
          <p:cNvPr id="3" name="Content Placeholder 2">
            <a:extLst>
              <a:ext uri="{FF2B5EF4-FFF2-40B4-BE49-F238E27FC236}">
                <a16:creationId xmlns:a16="http://schemas.microsoft.com/office/drawing/2014/main" id="{9A7829E4-8536-4C3D-BC2D-C4C128A96D90}"/>
              </a:ext>
            </a:extLst>
          </p:cNvPr>
          <p:cNvSpPr>
            <a:spLocks noGrp="1"/>
          </p:cNvSpPr>
          <p:nvPr>
            <p:ph idx="1"/>
          </p:nvPr>
        </p:nvSpPr>
        <p:spPr/>
        <p:txBody>
          <a:bodyPr/>
          <a:lstStyle/>
          <a:p>
            <a:pPr marL="0" marR="0" indent="0" algn="just">
              <a:spcBef>
                <a:spcPts val="0"/>
              </a:spcBef>
              <a:spcAft>
                <a:spcPts val="0"/>
              </a:spcAft>
              <a:buNone/>
            </a:pPr>
            <a:r>
              <a:rPr lang="en-US" dirty="0"/>
              <a:t>4. </a:t>
            </a:r>
            <a:r>
              <a:rPr lang="en-US" sz="2800" b="1" u="sng" dirty="0">
                <a:effectLst/>
                <a:latin typeface="Calibri" panose="020F0502020204030204" pitchFamily="34" charset="0"/>
                <a:ea typeface="Exo 2"/>
                <a:cs typeface="Exo 2"/>
              </a:rPr>
              <a:t>Motion to Approve</a:t>
            </a:r>
            <a:r>
              <a:rPr lang="en-US" sz="2800" b="1" dirty="0">
                <a:effectLst/>
                <a:latin typeface="Calibri" panose="020F0502020204030204" pitchFamily="34" charset="0"/>
                <a:ea typeface="Exo 2"/>
                <a:cs typeface="Exo 2"/>
              </a:rPr>
              <a:t> </a:t>
            </a:r>
            <a:r>
              <a:rPr lang="en-US" sz="2800" dirty="0">
                <a:effectLst/>
                <a:latin typeface="Calibri" panose="020F0502020204030204" pitchFamily="34" charset="0"/>
                <a:ea typeface="Exo 2"/>
                <a:cs typeface="Exo 2"/>
              </a:rPr>
              <a:t>surtax funding in the not-to-exceed amount of $500,000 to Broward County Public Works to begin a Broadview Park (Unincorporated Broward County) Drainage Study (preparing for Grant-Funded Project)</a:t>
            </a:r>
            <a:endParaRPr lang="en-US" sz="2800" dirty="0">
              <a:effectLst/>
              <a:latin typeface="Exo 2"/>
              <a:ea typeface="Exo 2"/>
              <a:cs typeface="Exo 2"/>
            </a:endParaRPr>
          </a:p>
          <a:p>
            <a:endParaRPr lang="en-US" dirty="0"/>
          </a:p>
        </p:txBody>
      </p:sp>
      <p:sp>
        <p:nvSpPr>
          <p:cNvPr id="4" name="Slide Number Placeholder 3">
            <a:extLst>
              <a:ext uri="{FF2B5EF4-FFF2-40B4-BE49-F238E27FC236}">
                <a16:creationId xmlns:a16="http://schemas.microsoft.com/office/drawing/2014/main" id="{3F2B0E17-82CF-4A13-8AEF-3AD961CC581E}"/>
              </a:ext>
            </a:extLst>
          </p:cNvPr>
          <p:cNvSpPr>
            <a:spLocks noGrp="1"/>
          </p:cNvSpPr>
          <p:nvPr>
            <p:ph type="sldNum" sz="quarter" idx="12"/>
          </p:nvPr>
        </p:nvSpPr>
        <p:spPr/>
        <p:txBody>
          <a:bodyPr/>
          <a:lstStyle/>
          <a:p>
            <a:fld id="{1CD361C8-5E96-4539-87E7-B751E3449D19}" type="slidenum">
              <a:rPr lang="en-US" smtClean="0"/>
              <a:t>12</a:t>
            </a:fld>
            <a:endParaRPr lang="en-US"/>
          </a:p>
        </p:txBody>
      </p:sp>
    </p:spTree>
    <p:extLst>
      <p:ext uri="{BB962C8B-B14F-4D97-AF65-F5344CB8AC3E}">
        <p14:creationId xmlns:p14="http://schemas.microsoft.com/office/powerpoint/2010/main" val="3633654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D18F9-FB36-41F7-8670-DC73D55BBCF6}"/>
              </a:ext>
            </a:extLst>
          </p:cNvPr>
          <p:cNvSpPr>
            <a:spLocks noGrp="1"/>
          </p:cNvSpPr>
          <p:nvPr>
            <p:ph type="title"/>
          </p:nvPr>
        </p:nvSpPr>
        <p:spPr>
          <a:xfrm>
            <a:off x="838200" y="365126"/>
            <a:ext cx="10515600" cy="555174"/>
          </a:xfrm>
        </p:spPr>
        <p:txBody>
          <a:bodyPr>
            <a:normAutofit fontScale="90000"/>
          </a:bodyPr>
          <a:lstStyle/>
          <a:p>
            <a:r>
              <a:rPr lang="en-US" b="1" dirty="0"/>
              <a:t>Action Item 5: Pat Salerno Interchange</a:t>
            </a:r>
          </a:p>
        </p:txBody>
      </p:sp>
      <p:sp>
        <p:nvSpPr>
          <p:cNvPr id="3" name="Content Placeholder 2">
            <a:extLst>
              <a:ext uri="{FF2B5EF4-FFF2-40B4-BE49-F238E27FC236}">
                <a16:creationId xmlns:a16="http://schemas.microsoft.com/office/drawing/2014/main" id="{080B6423-809E-47A2-8CBE-0A99431DD6D6}"/>
              </a:ext>
            </a:extLst>
          </p:cNvPr>
          <p:cNvSpPr>
            <a:spLocks noGrp="1"/>
          </p:cNvSpPr>
          <p:nvPr>
            <p:ph idx="1"/>
          </p:nvPr>
        </p:nvSpPr>
        <p:spPr>
          <a:xfrm>
            <a:off x="578876" y="1004043"/>
            <a:ext cx="10741058" cy="5253136"/>
          </a:xfrm>
        </p:spPr>
        <p:txBody>
          <a:bodyPr>
            <a:normAutofit fontScale="85000" lnSpcReduction="20000"/>
          </a:bodyPr>
          <a:lstStyle/>
          <a:p>
            <a:pPr>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During the Oversight Board Budget Workshop in August 2020, funding for Pat Salerno Interchange was included in the Five-Year Plan and it was noted that future funding needs were unknown (subject to negotiations)</a:t>
            </a:r>
          </a:p>
          <a:p>
            <a:pPr>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At the Oversight Board’s January 29, 2021 Meeting, Item 1, staff noted for the record that the County Commission approved an agreement to work with the City of Sunrise and the Florida Turnpike Enterprise/FDOT to continue to work reach an agreement for the full funding of a full north/south interchange at the Pat Salerno Drive and the  Sawgrass Expressway (SR 869) by using $3,000,000 of FY 2021 surtax funds to continue the interchange’s design for the calendar year 2021.</a:t>
            </a:r>
          </a:p>
          <a:p>
            <a:pPr>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An Agreement as to how the Local Funding will be shared between the City of Sunrise and Broward County has been agreed to and is expected to be finalized  before December 31, 2021, and the Florida Turnpike Enterprise/FDOT and Broward County are expected in late December or early January 2022 to finalize a Local Funding Agreement.</a:t>
            </a:r>
          </a:p>
        </p:txBody>
      </p:sp>
      <p:sp>
        <p:nvSpPr>
          <p:cNvPr id="6" name="TextBox 5">
            <a:extLst>
              <a:ext uri="{FF2B5EF4-FFF2-40B4-BE49-F238E27FC236}">
                <a16:creationId xmlns:a16="http://schemas.microsoft.com/office/drawing/2014/main" id="{86DA2F44-C2C3-442B-B6B8-2053B2B330A4}"/>
              </a:ext>
            </a:extLst>
          </p:cNvPr>
          <p:cNvSpPr txBox="1"/>
          <p:nvPr/>
        </p:nvSpPr>
        <p:spPr>
          <a:xfrm>
            <a:off x="5075261" y="6273294"/>
            <a:ext cx="26834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Light" panose="020F0302020204030204" pitchFamily="34" charset="0"/>
                <a:ea typeface="Calibri" panose="020F0502020204030204" pitchFamily="34" charset="0"/>
                <a:cs typeface="+mn-cs"/>
              </a:rPr>
              <a:t>Updated Content on 11.16.21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7B244DA-8202-4472-8D4D-4B7255D8CB90}"/>
              </a:ext>
            </a:extLst>
          </p:cNvPr>
          <p:cNvSpPr>
            <a:spLocks noGrp="1"/>
          </p:cNvSpPr>
          <p:nvPr>
            <p:ph type="sldNum" sz="quarter" idx="12"/>
          </p:nvPr>
        </p:nvSpPr>
        <p:spPr/>
        <p:txBody>
          <a:bodyPr/>
          <a:lstStyle/>
          <a:p>
            <a:fld id="{1CD361C8-5E96-4539-87E7-B751E3449D19}" type="slidenum">
              <a:rPr lang="en-US" smtClean="0"/>
              <a:t>13</a:t>
            </a:fld>
            <a:endParaRPr lang="en-US"/>
          </a:p>
        </p:txBody>
      </p:sp>
    </p:spTree>
    <p:extLst>
      <p:ext uri="{BB962C8B-B14F-4D97-AF65-F5344CB8AC3E}">
        <p14:creationId xmlns:p14="http://schemas.microsoft.com/office/powerpoint/2010/main" val="3954035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CD01-1C59-4E9C-8CB0-5AA259C05BA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Pat Salerno interface</a:t>
            </a:r>
          </a:p>
        </p:txBody>
      </p:sp>
      <p:pic>
        <p:nvPicPr>
          <p:cNvPr id="6" name="Picture 5" descr="an image of the Pat Salerno interchange project">
            <a:extLst>
              <a:ext uri="{FF2B5EF4-FFF2-40B4-BE49-F238E27FC236}">
                <a16:creationId xmlns:a16="http://schemas.microsoft.com/office/drawing/2014/main" id="{4BD4BB40-D717-4102-BE08-10F0E01729A8}"/>
              </a:ext>
            </a:extLst>
          </p:cNvPr>
          <p:cNvPicPr>
            <a:picLocks noChangeAspect="1"/>
          </p:cNvPicPr>
          <p:nvPr/>
        </p:nvPicPr>
        <p:blipFill>
          <a:blip r:embed="rId2"/>
          <a:stretch>
            <a:fillRect/>
          </a:stretch>
        </p:blipFill>
        <p:spPr>
          <a:xfrm>
            <a:off x="422245" y="473290"/>
            <a:ext cx="11018957" cy="5794005"/>
          </a:xfrm>
          <a:prstGeom prst="rect">
            <a:avLst/>
          </a:prstGeom>
        </p:spPr>
      </p:pic>
      <p:sp>
        <p:nvSpPr>
          <p:cNvPr id="4" name="Slide Number Placeholder 3">
            <a:extLst>
              <a:ext uri="{FF2B5EF4-FFF2-40B4-BE49-F238E27FC236}">
                <a16:creationId xmlns:a16="http://schemas.microsoft.com/office/drawing/2014/main" id="{FBEA4EF2-4FAE-4BDC-A33F-71EFE6039630}"/>
              </a:ext>
            </a:extLst>
          </p:cNvPr>
          <p:cNvSpPr>
            <a:spLocks noGrp="1"/>
          </p:cNvSpPr>
          <p:nvPr>
            <p:ph type="sldNum" sz="quarter" idx="12"/>
          </p:nvPr>
        </p:nvSpPr>
        <p:spPr/>
        <p:txBody>
          <a:bodyPr/>
          <a:lstStyle/>
          <a:p>
            <a:fld id="{1CD361C8-5E96-4539-87E7-B751E3449D19}" type="slidenum">
              <a:rPr lang="en-US" smtClean="0"/>
              <a:t>14</a:t>
            </a:fld>
            <a:endParaRPr lang="en-US"/>
          </a:p>
        </p:txBody>
      </p:sp>
    </p:spTree>
    <p:extLst>
      <p:ext uri="{BB962C8B-B14F-4D97-AF65-F5344CB8AC3E}">
        <p14:creationId xmlns:p14="http://schemas.microsoft.com/office/powerpoint/2010/main" val="1722136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A9A747-D6AF-4A2C-A1A1-9E9DBAFE13A5}"/>
              </a:ext>
            </a:extLst>
          </p:cNvPr>
          <p:cNvSpPr txBox="1">
            <a:spLocks noGrp="1"/>
          </p:cNvSpPr>
          <p:nvPr>
            <p:ph type="title" idx="4294967295"/>
          </p:nvPr>
        </p:nvSpPr>
        <p:spPr>
          <a:xfrm>
            <a:off x="773307" y="208113"/>
            <a:ext cx="10515600" cy="8294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Pat Salerno Drive (PSD) Interchange </a:t>
            </a:r>
            <a:r>
              <a:rPr kumimoji="0" lang="en-US" sz="4400" b="0" i="0" u="none" strike="noStrike" kern="1200" cap="none" spc="0" normalizeH="0" baseline="0" noProof="0" dirty="0">
                <a:ln>
                  <a:noFill/>
                </a:ln>
                <a:solidFill>
                  <a:schemeClr val="tx1"/>
                </a:solidFill>
                <a:effectLst/>
                <a:uLnTx/>
                <a:uFillTx/>
                <a:latin typeface="+mj-lt"/>
                <a:ea typeface="+mj-ea"/>
                <a:cs typeface="+mj-cs"/>
              </a:rPr>
              <a:t>(cont.)</a:t>
            </a:r>
          </a:p>
        </p:txBody>
      </p:sp>
      <p:pic>
        <p:nvPicPr>
          <p:cNvPr id="4" name="Picture 3" descr="an image concept of the Pat Salerno interchange project">
            <a:extLst>
              <a:ext uri="{FF2B5EF4-FFF2-40B4-BE49-F238E27FC236}">
                <a16:creationId xmlns:a16="http://schemas.microsoft.com/office/drawing/2014/main" id="{929F7D6C-555B-46F8-A51D-4AD757C545F8}"/>
              </a:ext>
            </a:extLst>
          </p:cNvPr>
          <p:cNvPicPr>
            <a:picLocks noChangeAspect="1"/>
          </p:cNvPicPr>
          <p:nvPr/>
        </p:nvPicPr>
        <p:blipFill>
          <a:blip r:embed="rId2"/>
          <a:stretch>
            <a:fillRect/>
          </a:stretch>
        </p:blipFill>
        <p:spPr>
          <a:xfrm>
            <a:off x="411972" y="966518"/>
            <a:ext cx="11368056" cy="5284370"/>
          </a:xfrm>
          <a:prstGeom prst="rect">
            <a:avLst/>
          </a:prstGeom>
        </p:spPr>
      </p:pic>
      <p:sp>
        <p:nvSpPr>
          <p:cNvPr id="2" name="Slide Number Placeholder 1">
            <a:extLst>
              <a:ext uri="{FF2B5EF4-FFF2-40B4-BE49-F238E27FC236}">
                <a16:creationId xmlns:a16="http://schemas.microsoft.com/office/drawing/2014/main" id="{9C38DB50-9DAC-4AE9-BF33-BE346BF2E728}"/>
              </a:ext>
            </a:extLst>
          </p:cNvPr>
          <p:cNvSpPr>
            <a:spLocks noGrp="1"/>
          </p:cNvSpPr>
          <p:nvPr>
            <p:ph type="sldNum" sz="quarter" idx="12"/>
          </p:nvPr>
        </p:nvSpPr>
        <p:spPr/>
        <p:txBody>
          <a:bodyPr/>
          <a:lstStyle/>
          <a:p>
            <a:fld id="{1CD361C8-5E96-4539-87E7-B751E3449D19}" type="slidenum">
              <a:rPr lang="en-US" smtClean="0"/>
              <a:t>15</a:t>
            </a:fld>
            <a:endParaRPr lang="en-US"/>
          </a:p>
        </p:txBody>
      </p:sp>
    </p:spTree>
    <p:extLst>
      <p:ext uri="{BB962C8B-B14F-4D97-AF65-F5344CB8AC3E}">
        <p14:creationId xmlns:p14="http://schemas.microsoft.com/office/powerpoint/2010/main" val="401482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D18F9-FB36-41F7-8670-DC73D55BBCF6}"/>
              </a:ext>
            </a:extLst>
          </p:cNvPr>
          <p:cNvSpPr>
            <a:spLocks noGrp="1"/>
          </p:cNvSpPr>
          <p:nvPr>
            <p:ph type="title"/>
          </p:nvPr>
        </p:nvSpPr>
        <p:spPr>
          <a:xfrm>
            <a:off x="838200" y="365126"/>
            <a:ext cx="10515600" cy="555174"/>
          </a:xfrm>
        </p:spPr>
        <p:txBody>
          <a:bodyPr>
            <a:normAutofit fontScale="90000"/>
          </a:bodyPr>
          <a:lstStyle/>
          <a:p>
            <a:r>
              <a:rPr lang="en-US" b="1" dirty="0"/>
              <a:t>Action Item 5: Pat Salerno Interchange </a:t>
            </a:r>
            <a:r>
              <a:rPr lang="en-US" b="1" dirty="0" err="1"/>
              <a:t>cont</a:t>
            </a:r>
            <a:r>
              <a:rPr lang="en-US" b="1" dirty="0"/>
              <a:t>…</a:t>
            </a:r>
          </a:p>
        </p:txBody>
      </p:sp>
      <p:sp>
        <p:nvSpPr>
          <p:cNvPr id="3" name="Content Placeholder 2">
            <a:extLst>
              <a:ext uri="{FF2B5EF4-FFF2-40B4-BE49-F238E27FC236}">
                <a16:creationId xmlns:a16="http://schemas.microsoft.com/office/drawing/2014/main" id="{080B6423-809E-47A2-8CBE-0A99431DD6D6}"/>
              </a:ext>
            </a:extLst>
          </p:cNvPr>
          <p:cNvSpPr>
            <a:spLocks noGrp="1"/>
          </p:cNvSpPr>
          <p:nvPr>
            <p:ph idx="1"/>
          </p:nvPr>
        </p:nvSpPr>
        <p:spPr>
          <a:xfrm>
            <a:off x="584461" y="1018096"/>
            <a:ext cx="10778765" cy="5253136"/>
          </a:xfrm>
        </p:spPr>
        <p:txBody>
          <a:bodyPr>
            <a:normAutofit fontScale="92500" lnSpcReduction="20000"/>
          </a:bodyPr>
          <a:lstStyle/>
          <a:p>
            <a:pPr>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Surtax funding is being requested in a not-to-exceed amount of $29M (including the $3 million already approved) to complete the scope of work described as follows.</a:t>
            </a:r>
          </a:p>
          <a:p>
            <a:pPr>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Full Bi-directional Interchange: New Northbound (NB) braided on-ramp from Pat Salerno Dr and New Southbound (SB) collector-distributor (CD) system</a:t>
            </a:r>
          </a:p>
          <a:p>
            <a:pPr>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One (1) Removal and three (3) New / Modified Structures: Removal of existing Pat Salerno Dr Bridge over Sawgrass Expressway, New Pat Salerno Dr Bridge over Sawgrass Expressway, New NB access braided ramp bridge over off-ramp to Oakland Park Blvd, Additional widening of the NB mainline bridge over Oakland Park Blvd</a:t>
            </a:r>
          </a:p>
          <a:p>
            <a:pPr>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Three (3) Tolling Points: Two (2) reconstructed tolling points (Pat Salerno Dr and Oakland Park Blvd), One (1) new ramp tolling point (New NB on-ramp from Pat Salerno Dr)</a:t>
            </a:r>
          </a:p>
          <a:p>
            <a:pPr>
              <a:lnSpc>
                <a:spcPct val="107000"/>
              </a:lnSpc>
              <a:spcBef>
                <a:spcPts val="0"/>
              </a:spcBef>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190C8F3-FFAB-4392-9E21-9D70E9451C28}"/>
              </a:ext>
            </a:extLst>
          </p:cNvPr>
          <p:cNvSpPr txBox="1"/>
          <p:nvPr/>
        </p:nvSpPr>
        <p:spPr>
          <a:xfrm>
            <a:off x="5070144" y="6295156"/>
            <a:ext cx="2115404" cy="276999"/>
          </a:xfrm>
          <a:prstGeom prst="rect">
            <a:avLst/>
          </a:prstGeom>
          <a:noFill/>
        </p:spPr>
        <p:txBody>
          <a:bodyPr wrap="square">
            <a:spAutoFit/>
          </a:bodyPr>
          <a:lstStyle/>
          <a:p>
            <a:r>
              <a:rPr lang="en-US" sz="1200" b="1" dirty="0">
                <a:solidFill>
                  <a:srgbClr val="FF0000"/>
                </a:solidFill>
                <a:effectLst/>
                <a:latin typeface="Calibri Light" panose="020F0302020204030204" pitchFamily="34" charset="0"/>
                <a:ea typeface="Calibri" panose="020F0502020204030204" pitchFamily="34" charset="0"/>
              </a:rPr>
              <a:t>Updated Content on 11.16.21</a:t>
            </a:r>
            <a:endParaRPr lang="en-US" b="1" dirty="0"/>
          </a:p>
        </p:txBody>
      </p:sp>
      <p:sp>
        <p:nvSpPr>
          <p:cNvPr id="4" name="Slide Number Placeholder 3">
            <a:extLst>
              <a:ext uri="{FF2B5EF4-FFF2-40B4-BE49-F238E27FC236}">
                <a16:creationId xmlns:a16="http://schemas.microsoft.com/office/drawing/2014/main" id="{07B244DA-8202-4472-8D4D-4B7255D8CB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D361C8-5E96-4539-87E7-B751E3449D1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775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FAA86B-E095-4F5C-AC27-B97A28F89F74}"/>
              </a:ext>
            </a:extLst>
          </p:cNvPr>
          <p:cNvSpPr>
            <a:spLocks noGrp="1"/>
          </p:cNvSpPr>
          <p:nvPr>
            <p:ph type="title"/>
          </p:nvPr>
        </p:nvSpPr>
        <p:spPr/>
        <p:txBody>
          <a:bodyPr/>
          <a:lstStyle/>
          <a:p>
            <a:r>
              <a:rPr lang="en-US" dirty="0"/>
              <a:t>Discussion? Q&amp;A</a:t>
            </a:r>
            <a:br>
              <a:rPr lang="en-US" dirty="0"/>
            </a:br>
            <a:endParaRPr lang="en-US" dirty="0"/>
          </a:p>
        </p:txBody>
      </p:sp>
      <p:sp>
        <p:nvSpPr>
          <p:cNvPr id="4" name="Slide Number Placeholder 3">
            <a:extLst>
              <a:ext uri="{FF2B5EF4-FFF2-40B4-BE49-F238E27FC236}">
                <a16:creationId xmlns:a16="http://schemas.microsoft.com/office/drawing/2014/main" id="{0B1D1995-60D2-45E3-BE5F-82E253BBDFF3}"/>
              </a:ext>
            </a:extLst>
          </p:cNvPr>
          <p:cNvSpPr>
            <a:spLocks noGrp="1"/>
          </p:cNvSpPr>
          <p:nvPr>
            <p:ph type="sldNum" sz="quarter" idx="12"/>
          </p:nvPr>
        </p:nvSpPr>
        <p:spPr/>
        <p:txBody>
          <a:bodyPr/>
          <a:lstStyle/>
          <a:p>
            <a:fld id="{1CD361C8-5E96-4539-87E7-B751E3449D19}" type="slidenum">
              <a:rPr lang="en-US" smtClean="0"/>
              <a:t>17</a:t>
            </a:fld>
            <a:endParaRPr lang="en-US"/>
          </a:p>
        </p:txBody>
      </p:sp>
    </p:spTree>
    <p:extLst>
      <p:ext uri="{BB962C8B-B14F-4D97-AF65-F5344CB8AC3E}">
        <p14:creationId xmlns:p14="http://schemas.microsoft.com/office/powerpoint/2010/main" val="1649404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0F291-71A5-422E-B1AE-B875FE8285FA}"/>
              </a:ext>
            </a:extLst>
          </p:cNvPr>
          <p:cNvSpPr>
            <a:spLocks noGrp="1"/>
          </p:cNvSpPr>
          <p:nvPr>
            <p:ph type="title"/>
          </p:nvPr>
        </p:nvSpPr>
        <p:spPr/>
        <p:txBody>
          <a:bodyPr/>
          <a:lstStyle/>
          <a:p>
            <a:r>
              <a:rPr lang="en-US" dirty="0"/>
              <a:t>Action Item 5</a:t>
            </a:r>
          </a:p>
        </p:txBody>
      </p:sp>
      <p:sp>
        <p:nvSpPr>
          <p:cNvPr id="3" name="Content Placeholder 2">
            <a:extLst>
              <a:ext uri="{FF2B5EF4-FFF2-40B4-BE49-F238E27FC236}">
                <a16:creationId xmlns:a16="http://schemas.microsoft.com/office/drawing/2014/main" id="{F8688761-91AE-4650-9745-3B408E5B8F1B}"/>
              </a:ext>
            </a:extLst>
          </p:cNvPr>
          <p:cNvSpPr>
            <a:spLocks noGrp="1"/>
          </p:cNvSpPr>
          <p:nvPr>
            <p:ph idx="1"/>
          </p:nvPr>
        </p:nvSpPr>
        <p:spPr/>
        <p:txBody>
          <a:bodyPr/>
          <a:lstStyle/>
          <a:p>
            <a:pPr marL="0" indent="0">
              <a:buNone/>
            </a:pPr>
            <a:r>
              <a:rPr lang="en-US" dirty="0"/>
              <a:t>This project has already been reviewed for eligibility by the Oversight Board and received surtax funding in the amount of $3M</a:t>
            </a:r>
          </a:p>
          <a:p>
            <a:pPr marL="0" marR="0" indent="0" algn="just">
              <a:spcBef>
                <a:spcPts val="0"/>
              </a:spcBef>
              <a:spcAft>
                <a:spcPts val="0"/>
              </a:spcAft>
              <a:buNone/>
            </a:pPr>
            <a:endParaRPr lang="en-US" sz="2800" b="1" u="sng" dirty="0">
              <a:effectLst/>
              <a:latin typeface="Calibri" panose="020F0502020204030204" pitchFamily="34" charset="0"/>
              <a:ea typeface="Exo 2"/>
              <a:cs typeface="Exo 2"/>
            </a:endParaRPr>
          </a:p>
          <a:p>
            <a:pPr marL="0" marR="0" indent="0" algn="just">
              <a:spcBef>
                <a:spcPts val="0"/>
              </a:spcBef>
              <a:spcAft>
                <a:spcPts val="0"/>
              </a:spcAft>
              <a:buNone/>
            </a:pPr>
            <a:r>
              <a:rPr lang="en-US" b="1" u="sng" dirty="0">
                <a:latin typeface="Calibri" panose="020F0502020204030204" pitchFamily="34" charset="0"/>
                <a:ea typeface="Exo 2"/>
                <a:cs typeface="Exo 2"/>
              </a:rPr>
              <a:t>5. </a:t>
            </a:r>
            <a:r>
              <a:rPr lang="en-US" sz="2800" b="1" u="sng" dirty="0">
                <a:effectLst/>
                <a:latin typeface="Calibri" panose="020F0502020204030204" pitchFamily="34" charset="0"/>
                <a:ea typeface="Exo 2"/>
                <a:cs typeface="Exo 2"/>
              </a:rPr>
              <a:t>Motion to Approve</a:t>
            </a:r>
            <a:r>
              <a:rPr lang="en-US" sz="2800" b="1" dirty="0">
                <a:effectLst/>
                <a:latin typeface="Calibri" panose="020F0502020204030204" pitchFamily="34" charset="0"/>
                <a:ea typeface="Exo 2"/>
                <a:cs typeface="Exo 2"/>
              </a:rPr>
              <a:t> </a:t>
            </a:r>
            <a:r>
              <a:rPr lang="en-US" sz="2800" dirty="0">
                <a:effectLst/>
                <a:latin typeface="Calibri" panose="020F0502020204030204" pitchFamily="34" charset="0"/>
                <a:ea typeface="Exo 2"/>
                <a:cs typeface="Exo 2"/>
              </a:rPr>
              <a:t>surtax funding in the not-to-exceed amount of $29M for the design, construction, right of way acquisition, drainage, land acquisition, and environmental mitigation required for the Pat Salerno Interchange project partnership with FDOT, Turnpike Authority</a:t>
            </a:r>
            <a:endParaRPr lang="en-US" sz="2800" dirty="0">
              <a:latin typeface="Exo 2"/>
              <a:ea typeface="Exo 2"/>
              <a:cs typeface="Exo 2"/>
            </a:endParaRPr>
          </a:p>
          <a:p>
            <a:endParaRPr lang="en-US" dirty="0"/>
          </a:p>
        </p:txBody>
      </p:sp>
      <p:sp>
        <p:nvSpPr>
          <p:cNvPr id="4" name="Slide Number Placeholder 3">
            <a:extLst>
              <a:ext uri="{FF2B5EF4-FFF2-40B4-BE49-F238E27FC236}">
                <a16:creationId xmlns:a16="http://schemas.microsoft.com/office/drawing/2014/main" id="{3ADDCE66-853E-425A-A185-11692817E0F9}"/>
              </a:ext>
            </a:extLst>
          </p:cNvPr>
          <p:cNvSpPr>
            <a:spLocks noGrp="1"/>
          </p:cNvSpPr>
          <p:nvPr>
            <p:ph type="sldNum" sz="quarter" idx="12"/>
          </p:nvPr>
        </p:nvSpPr>
        <p:spPr/>
        <p:txBody>
          <a:bodyPr/>
          <a:lstStyle/>
          <a:p>
            <a:fld id="{1CD361C8-5E96-4539-87E7-B751E3449D19}" type="slidenum">
              <a:rPr lang="en-US" smtClean="0"/>
              <a:t>18</a:t>
            </a:fld>
            <a:endParaRPr lang="en-US"/>
          </a:p>
        </p:txBody>
      </p:sp>
    </p:spTree>
    <p:extLst>
      <p:ext uri="{BB962C8B-B14F-4D97-AF65-F5344CB8AC3E}">
        <p14:creationId xmlns:p14="http://schemas.microsoft.com/office/powerpoint/2010/main" val="3631217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CE157-0F2B-40A2-8AB4-17AD0D934F20}"/>
              </a:ext>
            </a:extLst>
          </p:cNvPr>
          <p:cNvSpPr>
            <a:spLocks noGrp="1"/>
          </p:cNvSpPr>
          <p:nvPr>
            <p:ph type="ctrTitle"/>
          </p:nvPr>
        </p:nvSpPr>
        <p:spPr>
          <a:xfrm>
            <a:off x="1521715" y="589722"/>
            <a:ext cx="9141713" cy="3310606"/>
          </a:xfrm>
          <a:effectLst>
            <a:outerShdw blurRad="50800" dist="38100" dir="2700000" algn="tl" rotWithShape="0">
              <a:prstClr val="black">
                <a:alpha val="40000"/>
              </a:prstClr>
            </a:outerShdw>
          </a:effectLst>
        </p:spPr>
        <p:txBody>
          <a:bodyPr>
            <a:normAutofit/>
          </a:bodyPr>
          <a:lstStyle/>
          <a:p>
            <a:r>
              <a:rPr lang="en-US" sz="4500" dirty="0"/>
              <a:t>Action Item 6: Broward Commuter Rail Briefing and Request for Surtax Funding</a:t>
            </a:r>
            <a:br>
              <a:rPr lang="en-US" sz="4500" dirty="0"/>
            </a:br>
            <a:endParaRPr lang="en-US" sz="4500" dirty="0"/>
          </a:p>
        </p:txBody>
      </p:sp>
      <p:pic>
        <p:nvPicPr>
          <p:cNvPr id="1026" name="Picture 2" descr="FDOT District Four Header Image">
            <a:extLst>
              <a:ext uri="{FF2B5EF4-FFF2-40B4-BE49-F238E27FC236}">
                <a16:creationId xmlns:a16="http://schemas.microsoft.com/office/drawing/2014/main" id="{C11CB954-E98C-4C6F-AF74-0E723F98D1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8108" y="5782380"/>
            <a:ext cx="3268335" cy="9994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E485-35EF-45A8-BC0E-7FD06718A9E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Regular agenda</a:t>
            </a:r>
          </a:p>
        </p:txBody>
      </p:sp>
      <p:sp>
        <p:nvSpPr>
          <p:cNvPr id="6" name="TextBox 5">
            <a:extLst>
              <a:ext uri="{FF2B5EF4-FFF2-40B4-BE49-F238E27FC236}">
                <a16:creationId xmlns:a16="http://schemas.microsoft.com/office/drawing/2014/main" id="{5E49DDD3-963E-43C8-B07E-1AC38CF412EE}"/>
              </a:ext>
            </a:extLst>
          </p:cNvPr>
          <p:cNvSpPr txBox="1"/>
          <p:nvPr/>
        </p:nvSpPr>
        <p:spPr>
          <a:xfrm>
            <a:off x="678084" y="359385"/>
            <a:ext cx="10539881" cy="5816977"/>
          </a:xfrm>
          <a:prstGeom prst="rect">
            <a:avLst/>
          </a:prstGeom>
          <a:noFill/>
        </p:spPr>
        <p:txBody>
          <a:bodyPr wrap="square">
            <a:spAutoFit/>
          </a:bodyPr>
          <a:lstStyle/>
          <a:p>
            <a:pPr marL="0" marR="0">
              <a:spcBef>
                <a:spcPts val="0"/>
              </a:spcBef>
              <a:spcAft>
                <a:spcPts val="0"/>
              </a:spcAft>
            </a:pPr>
            <a:r>
              <a:rPr lang="en-US" sz="2400" b="1" u="sng" dirty="0">
                <a:effectLst/>
                <a:latin typeface="Calibri" panose="020F0502020204030204" pitchFamily="34" charset="0"/>
                <a:ea typeface="Exo 2"/>
                <a:cs typeface="Exo 2"/>
              </a:rPr>
              <a:t>REGULAR AGENDA</a:t>
            </a:r>
            <a:endParaRPr lang="en-US" sz="2400" dirty="0">
              <a:effectLst/>
              <a:latin typeface="Exo 2"/>
              <a:ea typeface="Exo 2"/>
              <a:cs typeface="Exo 2"/>
            </a:endParaRPr>
          </a:p>
          <a:p>
            <a:pPr marL="0" marR="0" algn="just">
              <a:spcBef>
                <a:spcPts val="0"/>
              </a:spcBef>
              <a:spcAft>
                <a:spcPts val="0"/>
              </a:spcAft>
            </a:pPr>
            <a:r>
              <a:rPr lang="en-US" b="1" u="none" strike="noStrike" dirty="0">
                <a:effectLst/>
                <a:latin typeface="Calibri" panose="020F0502020204030204" pitchFamily="34" charset="0"/>
                <a:ea typeface="Exo 2"/>
                <a:cs typeface="Exo 2"/>
              </a:rPr>
              <a:t> </a:t>
            </a:r>
            <a:endParaRPr lang="en-US" dirty="0">
              <a:effectLst/>
              <a:latin typeface="Exo 2"/>
              <a:ea typeface="Exo 2"/>
              <a:cs typeface="Exo 2"/>
            </a:endParaRPr>
          </a:p>
          <a:p>
            <a:pPr marL="342900" marR="0" lvl="0" indent="-342900" algn="just">
              <a:spcBef>
                <a:spcPts val="0"/>
              </a:spcBef>
              <a:spcAft>
                <a:spcPts val="0"/>
              </a:spcAft>
              <a:buFont typeface="+mj-lt"/>
              <a:buAutoNum type="arabicPeriod"/>
            </a:pPr>
            <a:r>
              <a:rPr lang="en-US" sz="2200" b="1" u="sng" dirty="0">
                <a:effectLst/>
                <a:latin typeface="Calibri" panose="020F0502020204030204" pitchFamily="34" charset="0"/>
                <a:ea typeface="Exo 2"/>
                <a:cs typeface="Exo 2"/>
              </a:rPr>
              <a:t>Motion to Approve</a:t>
            </a:r>
            <a:r>
              <a:rPr lang="en-US" sz="2200" b="1" dirty="0">
                <a:effectLst/>
                <a:latin typeface="Calibri" panose="020F0502020204030204" pitchFamily="34" charset="0"/>
                <a:ea typeface="Exo 2"/>
                <a:cs typeface="Exo 2"/>
              </a:rPr>
              <a:t> </a:t>
            </a:r>
            <a:r>
              <a:rPr lang="en-US" sz="2200" dirty="0">
                <a:effectLst/>
                <a:latin typeface="Calibri" panose="020F0502020204030204" pitchFamily="34" charset="0"/>
                <a:ea typeface="Exo 2"/>
                <a:cs typeface="Exo 2"/>
              </a:rPr>
              <a:t>the Minutes of the August 20</a:t>
            </a:r>
            <a:r>
              <a:rPr lang="en-US" sz="2200" baseline="30000" dirty="0">
                <a:effectLst/>
                <a:latin typeface="Calibri" panose="020F0502020204030204" pitchFamily="34" charset="0"/>
                <a:ea typeface="Exo 2"/>
                <a:cs typeface="Exo 2"/>
              </a:rPr>
              <a:t>th</a:t>
            </a:r>
            <a:r>
              <a:rPr lang="en-US" sz="2200" dirty="0">
                <a:effectLst/>
                <a:latin typeface="Calibri" panose="020F0502020204030204" pitchFamily="34" charset="0"/>
                <a:ea typeface="Exo 2"/>
                <a:cs typeface="Exo 2"/>
              </a:rPr>
              <a:t> Regular Meeting</a:t>
            </a:r>
          </a:p>
          <a:p>
            <a:pPr marL="342900" marR="0" indent="-342900" algn="just">
              <a:spcBef>
                <a:spcPts val="0"/>
              </a:spcBef>
              <a:spcAft>
                <a:spcPts val="0"/>
              </a:spcAft>
              <a:buFont typeface="+mj-lt"/>
              <a:buAutoNum type="arabicPeriod"/>
            </a:pPr>
            <a:r>
              <a:rPr lang="en-US" sz="2200" b="1" u="sng" dirty="0">
                <a:effectLst/>
                <a:latin typeface="Calibri" panose="020F0502020204030204" pitchFamily="34" charset="0"/>
                <a:ea typeface="Exo 2"/>
                <a:cs typeface="Exo 2"/>
              </a:rPr>
              <a:t>Motion to Approve</a:t>
            </a:r>
            <a:r>
              <a:rPr lang="en-US" sz="2200" b="1" dirty="0">
                <a:effectLst/>
                <a:latin typeface="Calibri" panose="020F0502020204030204" pitchFamily="34" charset="0"/>
                <a:ea typeface="Exo 2"/>
                <a:cs typeface="Exo 2"/>
              </a:rPr>
              <a:t> </a:t>
            </a:r>
            <a:r>
              <a:rPr lang="en-US" sz="2200" dirty="0">
                <a:effectLst/>
                <a:latin typeface="Calibri" panose="020F0502020204030204" pitchFamily="34" charset="0"/>
                <a:ea typeface="Exo 2"/>
                <a:cs typeface="Exo 2"/>
              </a:rPr>
              <a:t>surtax funding in the not-to-exceed amount of $2.75M per year for up to five years ($13.75M total) for a Broward County Transit (BCT) Community Micro-transit Pilot Program</a:t>
            </a:r>
            <a:endParaRPr lang="en-US" sz="2200" dirty="0">
              <a:effectLst/>
              <a:latin typeface="Exo 2"/>
              <a:ea typeface="Exo 2"/>
              <a:cs typeface="Exo 2"/>
            </a:endParaRPr>
          </a:p>
          <a:p>
            <a:pPr marL="342900" marR="0" indent="-342900">
              <a:spcBef>
                <a:spcPts val="0"/>
              </a:spcBef>
              <a:spcAft>
                <a:spcPts val="0"/>
              </a:spcAft>
              <a:buFont typeface="+mj-lt"/>
              <a:buAutoNum type="arabicPeriod"/>
            </a:pPr>
            <a:r>
              <a:rPr lang="en-US" sz="2200" b="1" u="sng" dirty="0">
                <a:effectLst/>
                <a:latin typeface="Calibri" panose="020F0502020204030204" pitchFamily="34" charset="0"/>
                <a:ea typeface="Exo 2"/>
                <a:cs typeface="Exo 2"/>
              </a:rPr>
              <a:t>Motion to Approve</a:t>
            </a:r>
            <a:r>
              <a:rPr lang="en-US" sz="2200" b="1" dirty="0">
                <a:effectLst/>
                <a:latin typeface="Calibri" panose="020F0502020204030204" pitchFamily="34" charset="0"/>
                <a:ea typeface="Exo 2"/>
                <a:cs typeface="Exo 2"/>
              </a:rPr>
              <a:t> </a:t>
            </a:r>
            <a:r>
              <a:rPr lang="en-US" sz="2200" dirty="0">
                <a:effectLst/>
                <a:latin typeface="Calibri" panose="020F0502020204030204" pitchFamily="34" charset="0"/>
                <a:ea typeface="Exo 2"/>
                <a:cs typeface="Exo 2"/>
              </a:rPr>
              <a:t>surtax funding in the not-to-exceed amount of $2M per year for up to five years ($10M total) for a BCT Late Shift Connect Pilot Program</a:t>
            </a:r>
            <a:endParaRPr lang="en-US" sz="2200" dirty="0">
              <a:effectLst/>
              <a:latin typeface="Exo 2"/>
              <a:ea typeface="Exo 2"/>
              <a:cs typeface="Exo 2"/>
            </a:endParaRPr>
          </a:p>
          <a:p>
            <a:pPr marL="342900" marR="0" indent="-342900" algn="just">
              <a:spcBef>
                <a:spcPts val="0"/>
              </a:spcBef>
              <a:spcAft>
                <a:spcPts val="0"/>
              </a:spcAft>
              <a:buFont typeface="+mj-lt"/>
              <a:buAutoNum type="arabicPeriod"/>
            </a:pPr>
            <a:r>
              <a:rPr lang="en-US" sz="2200" b="1" u="sng" dirty="0">
                <a:effectLst/>
                <a:latin typeface="Calibri" panose="020F0502020204030204" pitchFamily="34" charset="0"/>
                <a:ea typeface="Exo 2"/>
                <a:cs typeface="Exo 2"/>
              </a:rPr>
              <a:t>Motion to Approve</a:t>
            </a:r>
            <a:r>
              <a:rPr lang="en-US" sz="2200" b="1" dirty="0">
                <a:effectLst/>
                <a:latin typeface="Calibri" panose="020F0502020204030204" pitchFamily="34" charset="0"/>
                <a:ea typeface="Exo 2"/>
                <a:cs typeface="Exo 2"/>
              </a:rPr>
              <a:t> </a:t>
            </a:r>
            <a:r>
              <a:rPr lang="en-US" sz="2200" dirty="0">
                <a:effectLst/>
                <a:latin typeface="Calibri" panose="020F0502020204030204" pitchFamily="34" charset="0"/>
                <a:ea typeface="Exo 2"/>
                <a:cs typeface="Exo 2"/>
              </a:rPr>
              <a:t>surtax funding in the not-to-exceed amount of $500,000 to Broward County Public Works to begin a Broadview Park (Unincorporated Broward County) Drainage Study (preparing for Grant-Funded Project)</a:t>
            </a:r>
            <a:endParaRPr lang="en-US" sz="2200" dirty="0">
              <a:effectLst/>
              <a:latin typeface="Exo 2"/>
              <a:ea typeface="Exo 2"/>
              <a:cs typeface="Exo 2"/>
            </a:endParaRPr>
          </a:p>
          <a:p>
            <a:pPr marL="342900" marR="0" indent="-342900" algn="just">
              <a:spcBef>
                <a:spcPts val="0"/>
              </a:spcBef>
              <a:spcAft>
                <a:spcPts val="0"/>
              </a:spcAft>
              <a:buFont typeface="+mj-lt"/>
              <a:buAutoNum type="arabicPeriod"/>
            </a:pPr>
            <a:r>
              <a:rPr lang="en-US" sz="2200" b="1" u="sng" dirty="0">
                <a:effectLst/>
                <a:latin typeface="Calibri" panose="020F0502020204030204" pitchFamily="34" charset="0"/>
                <a:ea typeface="Exo 2"/>
                <a:cs typeface="Exo 2"/>
              </a:rPr>
              <a:t>Motion to Approve</a:t>
            </a:r>
            <a:r>
              <a:rPr lang="en-US" sz="2200" b="1" dirty="0">
                <a:effectLst/>
                <a:latin typeface="Calibri" panose="020F0502020204030204" pitchFamily="34" charset="0"/>
                <a:ea typeface="Exo 2"/>
                <a:cs typeface="Exo 2"/>
              </a:rPr>
              <a:t> </a:t>
            </a:r>
            <a:r>
              <a:rPr lang="en-US" sz="2200" dirty="0">
                <a:effectLst/>
                <a:latin typeface="Calibri" panose="020F0502020204030204" pitchFamily="34" charset="0"/>
                <a:ea typeface="Exo 2"/>
                <a:cs typeface="Exo 2"/>
              </a:rPr>
              <a:t>surtax funding in the not-to-exceed amount of $29M for the design, construction, right of way acquisition, drainage, land acquisition, and environmental mitigation required for the Pat Salerno Interchange project partnership with FDOT</a:t>
            </a:r>
          </a:p>
          <a:p>
            <a:pPr marL="342900" marR="0" indent="-342900" algn="just">
              <a:spcBef>
                <a:spcPts val="0"/>
              </a:spcBef>
              <a:spcAft>
                <a:spcPts val="0"/>
              </a:spcAft>
              <a:buFont typeface="+mj-lt"/>
              <a:buAutoNum type="arabicPeriod"/>
            </a:pPr>
            <a:r>
              <a:rPr lang="en-US" sz="2200" b="1" u="sng" dirty="0">
                <a:effectLst/>
                <a:latin typeface="Calibri" panose="020F0502020204030204" pitchFamily="34" charset="0"/>
                <a:ea typeface="Exo 2"/>
                <a:cs typeface="Exo 2"/>
              </a:rPr>
              <a:t>Motion to Approve</a:t>
            </a:r>
            <a:r>
              <a:rPr lang="en-US" sz="2200" dirty="0">
                <a:effectLst/>
                <a:latin typeface="Calibri" panose="020F0502020204030204" pitchFamily="34" charset="0"/>
                <a:ea typeface="Exo 2"/>
                <a:cs typeface="Exo 2"/>
              </a:rPr>
              <a:t> surtax funding in the not-to-exceed amount of $2.35M to support County’s role in Memorandum of Understanding with FDOT regarding the PD&amp;E Study (Broward Commuter Rail)</a:t>
            </a:r>
            <a:endParaRPr lang="en-US" sz="2200" dirty="0">
              <a:effectLst/>
              <a:latin typeface="Exo 2"/>
              <a:ea typeface="Exo 2"/>
              <a:cs typeface="Exo 2"/>
            </a:endParaRPr>
          </a:p>
        </p:txBody>
      </p:sp>
      <p:sp>
        <p:nvSpPr>
          <p:cNvPr id="4" name="Slide Number Placeholder 3">
            <a:extLst>
              <a:ext uri="{FF2B5EF4-FFF2-40B4-BE49-F238E27FC236}">
                <a16:creationId xmlns:a16="http://schemas.microsoft.com/office/drawing/2014/main" id="{1C997A72-57FB-4FFC-96B4-D79AC43BBF1D}"/>
              </a:ext>
            </a:extLst>
          </p:cNvPr>
          <p:cNvSpPr>
            <a:spLocks noGrp="1"/>
          </p:cNvSpPr>
          <p:nvPr>
            <p:ph type="sldNum" sz="quarter" idx="12"/>
          </p:nvPr>
        </p:nvSpPr>
        <p:spPr/>
        <p:txBody>
          <a:bodyPr/>
          <a:lstStyle/>
          <a:p>
            <a:fld id="{1CD361C8-5E96-4539-87E7-B751E3449D19}" type="slidenum">
              <a:rPr lang="en-US" smtClean="0"/>
              <a:t>2</a:t>
            </a:fld>
            <a:endParaRPr lang="en-US"/>
          </a:p>
        </p:txBody>
      </p:sp>
    </p:spTree>
    <p:extLst>
      <p:ext uri="{BB962C8B-B14F-4D97-AF65-F5344CB8AC3E}">
        <p14:creationId xmlns:p14="http://schemas.microsoft.com/office/powerpoint/2010/main" val="1603744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DCEC0B-1C7F-475A-BE83-0813C45201C5}"/>
              </a:ext>
            </a:extLst>
          </p:cNvPr>
          <p:cNvSpPr txBox="1">
            <a:spLocks noGrp="1"/>
          </p:cNvSpPr>
          <p:nvPr>
            <p:ph type="title" idx="4294967295"/>
          </p:nvPr>
        </p:nvSpPr>
        <p:spPr>
          <a:xfrm>
            <a:off x="152400" y="10180"/>
            <a:ext cx="981751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a:t>
            </a:r>
            <a:r>
              <a:rPr kumimoji="0" lang="en-US" sz="2400" b="1" i="0" u="none" strike="noStrike" kern="1200" cap="none" spc="0" normalizeH="0" baseline="0" noProof="0" dirty="0" err="1">
                <a:ln>
                  <a:noFill/>
                </a:ln>
                <a:solidFill>
                  <a:srgbClr val="165293"/>
                </a:solidFill>
                <a:effectLst/>
                <a:uLnTx/>
                <a:uFillTx/>
                <a:latin typeface="Arial" panose="020B0604020202020204" pitchFamily="34" charset="0"/>
                <a:ea typeface="+mn-ea"/>
                <a:cs typeface="Arial" panose="020B0604020202020204" pitchFamily="34" charset="0"/>
              </a:rPr>
              <a:t>Partnership</a:t>
            </a:r>
            <a:r>
              <a:rPr kumimoji="0" lang="en-US" sz="2400" b="1" i="0" u="none" strike="noStrike" kern="1200" cap="none" spc="0" normalizeH="0" baseline="0" noProof="0" dirty="0">
                <a:ln>
                  <a:noFill/>
                </a:ln>
                <a:solidFill>
                  <a:srgbClr val="165293"/>
                </a:solidFill>
                <a:effectLst/>
                <a:uLnTx/>
                <a:uFillTx/>
                <a:latin typeface="Arial" panose="020B0604020202020204" pitchFamily="34" charset="0"/>
                <a:ea typeface="+mn-ea"/>
                <a:cs typeface="Arial" panose="020B0604020202020204" pitchFamily="34" charset="0"/>
              </a:rPr>
              <a:t> Approach between FDOT and Broward County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 PD&amp;E Study</a:t>
            </a:r>
          </a:p>
        </p:txBody>
      </p:sp>
      <p:sp>
        <p:nvSpPr>
          <p:cNvPr id="11" name="Content Placeholder 2">
            <a:extLst>
              <a:ext uri="{FF2B5EF4-FFF2-40B4-BE49-F238E27FC236}">
                <a16:creationId xmlns:a16="http://schemas.microsoft.com/office/drawing/2014/main" id="{381C521D-9FCF-44E3-974E-381AA754A211}"/>
              </a:ext>
            </a:extLst>
          </p:cNvPr>
          <p:cNvSpPr>
            <a:spLocks noGrp="1"/>
          </p:cNvSpPr>
          <p:nvPr>
            <p:ph idx="1"/>
          </p:nvPr>
        </p:nvSpPr>
        <p:spPr>
          <a:xfrm>
            <a:off x="152400" y="565485"/>
            <a:ext cx="6897182" cy="6282334"/>
          </a:xfrm>
        </p:spPr>
        <p:txBody>
          <a:bodyPr>
            <a:noAutofit/>
          </a:bodyPr>
          <a:lstStyle/>
          <a:p>
            <a:pPr>
              <a:lnSpc>
                <a:spcPct val="100000"/>
              </a:lnSpc>
              <a:spcBef>
                <a:spcPts val="0"/>
              </a:spcBef>
              <a:buSzPct val="125000"/>
            </a:pPr>
            <a:r>
              <a:rPr lang="en-US" sz="1800" dirty="0">
                <a:latin typeface="Arial" panose="020B0604020202020204" pitchFamily="34" charset="0"/>
                <a:cs typeface="Arial" panose="020B0604020202020204" pitchFamily="34" charset="0"/>
              </a:rPr>
              <a:t>As described during January 29, 2021, Oversight Board Meeting, Item #2, Broward County and FDOT entered into a Memorandum of Understanding (MOU)</a:t>
            </a:r>
          </a:p>
          <a:p>
            <a:pPr>
              <a:lnSpc>
                <a:spcPct val="150000"/>
              </a:lnSpc>
              <a:buSzPct val="125000"/>
            </a:pPr>
            <a:r>
              <a:rPr lang="en-US" sz="1800" b="1" dirty="0">
                <a:solidFill>
                  <a:srgbClr val="165293"/>
                </a:solidFill>
                <a:latin typeface="Arial" panose="020B0604020202020204" pitchFamily="34" charset="0"/>
                <a:cs typeface="Arial" panose="020B0604020202020204" pitchFamily="34" charset="0"/>
              </a:rPr>
              <a:t>FDOT conducting PD&amp;E Study</a:t>
            </a:r>
          </a:p>
          <a:p>
            <a:pPr lvl="1">
              <a:lnSpc>
                <a:spcPct val="100000"/>
              </a:lnSpc>
              <a:buFont typeface="Courier New" panose="02070309020205020404" pitchFamily="49" charset="0"/>
              <a:buChar char="o"/>
            </a:pPr>
            <a:r>
              <a:rPr lang="en-US" sz="1700" dirty="0">
                <a:latin typeface="Arial" panose="020B0604020202020204" pitchFamily="34" charset="0"/>
                <a:cs typeface="Arial" panose="020B0604020202020204" pitchFamily="34" charset="0"/>
              </a:rPr>
              <a:t>Environmental Analysis of Commuter Rail on FEC railroad</a:t>
            </a:r>
          </a:p>
          <a:p>
            <a:pPr lvl="1">
              <a:lnSpc>
                <a:spcPct val="100000"/>
              </a:lnSpc>
              <a:buFont typeface="Courier New" panose="02070309020205020404" pitchFamily="49" charset="0"/>
              <a:buChar char="o"/>
            </a:pPr>
            <a:r>
              <a:rPr lang="en-US" sz="1700" dirty="0">
                <a:latin typeface="Arial" panose="020B0604020202020204" pitchFamily="34" charset="0"/>
                <a:cs typeface="Arial" panose="020B0604020202020204" pitchFamily="34" charset="0"/>
              </a:rPr>
              <a:t>Aventura to Deerfield Beach including Pompano Crossover</a:t>
            </a:r>
          </a:p>
          <a:p>
            <a:pPr lvl="1">
              <a:lnSpc>
                <a:spcPct val="100000"/>
              </a:lnSpc>
              <a:buFont typeface="Courier New" panose="02070309020205020404" pitchFamily="49" charset="0"/>
              <a:buChar char="o"/>
            </a:pPr>
            <a:r>
              <a:rPr lang="en-US" sz="1700" dirty="0">
                <a:latin typeface="Arial" panose="020B0604020202020204" pitchFamily="34" charset="0"/>
                <a:cs typeface="Arial" panose="020B0604020202020204" pitchFamily="34" charset="0"/>
              </a:rPr>
              <a:t>Includes continued evaluation of the crossing at the New River (Workshop held November 18, 2021 re NRC)</a:t>
            </a:r>
          </a:p>
          <a:p>
            <a:pPr lvl="1">
              <a:lnSpc>
                <a:spcPct val="100000"/>
              </a:lnSpc>
              <a:buFont typeface="Courier New" panose="02070309020205020404" pitchFamily="49" charset="0"/>
              <a:buChar char="o"/>
            </a:pPr>
            <a:r>
              <a:rPr lang="en-US" sz="1700" dirty="0">
                <a:latin typeface="Arial" panose="020B0604020202020204" pitchFamily="34" charset="0"/>
                <a:cs typeface="Arial" panose="020B0604020202020204" pitchFamily="34" charset="0"/>
              </a:rPr>
              <a:t>Evaluations will include east/west traffic analysis for crossings and stations</a:t>
            </a:r>
            <a:endParaRPr lang="en-US" sz="1700" b="1" dirty="0">
              <a:latin typeface="Arial" panose="020B0604020202020204" pitchFamily="34" charset="0"/>
              <a:cs typeface="Arial" panose="020B0604020202020204" pitchFamily="34" charset="0"/>
            </a:endParaRPr>
          </a:p>
          <a:p>
            <a:pPr lvl="1">
              <a:lnSpc>
                <a:spcPct val="100000"/>
              </a:lnSpc>
              <a:buFont typeface="Courier New" panose="02070309020205020404" pitchFamily="49" charset="0"/>
              <a:buChar char="o"/>
            </a:pPr>
            <a:r>
              <a:rPr lang="en-US" sz="1700" dirty="0">
                <a:solidFill>
                  <a:schemeClr val="tx1"/>
                </a:solidFill>
                <a:latin typeface="Arial" panose="020B0604020202020204" pitchFamily="34" charset="0"/>
                <a:cs typeface="Arial" panose="020B0604020202020204" pitchFamily="34" charset="0"/>
              </a:rPr>
              <a:t>Maintain eligibility for federal funding – CIG and other grants</a:t>
            </a:r>
          </a:p>
          <a:p>
            <a:pPr>
              <a:lnSpc>
                <a:spcPct val="150000"/>
              </a:lnSpc>
              <a:buSzPct val="125000"/>
            </a:pPr>
            <a:r>
              <a:rPr lang="en-US" sz="1800" b="1" dirty="0">
                <a:solidFill>
                  <a:srgbClr val="165293"/>
                </a:solidFill>
                <a:latin typeface="Arial" panose="020B0604020202020204" pitchFamily="34" charset="0"/>
                <a:cs typeface="Arial" panose="020B0604020202020204" pitchFamily="34" charset="0"/>
              </a:rPr>
              <a:t>Broward County responsibilities per MOU</a:t>
            </a:r>
          </a:p>
          <a:p>
            <a:pPr lvl="1">
              <a:lnSpc>
                <a:spcPct val="100000"/>
              </a:lnSpc>
              <a:buFont typeface="Courier New" panose="02070309020205020404" pitchFamily="49" charset="0"/>
              <a:buChar char="o"/>
            </a:pPr>
            <a:r>
              <a:rPr lang="en-US" sz="1700" dirty="0">
                <a:latin typeface="Arial" panose="020B0604020202020204" pitchFamily="34" charset="0"/>
                <a:cs typeface="Arial" panose="020B0604020202020204" pitchFamily="34" charset="0"/>
              </a:rPr>
              <a:t>Stakeholder outreach and station locations</a:t>
            </a:r>
          </a:p>
          <a:p>
            <a:pPr lvl="1">
              <a:lnSpc>
                <a:spcPct val="100000"/>
              </a:lnSpc>
              <a:buFont typeface="Courier New" panose="02070309020205020404" pitchFamily="49" charset="0"/>
              <a:buChar char="o"/>
            </a:pPr>
            <a:r>
              <a:rPr lang="en-US" sz="1700" dirty="0">
                <a:latin typeface="Arial" panose="020B0604020202020204" pitchFamily="34" charset="0"/>
                <a:cs typeface="Arial" panose="020B0604020202020204" pitchFamily="34" charset="0"/>
              </a:rPr>
              <a:t>Track access, design/construction and O&amp;M agreements</a:t>
            </a:r>
          </a:p>
          <a:p>
            <a:pPr lvl="1">
              <a:lnSpc>
                <a:spcPct val="100000"/>
              </a:lnSpc>
              <a:buFont typeface="Courier New" panose="02070309020205020404" pitchFamily="49" charset="0"/>
              <a:buChar char="o"/>
            </a:pPr>
            <a:r>
              <a:rPr lang="en-US" sz="1700" dirty="0">
                <a:latin typeface="Arial" panose="020B0604020202020204" pitchFamily="34" charset="0"/>
                <a:cs typeface="Arial" panose="020B0604020202020204" pitchFamily="34" charset="0"/>
              </a:rPr>
              <a:t>Identify local share of capital costs and annual O&amp;M funds</a:t>
            </a:r>
          </a:p>
          <a:p>
            <a:pPr lvl="1">
              <a:lnSpc>
                <a:spcPct val="100000"/>
              </a:lnSpc>
              <a:buFont typeface="Courier New" panose="02070309020205020404" pitchFamily="49" charset="0"/>
              <a:buChar char="o"/>
            </a:pPr>
            <a:r>
              <a:rPr lang="en-US" sz="1700" dirty="0">
                <a:latin typeface="Arial" panose="020B0604020202020204" pitchFamily="34" charset="0"/>
                <a:cs typeface="Arial" panose="020B0604020202020204" pitchFamily="34" charset="0"/>
              </a:rPr>
              <a:t>Draft financial plan </a:t>
            </a:r>
          </a:p>
          <a:p>
            <a:pPr marL="457200" lvl="1" indent="0">
              <a:buNone/>
            </a:pPr>
            <a:endParaRPr lang="en-US" sz="1800" dirty="0">
              <a:highlight>
                <a:srgbClr val="FFFF00"/>
              </a:highlight>
              <a:latin typeface="Arial" panose="020B0604020202020204" pitchFamily="34" charset="0"/>
              <a:cs typeface="Arial" panose="020B0604020202020204" pitchFamily="34" charset="0"/>
            </a:endParaRPr>
          </a:p>
          <a:p>
            <a:endParaRPr lang="en-US" sz="1800" dirty="0">
              <a:highlight>
                <a:srgbClr val="FFFF00"/>
              </a:highlight>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grpSp>
        <p:nvGrpSpPr>
          <p:cNvPr id="20" name="Group 19" descr="an image depicting the Broward Commuter Rail alignment">
            <a:extLst>
              <a:ext uri="{FF2B5EF4-FFF2-40B4-BE49-F238E27FC236}">
                <a16:creationId xmlns:a16="http://schemas.microsoft.com/office/drawing/2014/main" id="{FA17DD69-5B46-468A-BFEF-1FE9C18A0971}"/>
              </a:ext>
            </a:extLst>
          </p:cNvPr>
          <p:cNvGrpSpPr/>
          <p:nvPr/>
        </p:nvGrpSpPr>
        <p:grpSpPr>
          <a:xfrm>
            <a:off x="7049583" y="565485"/>
            <a:ext cx="4609018" cy="5927390"/>
            <a:chOff x="7270066" y="625060"/>
            <a:chExt cx="4918577" cy="6234710"/>
          </a:xfrm>
        </p:grpSpPr>
        <p:pic>
          <p:nvPicPr>
            <p:cNvPr id="21" name="Picture 20" descr="an image depicting the Broward Commuter Rail alignment ">
              <a:extLst>
                <a:ext uri="{FF2B5EF4-FFF2-40B4-BE49-F238E27FC236}">
                  <a16:creationId xmlns:a16="http://schemas.microsoft.com/office/drawing/2014/main" id="{87AC7AB6-2ECF-43BC-99DC-E2DD7069B78B}"/>
                </a:ext>
              </a:extLst>
            </p:cNvPr>
            <p:cNvPicPr>
              <a:picLocks noChangeAspect="1"/>
            </p:cNvPicPr>
            <p:nvPr/>
          </p:nvPicPr>
          <p:blipFill>
            <a:blip r:embed="rId2"/>
            <a:stretch>
              <a:fillRect/>
            </a:stretch>
          </p:blipFill>
          <p:spPr>
            <a:xfrm>
              <a:off x="7270066" y="625060"/>
              <a:ext cx="4918577" cy="6234710"/>
            </a:xfrm>
            <a:prstGeom prst="rect">
              <a:avLst/>
            </a:prstGeom>
            <a:effectLst>
              <a:outerShdw blurRad="50800" dist="38100" dir="8100000" algn="tr" rotWithShape="0">
                <a:prstClr val="black">
                  <a:alpha val="40000"/>
                </a:prstClr>
              </a:outerShdw>
            </a:effectLst>
          </p:spPr>
        </p:pic>
        <p:cxnSp>
          <p:nvCxnSpPr>
            <p:cNvPr id="22" name="Straight Arrow Connector 21">
              <a:extLst>
                <a:ext uri="{FF2B5EF4-FFF2-40B4-BE49-F238E27FC236}">
                  <a16:creationId xmlns:a16="http://schemas.microsoft.com/office/drawing/2014/main" id="{0AA119AD-8666-48D0-91BD-7A171B138AC2}"/>
                </a:ext>
              </a:extLst>
            </p:cNvPr>
            <p:cNvCxnSpPr>
              <a:cxnSpLocks/>
            </p:cNvCxnSpPr>
            <p:nvPr/>
          </p:nvCxnSpPr>
          <p:spPr>
            <a:xfrm>
              <a:off x="11432570" y="860629"/>
              <a:ext cx="0" cy="5521121"/>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FA3C897-659E-40A4-9A27-10D890668631}"/>
                </a:ext>
              </a:extLst>
            </p:cNvPr>
            <p:cNvCxnSpPr>
              <a:cxnSpLocks/>
            </p:cNvCxnSpPr>
            <p:nvPr/>
          </p:nvCxnSpPr>
          <p:spPr>
            <a:xfrm>
              <a:off x="10325578" y="6381750"/>
              <a:ext cx="151718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165C918A-4D8E-408E-B02D-74632C758BD6}"/>
                </a:ext>
              </a:extLst>
            </p:cNvPr>
            <p:cNvCxnSpPr>
              <a:cxnSpLocks/>
            </p:cNvCxnSpPr>
            <p:nvPr/>
          </p:nvCxnSpPr>
          <p:spPr>
            <a:xfrm flipH="1">
              <a:off x="11427619" y="6381750"/>
              <a:ext cx="2381" cy="466069"/>
            </a:xfrm>
            <a:prstGeom prst="straightConnector1">
              <a:avLst/>
            </a:prstGeom>
            <a:ln w="28575">
              <a:headEnd type="triangle"/>
              <a:tailEnd type="non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5B12018A-3C99-485C-A63D-3A67648C5012}"/>
                </a:ext>
              </a:extLst>
            </p:cNvPr>
            <p:cNvSpPr txBox="1"/>
            <p:nvPr/>
          </p:nvSpPr>
          <p:spPr>
            <a:xfrm rot="5400000">
              <a:off x="11286984" y="6220114"/>
              <a:ext cx="276999" cy="894773"/>
            </a:xfrm>
            <a:prstGeom prst="rect">
              <a:avLst/>
            </a:prstGeom>
            <a:solidFill>
              <a:srgbClr val="BCBFC0"/>
            </a:solidFill>
          </p:spPr>
          <p:txBody>
            <a:bodyPr vert="vert270"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MIAMI-DADE COUNTY</a:t>
              </a:r>
            </a:p>
          </p:txBody>
        </p:sp>
        <p:cxnSp>
          <p:nvCxnSpPr>
            <p:cNvPr id="34" name="Straight Connector 33">
              <a:extLst>
                <a:ext uri="{FF2B5EF4-FFF2-40B4-BE49-F238E27FC236}">
                  <a16:creationId xmlns:a16="http://schemas.microsoft.com/office/drawing/2014/main" id="{FA5C6B09-D5EE-4F35-98F5-D886DA94BF0F}"/>
                </a:ext>
              </a:extLst>
            </p:cNvPr>
            <p:cNvCxnSpPr>
              <a:cxnSpLocks/>
            </p:cNvCxnSpPr>
            <p:nvPr/>
          </p:nvCxnSpPr>
          <p:spPr>
            <a:xfrm>
              <a:off x="10972800" y="860629"/>
              <a:ext cx="869962" cy="0"/>
            </a:xfrm>
            <a:prstGeom prst="line">
              <a:avLst/>
            </a:prstGeom>
            <a:ln w="28575"/>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8C24B424-29BF-4BF8-AE4B-C1E51670BB56}"/>
                </a:ext>
              </a:extLst>
            </p:cNvPr>
            <p:cNvSpPr txBox="1"/>
            <p:nvPr/>
          </p:nvSpPr>
          <p:spPr>
            <a:xfrm rot="5400000">
              <a:off x="11294070" y="3397765"/>
              <a:ext cx="276999" cy="894773"/>
            </a:xfrm>
            <a:prstGeom prst="rect">
              <a:avLst/>
            </a:prstGeom>
            <a:solidFill>
              <a:srgbClr val="BCBFC0"/>
            </a:solidFill>
          </p:spPr>
          <p:txBody>
            <a:bodyPr vert="vert270"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BROWARD COUNTY</a:t>
              </a:r>
            </a:p>
          </p:txBody>
        </p:sp>
        <p:pic>
          <p:nvPicPr>
            <p:cNvPr id="36" name="Picture 35">
              <a:extLst>
                <a:ext uri="{FF2B5EF4-FFF2-40B4-BE49-F238E27FC236}">
                  <a16:creationId xmlns:a16="http://schemas.microsoft.com/office/drawing/2014/main" id="{25692C56-1A82-4FAE-8B28-53238B02FA13}"/>
                </a:ext>
              </a:extLst>
            </p:cNvPr>
            <p:cNvPicPr>
              <a:picLocks noChangeAspect="1"/>
            </p:cNvPicPr>
            <p:nvPr/>
          </p:nvPicPr>
          <p:blipFill>
            <a:blip r:embed="rId3"/>
            <a:stretch>
              <a:fillRect/>
            </a:stretch>
          </p:blipFill>
          <p:spPr>
            <a:xfrm>
              <a:off x="7278183" y="5329494"/>
              <a:ext cx="1752598" cy="1527752"/>
            </a:xfrm>
            <a:prstGeom prst="rect">
              <a:avLst/>
            </a:prstGeom>
          </p:spPr>
        </p:pic>
      </p:grpSp>
      <p:sp>
        <p:nvSpPr>
          <p:cNvPr id="3" name="Slide Number Placeholder 2">
            <a:extLst>
              <a:ext uri="{FF2B5EF4-FFF2-40B4-BE49-F238E27FC236}">
                <a16:creationId xmlns:a16="http://schemas.microsoft.com/office/drawing/2014/main" id="{DFFA15F6-39B2-4329-B42E-77AB268472C7}"/>
              </a:ext>
            </a:extLst>
          </p:cNvPr>
          <p:cNvSpPr>
            <a:spLocks noGrp="1"/>
          </p:cNvSpPr>
          <p:nvPr>
            <p:ph type="sldNum" sz="quarter" idx="12"/>
          </p:nvPr>
        </p:nvSpPr>
        <p:spPr>
          <a:xfrm>
            <a:off x="11658601" y="6492875"/>
            <a:ext cx="52686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36D0C-0FE5-4578-AEA0-2C1E3285D18C}" type="slidenum">
              <a:rPr kumimoji="0" lang="en-US" sz="1400" b="1" i="0" u="none" strike="noStrike" kern="1200" cap="none" spc="0" normalizeH="0" baseline="0" noProof="0" smtClean="0">
                <a:ln>
                  <a:noFill/>
                </a:ln>
                <a:solidFill>
                  <a:srgbClr val="165293"/>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dirty="0">
              <a:ln>
                <a:noFill/>
              </a:ln>
              <a:solidFill>
                <a:srgbClr val="16529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6709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DCEC0B-1C7F-475A-BE83-0813C45201C5}"/>
              </a:ext>
            </a:extLst>
          </p:cNvPr>
          <p:cNvSpPr txBox="1">
            <a:spLocks noGrp="1"/>
          </p:cNvSpPr>
          <p:nvPr>
            <p:ph type="title" idx="4294967295"/>
          </p:nvPr>
        </p:nvSpPr>
        <p:spPr>
          <a:xfrm>
            <a:off x="152400" y="10180"/>
            <a:ext cx="937260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Project Development &amp; Environment (PD&amp;E)</a:t>
            </a:r>
          </a:p>
        </p:txBody>
      </p:sp>
      <p:grpSp>
        <p:nvGrpSpPr>
          <p:cNvPr id="24" name="Group 23" descr="lead federal agency">
            <a:extLst>
              <a:ext uri="{FF2B5EF4-FFF2-40B4-BE49-F238E27FC236}">
                <a16:creationId xmlns:a16="http://schemas.microsoft.com/office/drawing/2014/main" id="{7ECC6C7F-6D87-4E1F-B0F1-E92C16579B2D}"/>
              </a:ext>
            </a:extLst>
          </p:cNvPr>
          <p:cNvGrpSpPr/>
          <p:nvPr/>
        </p:nvGrpSpPr>
        <p:grpSpPr>
          <a:xfrm>
            <a:off x="328428" y="691635"/>
            <a:ext cx="2155389" cy="1702943"/>
            <a:chOff x="237308" y="2514600"/>
            <a:chExt cx="3496492" cy="2575560"/>
          </a:xfrm>
        </p:grpSpPr>
        <p:sp>
          <p:nvSpPr>
            <p:cNvPr id="26" name="Rectangle 25">
              <a:extLst>
                <a:ext uri="{FF2B5EF4-FFF2-40B4-BE49-F238E27FC236}">
                  <a16:creationId xmlns:a16="http://schemas.microsoft.com/office/drawing/2014/main" id="{498F3ACB-CA67-45C9-B7D0-875A5927C4C3}"/>
                </a:ext>
              </a:extLst>
            </p:cNvPr>
            <p:cNvSpPr/>
            <p:nvPr/>
          </p:nvSpPr>
          <p:spPr>
            <a:xfrm>
              <a:off x="237308" y="2927550"/>
              <a:ext cx="3496492" cy="216261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8788CA2-0951-4F58-A107-8B907ACCFD28}"/>
                </a:ext>
              </a:extLst>
            </p:cNvPr>
            <p:cNvSpPr/>
            <p:nvPr/>
          </p:nvSpPr>
          <p:spPr>
            <a:xfrm>
              <a:off x="237308" y="2514600"/>
              <a:ext cx="3496492" cy="397511"/>
            </a:xfrm>
            <a:prstGeom prst="rect">
              <a:avLst/>
            </a:prstGeom>
            <a:solidFill>
              <a:srgbClr val="C12E3D"/>
            </a:solidFill>
            <a:ln w="38100">
              <a:solidFill>
                <a:srgbClr val="165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Lead Federal Agency</a:t>
              </a:r>
            </a:p>
          </p:txBody>
        </p:sp>
        <p:pic>
          <p:nvPicPr>
            <p:cNvPr id="28" name="Picture 27">
              <a:extLst>
                <a:ext uri="{FF2B5EF4-FFF2-40B4-BE49-F238E27FC236}">
                  <a16:creationId xmlns:a16="http://schemas.microsoft.com/office/drawing/2014/main" id="{174866E8-9CBA-4508-BA16-0F4506AD8FB6}"/>
                </a:ext>
              </a:extLst>
            </p:cNvPr>
            <p:cNvPicPr>
              <a:picLocks noChangeAspect="1"/>
            </p:cNvPicPr>
            <p:nvPr/>
          </p:nvPicPr>
          <p:blipFill>
            <a:blip r:embed="rId3"/>
            <a:stretch>
              <a:fillRect/>
            </a:stretch>
          </p:blipFill>
          <p:spPr>
            <a:xfrm>
              <a:off x="1165002" y="3027343"/>
              <a:ext cx="1641104" cy="1461610"/>
            </a:xfrm>
            <a:prstGeom prst="rect">
              <a:avLst/>
            </a:prstGeom>
          </p:spPr>
        </p:pic>
        <p:pic>
          <p:nvPicPr>
            <p:cNvPr id="29" name="Picture 28">
              <a:extLst>
                <a:ext uri="{FF2B5EF4-FFF2-40B4-BE49-F238E27FC236}">
                  <a16:creationId xmlns:a16="http://schemas.microsoft.com/office/drawing/2014/main" id="{AF2999E4-AB5B-4537-BE3C-73D659EB0FB9}"/>
                </a:ext>
              </a:extLst>
            </p:cNvPr>
            <p:cNvPicPr>
              <a:picLocks noChangeAspect="1"/>
            </p:cNvPicPr>
            <p:nvPr/>
          </p:nvPicPr>
          <p:blipFill>
            <a:blip r:embed="rId4"/>
            <a:stretch>
              <a:fillRect/>
            </a:stretch>
          </p:blipFill>
          <p:spPr>
            <a:xfrm>
              <a:off x="469529" y="4488953"/>
              <a:ext cx="3032050" cy="401174"/>
            </a:xfrm>
            <a:prstGeom prst="rect">
              <a:avLst/>
            </a:prstGeom>
          </p:spPr>
        </p:pic>
      </p:grpSp>
      <p:grpSp>
        <p:nvGrpSpPr>
          <p:cNvPr id="18" name="Group 17" descr="cooperating agency">
            <a:extLst>
              <a:ext uri="{FF2B5EF4-FFF2-40B4-BE49-F238E27FC236}">
                <a16:creationId xmlns:a16="http://schemas.microsoft.com/office/drawing/2014/main" id="{707F7312-CB9B-4760-BDAB-D2F45EC34E3F}"/>
              </a:ext>
            </a:extLst>
          </p:cNvPr>
          <p:cNvGrpSpPr/>
          <p:nvPr/>
        </p:nvGrpSpPr>
        <p:grpSpPr>
          <a:xfrm>
            <a:off x="2590800" y="1083131"/>
            <a:ext cx="1824542" cy="1300398"/>
            <a:chOff x="7997365" y="2514600"/>
            <a:chExt cx="3496492" cy="2375528"/>
          </a:xfrm>
        </p:grpSpPr>
        <p:sp>
          <p:nvSpPr>
            <p:cNvPr id="19" name="Rectangle 18">
              <a:extLst>
                <a:ext uri="{FF2B5EF4-FFF2-40B4-BE49-F238E27FC236}">
                  <a16:creationId xmlns:a16="http://schemas.microsoft.com/office/drawing/2014/main" id="{4841C39E-42D4-4CB0-8ADC-81791F6FA7E1}"/>
                </a:ext>
              </a:extLst>
            </p:cNvPr>
            <p:cNvSpPr/>
            <p:nvPr/>
          </p:nvSpPr>
          <p:spPr>
            <a:xfrm>
              <a:off x="7997365" y="2927550"/>
              <a:ext cx="3496492" cy="196257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59B60CF-7273-4012-A705-5248C80BB38D}"/>
                </a:ext>
              </a:extLst>
            </p:cNvPr>
            <p:cNvSpPr/>
            <p:nvPr/>
          </p:nvSpPr>
          <p:spPr>
            <a:xfrm>
              <a:off x="7997365" y="2514600"/>
              <a:ext cx="3496492" cy="397511"/>
            </a:xfrm>
            <a:prstGeom prst="rect">
              <a:avLst/>
            </a:prstGeom>
            <a:solidFill>
              <a:srgbClr val="C12E3D"/>
            </a:solidFill>
            <a:ln w="38100">
              <a:solidFill>
                <a:srgbClr val="165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Cooperating Agency</a:t>
              </a:r>
            </a:p>
          </p:txBody>
        </p:sp>
        <p:pic>
          <p:nvPicPr>
            <p:cNvPr id="23" name="Picture 4" descr="United States Coast Guard">
              <a:extLst>
                <a:ext uri="{FF2B5EF4-FFF2-40B4-BE49-F238E27FC236}">
                  <a16:creationId xmlns:a16="http://schemas.microsoft.com/office/drawing/2014/main" id="{1BD9DB30-FB0F-4349-B433-4E0280E198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0612" y="3030250"/>
              <a:ext cx="1750000" cy="175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descr="project development &amp; environment responsibility">
            <a:extLst>
              <a:ext uri="{FF2B5EF4-FFF2-40B4-BE49-F238E27FC236}">
                <a16:creationId xmlns:a16="http://schemas.microsoft.com/office/drawing/2014/main" id="{50E217E7-FC18-43F9-901B-6E1492720DEE}"/>
              </a:ext>
            </a:extLst>
          </p:cNvPr>
          <p:cNvGrpSpPr/>
          <p:nvPr/>
        </p:nvGrpSpPr>
        <p:grpSpPr>
          <a:xfrm>
            <a:off x="3258343" y="2870560"/>
            <a:ext cx="2536066" cy="1568565"/>
            <a:chOff x="5512417" y="3400425"/>
            <a:chExt cx="2536066" cy="1568565"/>
          </a:xfrm>
        </p:grpSpPr>
        <p:pic>
          <p:nvPicPr>
            <p:cNvPr id="20" name="Picture 19">
              <a:extLst>
                <a:ext uri="{FF2B5EF4-FFF2-40B4-BE49-F238E27FC236}">
                  <a16:creationId xmlns:a16="http://schemas.microsoft.com/office/drawing/2014/main" id="{1789F50C-E66C-4CDD-A629-70FF8D7B8DDF}"/>
                </a:ext>
              </a:extLst>
            </p:cNvPr>
            <p:cNvPicPr>
              <a:picLocks noChangeAspect="1"/>
            </p:cNvPicPr>
            <p:nvPr/>
          </p:nvPicPr>
          <p:blipFill>
            <a:blip r:embed="rId6"/>
            <a:stretch>
              <a:fillRect/>
            </a:stretch>
          </p:blipFill>
          <p:spPr>
            <a:xfrm>
              <a:off x="6175722" y="4248874"/>
              <a:ext cx="1167500" cy="653936"/>
            </a:xfrm>
            <a:prstGeom prst="rect">
              <a:avLst/>
            </a:prstGeom>
          </p:spPr>
        </p:pic>
        <p:sp>
          <p:nvSpPr>
            <p:cNvPr id="34" name="Rectangle 33">
              <a:extLst>
                <a:ext uri="{FF2B5EF4-FFF2-40B4-BE49-F238E27FC236}">
                  <a16:creationId xmlns:a16="http://schemas.microsoft.com/office/drawing/2014/main" id="{6C5F353B-5EB0-4113-8ADF-D6C0F6506170}"/>
                </a:ext>
              </a:extLst>
            </p:cNvPr>
            <p:cNvSpPr/>
            <p:nvPr/>
          </p:nvSpPr>
          <p:spPr>
            <a:xfrm>
              <a:off x="5512417" y="4140749"/>
              <a:ext cx="2536066" cy="82824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B10CF20-E799-4344-BF42-5833A821BD86}"/>
                </a:ext>
              </a:extLst>
            </p:cNvPr>
            <p:cNvSpPr/>
            <p:nvPr/>
          </p:nvSpPr>
          <p:spPr>
            <a:xfrm>
              <a:off x="5512417" y="3400425"/>
              <a:ext cx="2536066" cy="773210"/>
            </a:xfrm>
            <a:prstGeom prst="rect">
              <a:avLst/>
            </a:prstGeom>
            <a:solidFill>
              <a:srgbClr val="C12E3D"/>
            </a:solidFill>
            <a:ln w="38100">
              <a:solidFill>
                <a:srgbClr val="165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PD&amp;E Responsibility</a:t>
              </a:r>
            </a:p>
          </p:txBody>
        </p:sp>
      </p:grpSp>
      <p:sp>
        <p:nvSpPr>
          <p:cNvPr id="11" name="Arrow: Left-Right-Up 10">
            <a:extLst>
              <a:ext uri="{FF2B5EF4-FFF2-40B4-BE49-F238E27FC236}">
                <a16:creationId xmlns:a16="http://schemas.microsoft.com/office/drawing/2014/main" id="{91FB586C-9FB7-4849-8910-FBBCF4D6742C}"/>
              </a:ext>
              <a:ext uri="{C183D7F6-B498-43B3-948B-1728B52AA6E4}">
                <adec:decorative xmlns:adec="http://schemas.microsoft.com/office/drawing/2017/decorative" val="1"/>
              </a:ext>
            </a:extLst>
          </p:cNvPr>
          <p:cNvSpPr/>
          <p:nvPr/>
        </p:nvSpPr>
        <p:spPr>
          <a:xfrm rot="10800000">
            <a:off x="5807063" y="3358189"/>
            <a:ext cx="2651135" cy="1411826"/>
          </a:xfrm>
          <a:prstGeom prst="leftRigh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descr="funding and stakeholder responsibilities in project development and environment">
            <a:extLst>
              <a:ext uri="{FF2B5EF4-FFF2-40B4-BE49-F238E27FC236}">
                <a16:creationId xmlns:a16="http://schemas.microsoft.com/office/drawing/2014/main" id="{DD7C5997-6B56-44C0-B6C9-AE33DB69FCED}"/>
              </a:ext>
            </a:extLst>
          </p:cNvPr>
          <p:cNvGrpSpPr/>
          <p:nvPr/>
        </p:nvGrpSpPr>
        <p:grpSpPr>
          <a:xfrm>
            <a:off x="8458200" y="2911766"/>
            <a:ext cx="2536066" cy="1568565"/>
            <a:chOff x="8535766" y="3452621"/>
            <a:chExt cx="2536066" cy="1568565"/>
          </a:xfrm>
        </p:grpSpPr>
        <p:pic>
          <p:nvPicPr>
            <p:cNvPr id="22" name="Picture 21">
              <a:extLst>
                <a:ext uri="{FF2B5EF4-FFF2-40B4-BE49-F238E27FC236}">
                  <a16:creationId xmlns:a16="http://schemas.microsoft.com/office/drawing/2014/main" id="{E463F724-4D38-4AFE-831D-2AC8A09E3131}"/>
                </a:ext>
              </a:extLst>
            </p:cNvPr>
            <p:cNvPicPr>
              <a:picLocks noChangeAspect="1"/>
            </p:cNvPicPr>
            <p:nvPr/>
          </p:nvPicPr>
          <p:blipFill>
            <a:blip r:embed="rId7"/>
            <a:stretch>
              <a:fillRect/>
            </a:stretch>
          </p:blipFill>
          <p:spPr>
            <a:xfrm>
              <a:off x="9253683" y="4369055"/>
              <a:ext cx="1216102" cy="569865"/>
            </a:xfrm>
            <a:prstGeom prst="rect">
              <a:avLst/>
            </a:prstGeom>
          </p:spPr>
        </p:pic>
        <p:sp>
          <p:nvSpPr>
            <p:cNvPr id="31" name="Rectangle 30">
              <a:extLst>
                <a:ext uri="{FF2B5EF4-FFF2-40B4-BE49-F238E27FC236}">
                  <a16:creationId xmlns:a16="http://schemas.microsoft.com/office/drawing/2014/main" id="{01E82C04-A089-4629-86BC-26AF378531BC}"/>
                </a:ext>
              </a:extLst>
            </p:cNvPr>
            <p:cNvSpPr/>
            <p:nvPr/>
          </p:nvSpPr>
          <p:spPr>
            <a:xfrm>
              <a:off x="8535766" y="4192945"/>
              <a:ext cx="2536066" cy="82824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5FAD2BD-EA63-4C7B-AFE2-CEB580B251E7}"/>
                </a:ext>
              </a:extLst>
            </p:cNvPr>
            <p:cNvSpPr/>
            <p:nvPr/>
          </p:nvSpPr>
          <p:spPr>
            <a:xfrm>
              <a:off x="8535766" y="3452621"/>
              <a:ext cx="2536066" cy="773210"/>
            </a:xfrm>
            <a:prstGeom prst="rect">
              <a:avLst/>
            </a:prstGeom>
            <a:solidFill>
              <a:srgbClr val="C12E3D"/>
            </a:solidFill>
            <a:ln w="38100">
              <a:solidFill>
                <a:srgbClr val="165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Funding and Stakeholder Support Responsibilities</a:t>
              </a:r>
            </a:p>
          </p:txBody>
        </p:sp>
      </p:grpSp>
      <p:sp>
        <p:nvSpPr>
          <p:cNvPr id="25" name="Rectangle 24">
            <a:extLst>
              <a:ext uri="{FF2B5EF4-FFF2-40B4-BE49-F238E27FC236}">
                <a16:creationId xmlns:a16="http://schemas.microsoft.com/office/drawing/2014/main" id="{3A87E227-C504-48FB-9646-03A3F5AF67A8}"/>
              </a:ext>
            </a:extLst>
          </p:cNvPr>
          <p:cNvSpPr/>
          <p:nvPr/>
        </p:nvSpPr>
        <p:spPr>
          <a:xfrm>
            <a:off x="1396721" y="4784523"/>
            <a:ext cx="10515600" cy="428173"/>
          </a:xfrm>
          <a:prstGeom prst="rect">
            <a:avLst/>
          </a:prstGeom>
          <a:solidFill>
            <a:srgbClr val="C12E3D"/>
          </a:solidFill>
          <a:ln w="38100">
            <a:solidFill>
              <a:srgbClr val="165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Federal/ State Agencies/ Municipalities/ MPO/ Stakeholder Communications</a:t>
            </a:r>
          </a:p>
        </p:txBody>
      </p:sp>
      <p:graphicFrame>
        <p:nvGraphicFramePr>
          <p:cNvPr id="4" name="Diagram 3">
            <a:extLst>
              <a:ext uri="{FF2B5EF4-FFF2-40B4-BE49-F238E27FC236}">
                <a16:creationId xmlns:a16="http://schemas.microsoft.com/office/drawing/2014/main" id="{8785F363-7FC7-4400-A4F7-E7ACDF9DE4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0449661"/>
              </p:ext>
            </p:extLst>
          </p:nvPr>
        </p:nvGraphicFramePr>
        <p:xfrm>
          <a:off x="1590962" y="4632041"/>
          <a:ext cx="10136754" cy="21847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Slide Number Placeholder 6">
            <a:extLst>
              <a:ext uri="{FF2B5EF4-FFF2-40B4-BE49-F238E27FC236}">
                <a16:creationId xmlns:a16="http://schemas.microsoft.com/office/drawing/2014/main" id="{DF384378-2578-4C3D-99CD-C75D4BFA4BC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636D0C-0FE5-4578-AEA0-2C1E3285D18C}" type="slidenum">
              <a:rPr kumimoji="0" lang="en-US" sz="1400" b="1" i="0" u="none" strike="noStrike" kern="1200" cap="none" spc="0" normalizeH="0" baseline="0" noProof="0" smtClean="0">
                <a:ln>
                  <a:noFill/>
                </a:ln>
                <a:solidFill>
                  <a:srgbClr val="165293"/>
                </a:solidFill>
                <a:effectLst/>
                <a:uLnTx/>
                <a:uFillTx/>
                <a:latin typeface="Bahnschrift" panose="020B05020402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400" b="1" i="0" u="none" strike="noStrike" kern="1200" cap="none" spc="0" normalizeH="0" baseline="0" noProof="0" dirty="0">
              <a:ln>
                <a:noFill/>
              </a:ln>
              <a:solidFill>
                <a:srgbClr val="165293"/>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2878441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6C189A76-E788-4786-A6CC-9D6C7840D51B}"/>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srcRect/>
          <a:stretch/>
        </p:blipFill>
        <p:spPr bwMode="auto">
          <a:xfrm>
            <a:off x="6532" y="0"/>
            <a:ext cx="12192000" cy="6858000"/>
          </a:xfrm>
          <a:prstGeom prst="rect">
            <a:avLst/>
          </a:prstGeom>
          <a:noFill/>
        </p:spPr>
      </p:pic>
      <p:sp>
        <p:nvSpPr>
          <p:cNvPr id="2" name="Title 1">
            <a:extLst>
              <a:ext uri="{FF2B5EF4-FFF2-40B4-BE49-F238E27FC236}">
                <a16:creationId xmlns:a16="http://schemas.microsoft.com/office/drawing/2014/main" id="{7B72EBE6-B3B0-45DD-9105-98714753507F}"/>
              </a:ext>
            </a:extLst>
          </p:cNvPr>
          <p:cNvSpPr>
            <a:spLocks noGrp="1"/>
          </p:cNvSpPr>
          <p:nvPr>
            <p:ph type="title"/>
          </p:nvPr>
        </p:nvSpPr>
        <p:spPr>
          <a:xfrm>
            <a:off x="1600200" y="113611"/>
            <a:ext cx="8716736" cy="1143000"/>
          </a:xfrm>
          <a:effectLst>
            <a:outerShdw blurRad="50800" dist="38100" dir="2700000" algn="tl" rotWithShape="0">
              <a:prstClr val="black">
                <a:alpha val="40000"/>
              </a:prstClr>
            </a:outerShdw>
          </a:effectLst>
        </p:spPr>
        <p:txBody>
          <a:bodyPr>
            <a:normAutofit/>
          </a:bodyPr>
          <a:lstStyle/>
          <a:p>
            <a:pPr marL="0" marR="0" lvl="0" indent="0" algn="ctr" defTabSz="914400" rtl="0" eaLnBrk="1" fontAlgn="auto" latinLnBrk="0" hangingPunct="1">
              <a:lnSpc>
                <a:spcPct val="100000"/>
              </a:lnSpc>
              <a:spcBef>
                <a:spcPts val="0"/>
              </a:spcBef>
              <a:spcAft>
                <a:spcPts val="0"/>
              </a:spcAft>
              <a:tabLst/>
              <a:defRPr/>
            </a:pPr>
            <a:r>
              <a:rPr lang="en-US" sz="4800" dirty="0">
                <a:solidFill>
                  <a:schemeClr val="bg1"/>
                </a:solidFill>
              </a:rPr>
              <a:t>Project Funding &amp; Financing</a:t>
            </a:r>
          </a:p>
        </p:txBody>
      </p:sp>
      <p:sp>
        <p:nvSpPr>
          <p:cNvPr id="9" name="Content Placeholder 5">
            <a:extLst>
              <a:ext uri="{FF2B5EF4-FFF2-40B4-BE49-F238E27FC236}">
                <a16:creationId xmlns:a16="http://schemas.microsoft.com/office/drawing/2014/main" id="{64FD31AF-DE15-494B-8252-9AD75EC9D141}"/>
              </a:ext>
            </a:extLst>
          </p:cNvPr>
          <p:cNvSpPr txBox="1">
            <a:spLocks/>
          </p:cNvSpPr>
          <p:nvPr/>
        </p:nvSpPr>
        <p:spPr>
          <a:xfrm>
            <a:off x="457199" y="1143000"/>
            <a:ext cx="6019800" cy="48845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 of Florida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County Government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Municipal Governments</a:t>
            </a:r>
          </a:p>
          <a:p>
            <a:pPr marL="685800" marR="0" lvl="1"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Special Assessments</a:t>
            </a:r>
          </a:p>
          <a:p>
            <a:pPr marL="685800" marR="0" lvl="1"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Tax Increment Financing</a:t>
            </a:r>
          </a:p>
          <a:p>
            <a:pPr marL="685800" marR="0" lvl="1"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Joint Development</a:t>
            </a:r>
          </a:p>
          <a:p>
            <a:pPr marL="685800" marR="0" lvl="1"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Developer/Impact Fee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Private Sector</a:t>
            </a:r>
          </a:p>
          <a:p>
            <a:pPr marL="685800" marR="0" lvl="1"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Developers (Commercial, Residential)</a:t>
            </a:r>
          </a:p>
          <a:p>
            <a:pPr marL="685800" marR="0" lvl="1"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Operators (rail service, parking, others directly interested in business opportunities)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Content Placeholder 1">
            <a:extLst>
              <a:ext uri="{FF2B5EF4-FFF2-40B4-BE49-F238E27FC236}">
                <a16:creationId xmlns:a16="http://schemas.microsoft.com/office/drawing/2014/main" id="{A5BD63C5-3879-44A3-8053-8E566FE5A2A9}"/>
              </a:ext>
            </a:extLst>
          </p:cNvPr>
          <p:cNvSpPr txBox="1">
            <a:spLocks/>
          </p:cNvSpPr>
          <p:nvPr/>
        </p:nvSpPr>
        <p:spPr>
          <a:xfrm>
            <a:off x="6273800" y="1174647"/>
            <a:ext cx="5384800" cy="49810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Approaches: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Plan depends on other inputs, including: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Track access and other agreements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Very different scenarios/funding needs depending on technical solution chosen for New River crossing, other elements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Local/private funding key to Federal funding</a:t>
            </a:r>
          </a:p>
          <a:p>
            <a:pPr marL="739775"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Enhance components of Project to maximize competitiveness</a:t>
            </a:r>
          </a:p>
          <a:p>
            <a:pPr marL="739775"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Need to I.D &amp; firm-up commitments from private parties &amp; other local governments ASAP</a:t>
            </a:r>
          </a:p>
        </p:txBody>
      </p:sp>
      <p:pic>
        <p:nvPicPr>
          <p:cNvPr id="3" name="Picture 2" descr="FDOT District Four Header Image">
            <a:extLst>
              <a:ext uri="{FF2B5EF4-FFF2-40B4-BE49-F238E27FC236}">
                <a16:creationId xmlns:a16="http://schemas.microsoft.com/office/drawing/2014/main" id="{D3CBEE61-3868-4279-8EE8-EB1657F0DA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0409" y="6147943"/>
            <a:ext cx="2057400" cy="55311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E1DCC5B2-F59A-4303-97D0-BDA6031419E5}"/>
              </a:ext>
            </a:extLst>
          </p:cNvPr>
          <p:cNvSpPr>
            <a:spLocks noGrp="1"/>
          </p:cNvSpPr>
          <p:nvPr>
            <p:ph type="sldNum" sz="quarter" idx="12"/>
          </p:nvPr>
        </p:nvSpPr>
        <p:spPr>
          <a:xfrm>
            <a:off x="11763313" y="6492875"/>
            <a:ext cx="422155"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65293"/>
                </a:solidFill>
                <a:effectLst/>
                <a:uLnTx/>
                <a:uFillTx/>
                <a:latin typeface="Bahnschrift" panose="020B0502040204020203" pitchFamily="34" charset="0"/>
                <a:ea typeface="+mn-ea"/>
                <a:cs typeface="+mn-cs"/>
              </a:rPr>
              <a:t>  </a:t>
            </a:r>
            <a:fld id="{20636D0C-0FE5-4578-AEA0-2C1E3285D18C}" type="slidenum">
              <a:rPr kumimoji="0" lang="en-US" sz="1400" b="1" i="0" u="none" strike="noStrike" kern="1200" cap="none" spc="0" normalizeH="0" baseline="0" noProof="0" smtClean="0">
                <a:ln>
                  <a:noFill/>
                </a:ln>
                <a:solidFill>
                  <a:srgbClr val="165293"/>
                </a:solidFill>
                <a:effectLst/>
                <a:uLnTx/>
                <a:uFillTx/>
                <a:latin typeface="Bahnschrift" panose="020B05020402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400" b="1" i="0" u="none" strike="noStrike" kern="1200" cap="none" spc="0" normalizeH="0" baseline="0" noProof="0" dirty="0">
              <a:ln>
                <a:noFill/>
              </a:ln>
              <a:solidFill>
                <a:srgbClr val="165293"/>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3144278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C49EFF77-FE78-4A5C-9C70-7CBAE6AFE66B}"/>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srcRect/>
          <a:stretch/>
        </p:blipFill>
        <p:spPr bwMode="auto">
          <a:xfrm>
            <a:off x="0" y="0"/>
            <a:ext cx="12192000" cy="6858000"/>
          </a:xfrm>
          <a:prstGeom prst="rect">
            <a:avLst/>
          </a:prstGeom>
          <a:noFill/>
        </p:spPr>
      </p:pic>
      <p:sp>
        <p:nvSpPr>
          <p:cNvPr id="13" name="Title 1">
            <a:extLst>
              <a:ext uri="{FF2B5EF4-FFF2-40B4-BE49-F238E27FC236}">
                <a16:creationId xmlns:a16="http://schemas.microsoft.com/office/drawing/2014/main" id="{FFD73753-C94B-41B9-A7CF-E406F28849E9}"/>
              </a:ext>
            </a:extLst>
          </p:cNvPr>
          <p:cNvSpPr>
            <a:spLocks noGrp="1"/>
          </p:cNvSpPr>
          <p:nvPr>
            <p:ph type="title"/>
          </p:nvPr>
        </p:nvSpPr>
        <p:spPr>
          <a:effectLst>
            <a:outerShdw blurRad="50800" dist="38100" dir="2700000" algn="tl" rotWithShape="0">
              <a:prstClr val="black">
                <a:alpha val="40000"/>
              </a:prstClr>
            </a:outerShdw>
          </a:effectLst>
        </p:spPr>
        <p:txBody>
          <a:bodyPr>
            <a:noAutofit/>
          </a:bodyPr>
          <a:lstStyle/>
          <a:p>
            <a:pPr marL="0" marR="0" lvl="0" indent="0" defTabSz="914400" rtl="0" eaLnBrk="1" fontAlgn="auto" latinLnBrk="0" hangingPunct="1">
              <a:lnSpc>
                <a:spcPct val="100000"/>
              </a:lnSpc>
              <a:spcBef>
                <a:spcPts val="0"/>
              </a:spcBef>
              <a:spcAft>
                <a:spcPts val="0"/>
              </a:spcAft>
              <a:tabLst/>
              <a:defRPr/>
            </a:pPr>
            <a:r>
              <a:rPr lang="en-US" sz="4000" dirty="0">
                <a:solidFill>
                  <a:schemeClr val="bg1"/>
                </a:solidFill>
              </a:rPr>
              <a:t>Project Funding &amp; Financing (cont’d.)</a:t>
            </a:r>
          </a:p>
        </p:txBody>
      </p:sp>
      <p:sp>
        <p:nvSpPr>
          <p:cNvPr id="9" name="Content Placeholder 8">
            <a:extLst>
              <a:ext uri="{FF2B5EF4-FFF2-40B4-BE49-F238E27FC236}">
                <a16:creationId xmlns:a16="http://schemas.microsoft.com/office/drawing/2014/main" id="{A9CB8C7B-A8BE-4520-A2F1-D91AE89D34A4}"/>
              </a:ext>
            </a:extLst>
          </p:cNvPr>
          <p:cNvSpPr txBox="1">
            <a:spLocks/>
          </p:cNvSpPr>
          <p:nvPr/>
        </p:nvSpPr>
        <p:spPr bwMode="auto">
          <a:xfrm>
            <a:off x="762000" y="17526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Surtax (local dedicated source of revenue to support operations and maintenance) improves prospects for this and other projects</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However, certain limits make fiscal discipline important:</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Surtax budget based on 26.1 miles of LRT, along with 7 BRT corridors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Commuter rail not included in original financial plan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Cannot sacrifice East-West connectivity for North-South</a:t>
            </a:r>
            <a:endParaRPr kumimoji="0" lang="en-US" sz="22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Availability of counterpart funds from other sources, critical to project being viable</a:t>
            </a:r>
          </a:p>
        </p:txBody>
      </p:sp>
      <p:pic>
        <p:nvPicPr>
          <p:cNvPr id="3" name="Picture 2" descr="FDOT District Four Header Image">
            <a:extLst>
              <a:ext uri="{FF2B5EF4-FFF2-40B4-BE49-F238E27FC236}">
                <a16:creationId xmlns:a16="http://schemas.microsoft.com/office/drawing/2014/main" id="{D3CBEE61-3868-4279-8EE8-EB1657F0DA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31300" y="6104528"/>
            <a:ext cx="2057400" cy="55311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4176200-E683-4F4E-8DA6-7B69007BD8A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4870A5-1E46-4A47-8F35-F041AB36D598}"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67856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173B5D9-2131-4B1E-98BE-FEADF5F5C723}"/>
              </a:ext>
            </a:extLst>
          </p:cNvPr>
          <p:cNvSpPr txBox="1">
            <a:spLocks noGrp="1"/>
          </p:cNvSpPr>
          <p:nvPr>
            <p:ph type="title" idx="4294967295"/>
          </p:nvPr>
        </p:nvSpPr>
        <p:spPr>
          <a:xfrm>
            <a:off x="1524957" y="0"/>
            <a:ext cx="1903085"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mn-ea"/>
                <a:cs typeface="+mn-cs"/>
              </a:rPr>
              <a:t>Context</a:t>
            </a:r>
          </a:p>
        </p:txBody>
      </p:sp>
      <p:pic>
        <p:nvPicPr>
          <p:cNvPr id="3" name="Graphic 2" descr="Train with solid fill">
            <a:extLst>
              <a:ext uri="{FF2B5EF4-FFF2-40B4-BE49-F238E27FC236}">
                <a16:creationId xmlns:a16="http://schemas.microsoft.com/office/drawing/2014/main" id="{41546462-2680-44D4-ABA3-78FFE6C909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32542" y="594878"/>
            <a:ext cx="1687913" cy="1687913"/>
          </a:xfrm>
          <a:prstGeom prst="rect">
            <a:avLst/>
          </a:prstGeom>
        </p:spPr>
      </p:pic>
      <p:sp>
        <p:nvSpPr>
          <p:cNvPr id="8" name="TextBox 7">
            <a:extLst>
              <a:ext uri="{FF2B5EF4-FFF2-40B4-BE49-F238E27FC236}">
                <a16:creationId xmlns:a16="http://schemas.microsoft.com/office/drawing/2014/main" id="{9E18D4F0-24FD-4883-B765-A7F5547ABF6F}"/>
              </a:ext>
            </a:extLst>
          </p:cNvPr>
          <p:cNvSpPr txBox="1"/>
          <p:nvPr/>
        </p:nvSpPr>
        <p:spPr>
          <a:xfrm>
            <a:off x="114300" y="2336636"/>
            <a:ext cx="4724400" cy="3816429"/>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Commuter Rail is not what people often think</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just" defTabSz="914400" rtl="0" eaLnBrk="1" fontAlgn="base" latinLnBrk="0" hangingPunct="1">
              <a:lnSpc>
                <a:spcPct val="100000"/>
              </a:lnSpc>
              <a:spcBef>
                <a:spcPct val="0"/>
              </a:spcBef>
              <a:spcAft>
                <a:spcPct val="0"/>
              </a:spcAft>
              <a:buClrTx/>
              <a:buSzTx/>
              <a:buFontTx/>
              <a:buAutoNum type="arabicPeriod"/>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mn-cs"/>
              </a:rPr>
              <a:t>Typically shares tracks on freight rail lines.</a:t>
            </a:r>
          </a:p>
          <a:p>
            <a:pPr marL="342900" marR="0" lvl="0" indent="-342900" algn="just" defTabSz="914400" rtl="0" eaLnBrk="1" fontAlgn="base" latinLnBrk="0" hangingPunct="1">
              <a:lnSpc>
                <a:spcPct val="100000"/>
              </a:lnSpc>
              <a:spcBef>
                <a:spcPct val="0"/>
              </a:spcBef>
              <a:spcAft>
                <a:spcPct val="0"/>
              </a:spcAft>
              <a:buClrTx/>
              <a:buSzTx/>
              <a:buFontTx/>
              <a:buAutoNum type="arabicPeriod"/>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mn-cs"/>
              </a:rPr>
              <a:t>Historically has served white collar workers commuting to work in large cities from outlying suburban residential areas.</a:t>
            </a:r>
          </a:p>
          <a:p>
            <a:pPr marL="342900" marR="0" lvl="0" indent="-342900" algn="just" defTabSz="914400" rtl="0" eaLnBrk="1" fontAlgn="base" latinLnBrk="0" hangingPunct="1">
              <a:lnSpc>
                <a:spcPct val="100000"/>
              </a:lnSpc>
              <a:spcBef>
                <a:spcPct val="0"/>
              </a:spcBef>
              <a:spcAft>
                <a:spcPct val="0"/>
              </a:spcAft>
              <a:buClrTx/>
              <a:buSzTx/>
              <a:buFontTx/>
              <a:buAutoNum type="arabicPeriod"/>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mn-cs"/>
              </a:rPr>
              <a:t>Requires wider spacing of stations to allow relatively heavier locomotives to reach higher average speeds.</a:t>
            </a:r>
          </a:p>
          <a:p>
            <a:pPr marL="342900" marR="0" lvl="0" indent="-342900" algn="just" defTabSz="914400" rtl="0" eaLnBrk="1" fontAlgn="base" latinLnBrk="0" hangingPunct="1">
              <a:lnSpc>
                <a:spcPct val="100000"/>
              </a:lnSpc>
              <a:spcBef>
                <a:spcPct val="0"/>
              </a:spcBef>
              <a:spcAft>
                <a:spcPct val="0"/>
              </a:spcAft>
              <a:buClrTx/>
              <a:buSzTx/>
              <a:buFontTx/>
              <a:buAutoNum type="arabicPeriod"/>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mn-cs"/>
              </a:rPr>
              <a:t>Leverages existing infrastructure, but provides less options for locomotive types (third rail not feasible).</a:t>
            </a:r>
          </a:p>
          <a:p>
            <a:pPr marL="342900" marR="0" lvl="0" indent="-342900" algn="just" defTabSz="914400" rtl="0" eaLnBrk="1" fontAlgn="base" latinLnBrk="0" hangingPunct="1">
              <a:lnSpc>
                <a:spcPct val="100000"/>
              </a:lnSpc>
              <a:spcBef>
                <a:spcPct val="0"/>
              </a:spcBef>
              <a:spcAft>
                <a:spcPct val="0"/>
              </a:spcAft>
              <a:buClrTx/>
              <a:buSzTx/>
              <a:buFontTx/>
              <a:buAutoNum type="arabicPeriod"/>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mn-cs"/>
              </a:rPr>
              <a:t>Safety and traffic considerations for at-grade crossings.</a:t>
            </a:r>
          </a:p>
          <a:p>
            <a:pPr marL="342900" marR="0" lvl="0" indent="-342900" algn="just" defTabSz="914400" rtl="0" eaLnBrk="1" fontAlgn="base" latinLnBrk="0" hangingPunct="1">
              <a:lnSpc>
                <a:spcPct val="100000"/>
              </a:lnSpc>
              <a:spcBef>
                <a:spcPct val="0"/>
              </a:spcBef>
              <a:spcAft>
                <a:spcPct val="0"/>
              </a:spcAft>
              <a:buClrTx/>
              <a:buSzTx/>
              <a:buFontTx/>
              <a:buAutoNum type="arabicPeriod"/>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mn-cs"/>
              </a:rPr>
              <a:t>May or may not compare favorably to other modes, including BRT</a:t>
            </a:r>
          </a:p>
        </p:txBody>
      </p:sp>
      <p:sp>
        <p:nvSpPr>
          <p:cNvPr id="5" name="Content Placeholder 2">
            <a:extLst>
              <a:ext uri="{FF2B5EF4-FFF2-40B4-BE49-F238E27FC236}">
                <a16:creationId xmlns:a16="http://schemas.microsoft.com/office/drawing/2014/main" id="{745C4118-8F77-4688-B4AC-66CD5B9A8CF8}"/>
              </a:ext>
            </a:extLst>
          </p:cNvPr>
          <p:cNvSpPr txBox="1">
            <a:spLocks/>
          </p:cNvSpPr>
          <p:nvPr/>
        </p:nvSpPr>
        <p:spPr bwMode="auto">
          <a:xfrm>
            <a:off x="5310052" y="501445"/>
            <a:ext cx="6506356" cy="6284775"/>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w="9525" cap="flat" cmpd="sng" algn="ctr">
            <a:solidFill>
              <a:schemeClr val="dk1">
                <a:shade val="95000"/>
                <a:satMod val="105000"/>
              </a:schemeClr>
            </a:solidFill>
            <a:prstDash val="solid"/>
            <a:miter lim="800000"/>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2800">
                <a:solidFill>
                  <a:schemeClr val="dk1"/>
                </a:solidFill>
                <a:latin typeface="+mn-lt"/>
                <a:ea typeface="+mn-ea"/>
                <a:cs typeface="+mn-cs"/>
              </a:defRPr>
            </a:lvl1pPr>
            <a:lvl2pPr marL="742950" indent="-285750" algn="l" rtl="0" eaLnBrk="1" fontAlgn="base" hangingPunct="1">
              <a:spcBef>
                <a:spcPct val="20000"/>
              </a:spcBef>
              <a:spcAft>
                <a:spcPct val="0"/>
              </a:spcAft>
              <a:buChar char="–"/>
              <a:defRPr sz="2400">
                <a:solidFill>
                  <a:schemeClr val="dk1"/>
                </a:solidFill>
                <a:latin typeface="+mn-lt"/>
                <a:ea typeface="+mn-ea"/>
                <a:cs typeface="+mn-cs"/>
              </a:defRPr>
            </a:lvl2pPr>
            <a:lvl3pPr marL="1143000" indent="-228600" algn="l" rtl="0" eaLnBrk="1" fontAlgn="base" hangingPunct="1">
              <a:spcBef>
                <a:spcPct val="20000"/>
              </a:spcBef>
              <a:spcAft>
                <a:spcPct val="0"/>
              </a:spcAft>
              <a:buChar char="•"/>
              <a:defRPr sz="2000">
                <a:solidFill>
                  <a:schemeClr val="dk1"/>
                </a:solidFill>
                <a:latin typeface="+mn-lt"/>
                <a:ea typeface="+mn-ea"/>
                <a:cs typeface="+mn-cs"/>
              </a:defRPr>
            </a:lvl3pPr>
            <a:lvl4pPr marL="1600200" indent="-228600" algn="l" rtl="0" eaLnBrk="1" fontAlgn="base" hangingPunct="1">
              <a:spcBef>
                <a:spcPct val="20000"/>
              </a:spcBef>
              <a:spcAft>
                <a:spcPct val="0"/>
              </a:spcAft>
              <a:buChar char="–"/>
              <a:defRPr sz="1800">
                <a:solidFill>
                  <a:schemeClr val="dk1"/>
                </a:solidFill>
                <a:latin typeface="+mn-lt"/>
                <a:ea typeface="+mn-ea"/>
                <a:cs typeface="+mn-cs"/>
              </a:defRPr>
            </a:lvl4pPr>
            <a:lvl5pPr marL="2057400" indent="-228600" algn="l" rtl="0" eaLnBrk="1" fontAlgn="base" hangingPunct="1">
              <a:spcBef>
                <a:spcPct val="20000"/>
              </a:spcBef>
              <a:spcAft>
                <a:spcPct val="0"/>
              </a:spcAft>
              <a:buChar char="»"/>
              <a:defRPr sz="18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18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18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18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1800">
                <a:solidFill>
                  <a:schemeClr val="dk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800" b="1" i="0" u="sng" strike="noStrike" kern="0" cap="none" spc="0" normalizeH="0" baseline="0" noProof="0" dirty="0">
                <a:ln>
                  <a:noFill/>
                </a:ln>
                <a:solidFill>
                  <a:srgbClr val="000000"/>
                </a:solidFill>
                <a:effectLst/>
                <a:uLnTx/>
                <a:uFillTx/>
                <a:latin typeface="Arial"/>
                <a:ea typeface="+mn-ea"/>
                <a:cs typeface="+mn-cs"/>
              </a:rPr>
              <a:t>Transit Rail Modes: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0" cap="none" spc="0" normalizeH="0" baseline="0" noProof="0" dirty="0">
                <a:ln>
                  <a:noFill/>
                </a:ln>
                <a:solidFill>
                  <a:srgbClr val="000000"/>
                </a:solidFill>
                <a:effectLst/>
                <a:uLnTx/>
                <a:uFillTx/>
                <a:latin typeface="Arial"/>
                <a:ea typeface="+mn-ea"/>
                <a:cs typeface="+mn-cs"/>
              </a:rPr>
              <a:t>Light Rail</a:t>
            </a:r>
            <a:r>
              <a:rPr kumimoji="0" lang="en-US" sz="1600" b="0" i="0" u="none" strike="noStrike" kern="0" cap="none" spc="0" normalizeH="0" baseline="0" noProof="0" dirty="0">
                <a:ln>
                  <a:noFill/>
                </a:ln>
                <a:solidFill>
                  <a:srgbClr val="000000"/>
                </a:solidFill>
                <a:effectLst/>
                <a:uLnTx/>
                <a:uFillTx/>
                <a:latin typeface="Arial"/>
                <a:ea typeface="+mn-ea"/>
                <a:cs typeface="+mn-cs"/>
              </a:rPr>
              <a:t> (e.g., TECO Street Car in Tampa, Dart in Dallas) :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Routes typically 5-15 miles,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Avg. speeds 10-30 mph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¼ - 1 mile typical station spacing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Frequency 10-20 minutes (5 @ peak)</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0" cap="none" spc="0" normalizeH="0" baseline="0" noProof="0" dirty="0">
                <a:ln>
                  <a:noFill/>
                </a:ln>
                <a:solidFill>
                  <a:srgbClr val="000000"/>
                </a:solidFill>
                <a:effectLst/>
                <a:uLnTx/>
                <a:uFillTx/>
                <a:latin typeface="Arial"/>
                <a:ea typeface="+mn-ea"/>
                <a:cs typeface="+mn-cs"/>
              </a:rPr>
              <a:t>Heavy Rail </a:t>
            </a:r>
            <a:r>
              <a:rPr kumimoji="0" lang="en-US" sz="1600" b="0" i="0" u="none" strike="noStrike" kern="0" cap="none" spc="0" normalizeH="0" baseline="0" noProof="0" dirty="0">
                <a:ln>
                  <a:noFill/>
                </a:ln>
                <a:solidFill>
                  <a:srgbClr val="000000"/>
                </a:solidFill>
                <a:effectLst/>
                <a:uLnTx/>
                <a:uFillTx/>
                <a:latin typeface="Arial"/>
                <a:ea typeface="+mn-ea"/>
                <a:cs typeface="+mn-cs"/>
              </a:rPr>
              <a:t>(e.g., </a:t>
            </a:r>
            <a:r>
              <a:rPr kumimoji="0" lang="en-US" sz="1600" b="0" i="0" u="none" strike="noStrike" kern="0" cap="none" spc="0" normalizeH="0" baseline="0" noProof="0" dirty="0" err="1">
                <a:ln>
                  <a:noFill/>
                </a:ln>
                <a:solidFill>
                  <a:srgbClr val="000000"/>
                </a:solidFill>
                <a:effectLst/>
                <a:uLnTx/>
                <a:uFillTx/>
                <a:latin typeface="Arial"/>
                <a:ea typeface="+mn-ea"/>
                <a:cs typeface="+mn-cs"/>
              </a:rPr>
              <a:t>MetroRail</a:t>
            </a:r>
            <a:r>
              <a:rPr kumimoji="0" lang="en-US" sz="1600" b="0" i="0" u="none" strike="noStrike" kern="0" cap="none" spc="0" normalizeH="0" baseline="0" noProof="0" dirty="0">
                <a:ln>
                  <a:noFill/>
                </a:ln>
                <a:solidFill>
                  <a:srgbClr val="000000"/>
                </a:solidFill>
                <a:effectLst/>
                <a:uLnTx/>
                <a:uFillTx/>
                <a:latin typeface="Arial"/>
                <a:ea typeface="+mn-ea"/>
                <a:cs typeface="+mn-cs"/>
              </a:rPr>
              <a:t> Miami, Wash. DC Metro, MARTA, NYC Metro):</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Routes from 5-15 miles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Avg. speeds 25-40 mph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Frequency: 10-20 minutes (5-10 @ peak)</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½ to 2-mile typical station spacing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Dedicated rail lines, grade separated, elevated or subway tracks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0" cap="none" spc="0" normalizeH="0" baseline="0" noProof="0" dirty="0">
                <a:ln>
                  <a:noFill/>
                </a:ln>
                <a:solidFill>
                  <a:srgbClr val="000000"/>
                </a:solidFill>
                <a:effectLst/>
                <a:uLnTx/>
                <a:uFillTx/>
                <a:latin typeface="Arial"/>
                <a:ea typeface="+mn-ea"/>
                <a:cs typeface="+mn-cs"/>
              </a:rPr>
              <a:t>Commuter Rail </a:t>
            </a:r>
            <a:r>
              <a:rPr kumimoji="0" lang="en-US" sz="1600" b="0" i="0" u="none" strike="noStrike" kern="0" cap="none" spc="0" normalizeH="0" baseline="0" noProof="0" dirty="0">
                <a:ln>
                  <a:noFill/>
                </a:ln>
                <a:solidFill>
                  <a:srgbClr val="000000"/>
                </a:solidFill>
                <a:effectLst/>
                <a:uLnTx/>
                <a:uFillTx/>
                <a:latin typeface="Arial"/>
                <a:ea typeface="+mn-ea"/>
                <a:cs typeface="+mn-cs"/>
              </a:rPr>
              <a:t>(e.g., Tri-Rail, </a:t>
            </a:r>
            <a:r>
              <a:rPr kumimoji="0" lang="en-US" sz="1600" b="0" i="0" u="none" strike="noStrike" kern="0" cap="none" spc="0" normalizeH="0" baseline="0" noProof="0" dirty="0" err="1">
                <a:ln>
                  <a:noFill/>
                </a:ln>
                <a:solidFill>
                  <a:srgbClr val="000000"/>
                </a:solidFill>
                <a:effectLst/>
                <a:uLnTx/>
                <a:uFillTx/>
                <a:latin typeface="Arial"/>
                <a:ea typeface="+mn-ea"/>
                <a:cs typeface="+mn-cs"/>
              </a:rPr>
              <a:t>SunRail</a:t>
            </a:r>
            <a:r>
              <a:rPr kumimoji="0" lang="en-US" sz="1600" b="0" i="0" u="none" strike="noStrike" kern="0" cap="none" spc="0" normalizeH="0" baseline="0" noProof="0" dirty="0">
                <a:ln>
                  <a:noFill/>
                </a:ln>
                <a:solidFill>
                  <a:srgbClr val="000000"/>
                </a:solidFill>
                <a:effectLst/>
                <a:uLnTx/>
                <a:uFillTx/>
                <a:latin typeface="Arial"/>
                <a:ea typeface="+mn-ea"/>
                <a:cs typeface="+mn-cs"/>
              </a:rPr>
              <a:t>, WA Sounder, Caltrain, Metro North NY):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Routes from 20-50 miles,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Avg. speeds 30-50 mph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2 ½ - 5 mile typical station spacing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Approx. 30 minute frequency @ peak</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0" cap="none" spc="0" normalizeH="0" baseline="0" noProof="0" dirty="0">
                <a:ln>
                  <a:noFill/>
                </a:ln>
                <a:solidFill>
                  <a:srgbClr val="000000"/>
                </a:solidFill>
                <a:effectLst/>
                <a:uLnTx/>
                <a:uFillTx/>
                <a:latin typeface="Arial"/>
                <a:ea typeface="+mn-ea"/>
                <a:cs typeface="+mn-cs"/>
              </a:rPr>
              <a:t>High Speed Rail </a:t>
            </a:r>
            <a:r>
              <a:rPr kumimoji="0" lang="en-US" sz="1600" b="0" i="0" u="none" strike="noStrike" kern="0" cap="none" spc="0" normalizeH="0" baseline="0" noProof="0" dirty="0">
                <a:ln>
                  <a:noFill/>
                </a:ln>
                <a:solidFill>
                  <a:srgbClr val="000000"/>
                </a:solidFill>
                <a:effectLst/>
                <a:uLnTx/>
                <a:uFillTx/>
                <a:latin typeface="Arial"/>
                <a:ea typeface="+mn-ea"/>
                <a:cs typeface="+mn-cs"/>
              </a:rPr>
              <a:t>(Brightline, Acela Express, Bullet train Japan):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Much longer routes (NY-Wash = 250 miles)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Avg. speeds: 80-250 mph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Inter-City station spacing (25+ miles)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Frequency: 1 hour +</a:t>
            </a:r>
          </a:p>
        </p:txBody>
      </p:sp>
      <p:sp>
        <p:nvSpPr>
          <p:cNvPr id="2" name="Right Brace 1">
            <a:extLst>
              <a:ext uri="{FF2B5EF4-FFF2-40B4-BE49-F238E27FC236}">
                <a16:creationId xmlns:a16="http://schemas.microsoft.com/office/drawing/2014/main" id="{B6C88589-CA8E-43B4-82B5-A4AD7ADCCF52}"/>
              </a:ext>
              <a:ext uri="{C183D7F6-B498-43B3-948B-1728B52AA6E4}">
                <adec:decorative xmlns:adec="http://schemas.microsoft.com/office/drawing/2017/decorative" val="1"/>
              </a:ext>
            </a:extLst>
          </p:cNvPr>
          <p:cNvSpPr/>
          <p:nvPr/>
        </p:nvSpPr>
        <p:spPr>
          <a:xfrm>
            <a:off x="4755424" y="2854110"/>
            <a:ext cx="381000" cy="3352800"/>
          </a:xfrm>
          <a:prstGeom prst="rightBrace">
            <a:avLst>
              <a:gd name="adj1" fmla="val 8333"/>
              <a:gd name="adj2" fmla="val 43024"/>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58E56659-1CCD-4C0F-8A2A-92C32B0282C6}"/>
              </a:ext>
              <a:ext uri="{C183D7F6-B498-43B3-948B-1728B52AA6E4}">
                <adec:decorative xmlns:adec="http://schemas.microsoft.com/office/drawing/2017/decorative" val="1"/>
              </a:ext>
            </a:extLst>
          </p:cNvPr>
          <p:cNvSpPr/>
          <p:nvPr/>
        </p:nvSpPr>
        <p:spPr>
          <a:xfrm>
            <a:off x="5181600" y="3993862"/>
            <a:ext cx="6897187" cy="1551531"/>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Slide Number Placeholder 8">
            <a:extLst>
              <a:ext uri="{FF2B5EF4-FFF2-40B4-BE49-F238E27FC236}">
                <a16:creationId xmlns:a16="http://schemas.microsoft.com/office/drawing/2014/main" id="{7DC55070-F4B6-481E-B07B-DD349EF6210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263CF5-AD30-4FE3-B06E-BAF802EB9A88}"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80828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A54914-1FA9-48DE-9EF4-064ACE9B2AAD}"/>
              </a:ext>
            </a:extLst>
          </p:cNvPr>
          <p:cNvSpPr>
            <a:spLocks noGrp="1"/>
          </p:cNvSpPr>
          <p:nvPr>
            <p:ph type="title"/>
          </p:nvPr>
        </p:nvSpPr>
        <p:spPr>
          <a:xfrm>
            <a:off x="609600" y="45419"/>
            <a:ext cx="10972800" cy="1143000"/>
          </a:xfrm>
        </p:spPr>
        <p:txBody>
          <a:bodyPr/>
          <a:lstStyle/>
          <a:p>
            <a:r>
              <a:rPr lang="en-US" sz="3600" dirty="0"/>
              <a:t>A Look at Commuter Rail in the U.S. (2019)</a:t>
            </a:r>
          </a:p>
        </p:txBody>
      </p:sp>
      <p:pic>
        <p:nvPicPr>
          <p:cNvPr id="7" name="Picture 6" descr="an image depicting commuter rail across the United States of America">
            <a:extLst>
              <a:ext uri="{FF2B5EF4-FFF2-40B4-BE49-F238E27FC236}">
                <a16:creationId xmlns:a16="http://schemas.microsoft.com/office/drawing/2014/main" id="{C1D80EA5-B5B0-4F4F-A973-BE8003E97EA6}"/>
              </a:ext>
            </a:extLst>
          </p:cNvPr>
          <p:cNvPicPr>
            <a:picLocks noChangeAspect="1"/>
          </p:cNvPicPr>
          <p:nvPr/>
        </p:nvPicPr>
        <p:blipFill rotWithShape="1">
          <a:blip r:embed="rId3"/>
          <a:srcRect t="4463"/>
          <a:stretch/>
        </p:blipFill>
        <p:spPr>
          <a:xfrm>
            <a:off x="685800" y="1216995"/>
            <a:ext cx="7162799" cy="5009892"/>
          </a:xfrm>
          <a:prstGeom prst="rect">
            <a:avLst/>
          </a:prstGeom>
        </p:spPr>
      </p:pic>
      <p:sp>
        <p:nvSpPr>
          <p:cNvPr id="4" name="Content Placeholder 3">
            <a:extLst>
              <a:ext uri="{FF2B5EF4-FFF2-40B4-BE49-F238E27FC236}">
                <a16:creationId xmlns:a16="http://schemas.microsoft.com/office/drawing/2014/main" id="{79BECEB0-9708-4CAF-B564-09726C7D17CE}"/>
              </a:ext>
            </a:extLst>
          </p:cNvPr>
          <p:cNvSpPr>
            <a:spLocks noGrp="1"/>
          </p:cNvSpPr>
          <p:nvPr>
            <p:ph sz="half" idx="2"/>
          </p:nvPr>
        </p:nvSpPr>
        <p:spPr>
          <a:xfrm>
            <a:off x="8014389" y="1295401"/>
            <a:ext cx="4025211" cy="5517180"/>
          </a:xfrm>
        </p:spPr>
        <p:txBody>
          <a:bodyPr/>
          <a:lstStyle/>
          <a:p>
            <a:r>
              <a:rPr lang="en-US" sz="2400" b="1" dirty="0"/>
              <a:t>Top 5 according to Operating Cost/Trip:</a:t>
            </a:r>
          </a:p>
          <a:p>
            <a:pPr marL="914400" lvl="1" indent="-457200">
              <a:buFont typeface="+mj-lt"/>
              <a:buAutoNum type="arabicPeriod"/>
            </a:pPr>
            <a:r>
              <a:rPr lang="en-US" sz="2000" dirty="0"/>
              <a:t>Caltrain CA ($7.71)</a:t>
            </a:r>
          </a:p>
          <a:p>
            <a:pPr marL="914400" lvl="1" indent="-457200">
              <a:buFont typeface="+mj-lt"/>
              <a:buAutoNum type="arabicPeriod"/>
            </a:pPr>
            <a:r>
              <a:rPr lang="en-US" sz="2000" dirty="0"/>
              <a:t>Denver RTD CO ($8.26)</a:t>
            </a:r>
          </a:p>
          <a:p>
            <a:pPr marL="914400" lvl="1" indent="-457200">
              <a:buFont typeface="+mj-lt"/>
              <a:buAutoNum type="arabicPeriod"/>
            </a:pPr>
            <a:r>
              <a:rPr lang="en-US" sz="2000" dirty="0"/>
              <a:t>Frontrunner UT ($8.53)</a:t>
            </a:r>
          </a:p>
          <a:p>
            <a:pPr marL="914400" lvl="1" indent="-457200">
              <a:buFont typeface="+mj-lt"/>
              <a:buAutoNum type="arabicPeriod"/>
            </a:pPr>
            <a:r>
              <a:rPr lang="en-US" sz="2000" dirty="0"/>
              <a:t>Sprinter CA ($8.95)</a:t>
            </a:r>
          </a:p>
          <a:p>
            <a:pPr marL="914400" lvl="1" indent="-457200">
              <a:buFont typeface="+mj-lt"/>
              <a:buAutoNum type="arabicPeriod"/>
            </a:pPr>
            <a:r>
              <a:rPr lang="en-US" sz="2000" dirty="0"/>
              <a:t>SEPTA PA ($8.98)</a:t>
            </a:r>
            <a:endParaRPr lang="en-US" sz="2400" b="1" dirty="0"/>
          </a:p>
          <a:p>
            <a:r>
              <a:rPr lang="en-US" sz="2400" b="1" dirty="0"/>
              <a:t>Florida systems are among bottom 3rd</a:t>
            </a:r>
            <a:endParaRPr lang="en-US" sz="2400" dirty="0"/>
          </a:p>
          <a:p>
            <a:pPr marL="914400" lvl="1" indent="-457200">
              <a:buAutoNum type="arabicPeriod" startAt="21"/>
            </a:pPr>
            <a:r>
              <a:rPr lang="en-US" sz="2000" dirty="0"/>
              <a:t>Tri-Rail FL ($21.77)</a:t>
            </a:r>
          </a:p>
          <a:p>
            <a:pPr marL="457200" lvl="1" indent="0">
              <a:buNone/>
            </a:pPr>
            <a:endParaRPr lang="en-US" sz="2000" dirty="0"/>
          </a:p>
          <a:p>
            <a:pPr marL="914400" lvl="1" indent="-457200">
              <a:buAutoNum type="arabicPeriod" startAt="24"/>
            </a:pPr>
            <a:r>
              <a:rPr lang="en-US" sz="2000" dirty="0" err="1"/>
              <a:t>SunRail</a:t>
            </a:r>
            <a:r>
              <a:rPr lang="en-US" sz="2000" dirty="0"/>
              <a:t> FL ($30.33)</a:t>
            </a:r>
          </a:p>
        </p:txBody>
      </p:sp>
      <p:sp>
        <p:nvSpPr>
          <p:cNvPr id="2" name="Content Placeholder 1">
            <a:extLst>
              <a:ext uri="{FF2B5EF4-FFF2-40B4-BE49-F238E27FC236}">
                <a16:creationId xmlns:a16="http://schemas.microsoft.com/office/drawing/2014/main" id="{E76AED76-F3BA-4EA3-A7C7-FD1F357DD81A}"/>
              </a:ext>
              <a:ext uri="{C183D7F6-B498-43B3-948B-1728B52AA6E4}">
                <adec:decorative xmlns:adec="http://schemas.microsoft.com/office/drawing/2017/decorative" val="1"/>
              </a:ext>
            </a:extLst>
          </p:cNvPr>
          <p:cNvSpPr>
            <a:spLocks noGrp="1"/>
          </p:cNvSpPr>
          <p:nvPr>
            <p:ph sz="half" idx="1"/>
          </p:nvPr>
        </p:nvSpPr>
        <p:spPr/>
        <p:txBody>
          <a:bodyPr/>
          <a:lstStyle/>
          <a:p>
            <a:endParaRPr lang="en-US"/>
          </a:p>
        </p:txBody>
      </p:sp>
      <p:sp>
        <p:nvSpPr>
          <p:cNvPr id="8" name="Slide Number Placeholder 7">
            <a:extLst>
              <a:ext uri="{FF2B5EF4-FFF2-40B4-BE49-F238E27FC236}">
                <a16:creationId xmlns:a16="http://schemas.microsoft.com/office/drawing/2014/main" id="{FC2A62D0-3CDC-4E13-89D1-17E1427C951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B1537F-FB8A-4700-9A90-4CEF1640806B}"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18786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6C189A76-E788-4786-A6CC-9D6C7840D51B}"/>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srcRect/>
          <a:stretch/>
        </p:blipFill>
        <p:spPr bwMode="auto">
          <a:xfrm>
            <a:off x="0" y="0"/>
            <a:ext cx="12192000" cy="6858000"/>
          </a:xfrm>
          <a:prstGeom prst="rect">
            <a:avLst/>
          </a:prstGeom>
          <a:noFill/>
        </p:spPr>
      </p:pic>
      <p:sp>
        <p:nvSpPr>
          <p:cNvPr id="2" name="Title 1">
            <a:extLst>
              <a:ext uri="{FF2B5EF4-FFF2-40B4-BE49-F238E27FC236}">
                <a16:creationId xmlns:a16="http://schemas.microsoft.com/office/drawing/2014/main" id="{7B72EBE6-B3B0-45DD-9105-98714753507F}"/>
              </a:ext>
            </a:extLst>
          </p:cNvPr>
          <p:cNvSpPr>
            <a:spLocks noGrp="1"/>
          </p:cNvSpPr>
          <p:nvPr>
            <p:ph type="title"/>
          </p:nvPr>
        </p:nvSpPr>
        <p:spPr>
          <a:xfrm>
            <a:off x="152400" y="113611"/>
            <a:ext cx="9982200" cy="1143000"/>
          </a:xfrm>
          <a:effectLst>
            <a:outerShdw blurRad="50800" dist="38100" dir="2700000" algn="tl" rotWithShape="0">
              <a:prstClr val="black">
                <a:alpha val="40000"/>
              </a:prstClr>
            </a:outerShdw>
          </a:effectLst>
        </p:spPr>
        <p:txBody>
          <a:bodyPr>
            <a:normAutofit/>
          </a:bodyPr>
          <a:lstStyle/>
          <a:p>
            <a:pPr marL="0" marR="0" lvl="0" indent="0" algn="ctr" defTabSz="914400" rtl="0" eaLnBrk="1" fontAlgn="auto" latinLnBrk="0" hangingPunct="1">
              <a:lnSpc>
                <a:spcPct val="100000"/>
              </a:lnSpc>
              <a:spcBef>
                <a:spcPts val="0"/>
              </a:spcBef>
              <a:spcAft>
                <a:spcPts val="0"/>
              </a:spcAft>
              <a:tabLst/>
              <a:defRPr/>
            </a:pPr>
            <a:r>
              <a:rPr lang="en-US" sz="3500" dirty="0">
                <a:solidFill>
                  <a:schemeClr val="bg1"/>
                </a:solidFill>
              </a:rPr>
              <a:t>BCR’s Future/Feasibility              </a:t>
            </a:r>
            <a:r>
              <a:rPr lang="en-US" sz="4000" dirty="0">
                <a:solidFill>
                  <a:schemeClr val="bg1"/>
                </a:solidFill>
              </a:rPr>
              <a:t>Challenges</a:t>
            </a:r>
          </a:p>
        </p:txBody>
      </p:sp>
      <p:sp>
        <p:nvSpPr>
          <p:cNvPr id="10" name="Content Placeholder 1">
            <a:extLst>
              <a:ext uri="{FF2B5EF4-FFF2-40B4-BE49-F238E27FC236}">
                <a16:creationId xmlns:a16="http://schemas.microsoft.com/office/drawing/2014/main" id="{A5BD63C5-3879-44A3-8053-8E566FE5A2A9}"/>
              </a:ext>
            </a:extLst>
          </p:cNvPr>
          <p:cNvSpPr txBox="1">
            <a:spLocks/>
          </p:cNvSpPr>
          <p:nvPr/>
        </p:nvSpPr>
        <p:spPr>
          <a:xfrm>
            <a:off x="220382" y="1163296"/>
            <a:ext cx="5384800" cy="4884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FDOT and Broward County signed MOU to collaborate on PD&amp;E study (Jan. 2021)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Corridor closer to urban cores, ridership expected to be greater than Tri-Rail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municipalities on-board to share costs for stations; business community supportive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Dade County apparently moving forward with their portion (FTA approved Project Development phase for N.E. Corridor)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Potential synergies/economies of scale with Tri-Rail if SFRTA operates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funding possible, if project compares favorably with competing grant proposals at national level (Infrastructure Bill’s passage could assist with challenging aspects of financing)</a:t>
            </a:r>
          </a:p>
        </p:txBody>
      </p:sp>
      <p:sp>
        <p:nvSpPr>
          <p:cNvPr id="9" name="Content Placeholder 5">
            <a:extLst>
              <a:ext uri="{FF2B5EF4-FFF2-40B4-BE49-F238E27FC236}">
                <a16:creationId xmlns:a16="http://schemas.microsoft.com/office/drawing/2014/main" id="{64FD31AF-DE15-494B-8252-9AD75EC9D141}"/>
              </a:ext>
            </a:extLst>
          </p:cNvPr>
          <p:cNvSpPr txBox="1">
            <a:spLocks/>
          </p:cNvSpPr>
          <p:nvPr/>
        </p:nvSpPr>
        <p:spPr>
          <a:xfrm>
            <a:off x="6400800" y="1135210"/>
            <a:ext cx="5638800" cy="48845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 included in original Surtax finance plan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Separate from “System-Wide Transit Study, Planning &amp; Preliminary Design” (BCT)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26.1 miles of Light Rail Transit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 Bus Rapid Transit Corridors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Governance structure: to be defined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Higher operating costs due to track access fees to be negotiated with Brightline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New River Crossing</a:t>
            </a:r>
          </a:p>
          <a:p>
            <a:pPr marL="685800" marR="0" lvl="1"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Price tag of some options raise questions about cost effectiveness, FTA rating</a:t>
            </a:r>
          </a:p>
          <a:p>
            <a:pPr marL="685800" marR="0" lvl="1"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Importance of confirming a viable “Locally Preferred Alternative” prior to grant application submittal</a:t>
            </a:r>
          </a:p>
          <a:p>
            <a:pPr marL="685800" marR="0" lvl="1"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peech Bubble: Rectangle 3">
            <a:extLst>
              <a:ext uri="{FF2B5EF4-FFF2-40B4-BE49-F238E27FC236}">
                <a16:creationId xmlns:a16="http://schemas.microsoft.com/office/drawing/2014/main" id="{35164CBE-B944-4F78-B6A2-6489D837543B}"/>
              </a:ext>
            </a:extLst>
          </p:cNvPr>
          <p:cNvSpPr/>
          <p:nvPr/>
        </p:nvSpPr>
        <p:spPr>
          <a:xfrm>
            <a:off x="2501348" y="5822287"/>
            <a:ext cx="8763000" cy="832627"/>
          </a:xfrm>
          <a:prstGeom prst="wedgeRectCallout">
            <a:avLst>
              <a:gd name="adj1" fmla="val -53440"/>
              <a:gd name="adj2" fmla="val -35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chemeClr val="tx1"/>
                </a:solidFill>
                <a:effectLst/>
                <a:uLnTx/>
                <a:uFillTx/>
                <a:latin typeface="Arial"/>
                <a:ea typeface="+mn-ea"/>
                <a:cs typeface="+mn-cs"/>
              </a:rPr>
              <a:t>Further analysis required before feasibility is confirmed</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chemeClr val="tx1"/>
                </a:solidFill>
                <a:effectLst/>
                <a:uLnTx/>
                <a:uFillTx/>
                <a:latin typeface="Arial"/>
                <a:ea typeface="+mn-ea"/>
                <a:cs typeface="+mn-cs"/>
              </a:rPr>
              <a:t>Proposing limited use of Surtax funding (up to $2.35 million) to cover initial study &amp; planning costs</a:t>
            </a:r>
          </a:p>
        </p:txBody>
      </p:sp>
      <p:sp>
        <p:nvSpPr>
          <p:cNvPr id="8" name="Slide Number Placeholder 7">
            <a:extLst>
              <a:ext uri="{FF2B5EF4-FFF2-40B4-BE49-F238E27FC236}">
                <a16:creationId xmlns:a16="http://schemas.microsoft.com/office/drawing/2014/main" id="{67895632-6680-481B-B5E5-00F36B5E79A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4870A5-1E46-4A47-8F35-F041AB36D598}"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56952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24AFB-D2E0-41AD-AE2C-42EF71FC5C2A}"/>
              </a:ext>
            </a:extLst>
          </p:cNvPr>
          <p:cNvSpPr>
            <a:spLocks noGrp="1"/>
          </p:cNvSpPr>
          <p:nvPr>
            <p:ph type="title"/>
          </p:nvPr>
        </p:nvSpPr>
        <p:spPr>
          <a:xfrm>
            <a:off x="609600" y="274638"/>
            <a:ext cx="10972800" cy="944562"/>
          </a:xfrm>
        </p:spPr>
        <p:txBody>
          <a:bodyPr/>
          <a:lstStyle/>
          <a:p>
            <a:pPr algn="l"/>
            <a:r>
              <a:rPr lang="en-US" sz="3600" dirty="0"/>
              <a:t>Request for surtax funds for initial study &amp; planning</a:t>
            </a:r>
          </a:p>
        </p:txBody>
      </p:sp>
      <p:sp>
        <p:nvSpPr>
          <p:cNvPr id="3" name="Content Placeholder 2">
            <a:extLst>
              <a:ext uri="{FF2B5EF4-FFF2-40B4-BE49-F238E27FC236}">
                <a16:creationId xmlns:a16="http://schemas.microsoft.com/office/drawing/2014/main" id="{AED4D12D-295C-401A-BC33-FCB66111A12E}"/>
              </a:ext>
            </a:extLst>
          </p:cNvPr>
          <p:cNvSpPr>
            <a:spLocks noGrp="1"/>
          </p:cNvSpPr>
          <p:nvPr>
            <p:ph idx="1"/>
          </p:nvPr>
        </p:nvSpPr>
        <p:spPr>
          <a:xfrm>
            <a:off x="609600" y="1295401"/>
            <a:ext cx="10972800" cy="4830764"/>
          </a:xfrm>
        </p:spPr>
        <p:txBody>
          <a:bodyPr/>
          <a:lstStyle/>
          <a:p>
            <a:pPr marL="0" indent="0">
              <a:buNone/>
            </a:pPr>
            <a:r>
              <a:rPr lang="en-US" dirty="0"/>
              <a:t>Total of $2.35M:</a:t>
            </a:r>
          </a:p>
          <a:p>
            <a:pPr lvl="1"/>
            <a:endParaRPr lang="en-US" dirty="0"/>
          </a:p>
        </p:txBody>
      </p:sp>
      <p:graphicFrame>
        <p:nvGraphicFramePr>
          <p:cNvPr id="4" name="Table 3">
            <a:extLst>
              <a:ext uri="{FF2B5EF4-FFF2-40B4-BE49-F238E27FC236}">
                <a16:creationId xmlns:a16="http://schemas.microsoft.com/office/drawing/2014/main" id="{B04A617A-BCF2-4CA4-ADBD-C8477E9ACBB5}"/>
              </a:ext>
            </a:extLst>
          </p:cNvPr>
          <p:cNvGraphicFramePr>
            <a:graphicFrameLocks noGrp="1"/>
          </p:cNvGraphicFramePr>
          <p:nvPr>
            <p:extLst>
              <p:ext uri="{D42A27DB-BD31-4B8C-83A1-F6EECF244321}">
                <p14:modId xmlns:p14="http://schemas.microsoft.com/office/powerpoint/2010/main" val="2081773211"/>
              </p:ext>
            </p:extLst>
          </p:nvPr>
        </p:nvGraphicFramePr>
        <p:xfrm>
          <a:off x="2105466" y="1323537"/>
          <a:ext cx="7848600" cy="3714750"/>
        </p:xfrm>
        <a:graphic>
          <a:graphicData uri="http://schemas.openxmlformats.org/drawingml/2006/table">
            <a:tbl>
              <a:tblPr firstRow="1">
                <a:tableStyleId>{5C22544A-7EE6-4342-B048-85BDC9FD1C3A}</a:tableStyleId>
              </a:tblPr>
              <a:tblGrid>
                <a:gridCol w="5943600">
                  <a:extLst>
                    <a:ext uri="{9D8B030D-6E8A-4147-A177-3AD203B41FA5}">
                      <a16:colId xmlns:a16="http://schemas.microsoft.com/office/drawing/2014/main" val="3868941305"/>
                    </a:ext>
                  </a:extLst>
                </a:gridCol>
                <a:gridCol w="1905000">
                  <a:extLst>
                    <a:ext uri="{9D8B030D-6E8A-4147-A177-3AD203B41FA5}">
                      <a16:colId xmlns:a16="http://schemas.microsoft.com/office/drawing/2014/main" val="4253799532"/>
                    </a:ext>
                  </a:extLst>
                </a:gridCol>
              </a:tblGrid>
              <a:tr h="742950">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fontAlgn="b"/>
                      <a:endParaRPr lang="en-US" sz="24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0377189"/>
                  </a:ext>
                </a:extLst>
              </a:tr>
              <a:tr h="742950">
                <a:tc>
                  <a:txBody>
                    <a:bodyPr/>
                    <a:lstStyle/>
                    <a:p>
                      <a:pPr algn="l" fontAlgn="b"/>
                      <a:r>
                        <a:rPr lang="en-US" sz="2400" u="none" strike="noStrike" dirty="0">
                          <a:effectLst/>
                        </a:rPr>
                        <a:t>Financial Advisor</a:t>
                      </a:r>
                      <a:endParaRPr lang="en-US" sz="2400" b="0" i="0" u="none" strike="noStrike" dirty="0">
                        <a:solidFill>
                          <a:srgbClr val="000000"/>
                        </a:solidFill>
                        <a:effectLst/>
                        <a:latin typeface="Calibri" panose="020F0502020204030204" pitchFamily="34" charset="0"/>
                      </a:endParaRPr>
                    </a:p>
                  </a:txBody>
                  <a:tcPr marL="9525" marR="9525" marT="9525" marB="0" anchor="b">
                    <a:lnT w="38100" cmpd="sng">
                      <a:noFill/>
                    </a:lnT>
                  </a:tcPr>
                </a:tc>
                <a:tc>
                  <a:txBody>
                    <a:bodyPr/>
                    <a:lstStyle/>
                    <a:p>
                      <a:pPr algn="r" fontAlgn="b"/>
                      <a:r>
                        <a:rPr lang="en-US" sz="2400" u="none" strike="noStrike" dirty="0">
                          <a:effectLst/>
                        </a:rPr>
                        <a:t>$100,500</a:t>
                      </a:r>
                      <a:endParaRPr lang="en-US" sz="2400" b="0" i="0" u="none" strike="noStrike" dirty="0">
                        <a:solidFill>
                          <a:srgbClr val="000000"/>
                        </a:solidFill>
                        <a:effectLst/>
                        <a:latin typeface="Calibri" panose="020F0502020204030204" pitchFamily="34" charset="0"/>
                      </a:endParaRPr>
                    </a:p>
                  </a:txBody>
                  <a:tcPr marL="9525" marR="9525" marT="9525" marB="0" anchor="b">
                    <a:lnT w="38100" cmpd="sng">
                      <a:noFill/>
                    </a:lnT>
                  </a:tcPr>
                </a:tc>
                <a:extLst>
                  <a:ext uri="{0D108BD9-81ED-4DB2-BD59-A6C34878D82A}">
                    <a16:rowId xmlns:a16="http://schemas.microsoft.com/office/drawing/2014/main" val="682125323"/>
                  </a:ext>
                </a:extLst>
              </a:tr>
              <a:tr h="742950">
                <a:tc>
                  <a:txBody>
                    <a:bodyPr/>
                    <a:lstStyle/>
                    <a:p>
                      <a:pPr algn="l" fontAlgn="b"/>
                      <a:r>
                        <a:rPr lang="en-US" sz="2400" u="none" strike="noStrike" dirty="0">
                          <a:effectLst/>
                        </a:rPr>
                        <a:t>Strategy &amp; Procurement Support</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$45,334</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44746899"/>
                  </a:ext>
                </a:extLst>
              </a:tr>
              <a:tr h="742950">
                <a:tc>
                  <a:txBody>
                    <a:bodyPr/>
                    <a:lstStyle/>
                    <a:p>
                      <a:pPr algn="l" fontAlgn="b"/>
                      <a:r>
                        <a:rPr lang="en-US" sz="2400" u="none" strike="noStrike" dirty="0">
                          <a:effectLst/>
                        </a:rPr>
                        <a:t>Legal Counsel</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$100,000</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69851469"/>
                  </a:ext>
                </a:extLst>
              </a:tr>
              <a:tr h="742950">
                <a:tc>
                  <a:txBody>
                    <a:bodyPr/>
                    <a:lstStyle/>
                    <a:p>
                      <a:pPr algn="l" fontAlgn="b"/>
                      <a:r>
                        <a:rPr lang="en-US" sz="2400" u="none" strike="noStrike" dirty="0">
                          <a:effectLst/>
                        </a:rPr>
                        <a:t>General Engineering Consulting Services</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$2,100,000</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739016"/>
                  </a:ext>
                </a:extLst>
              </a:tr>
            </a:tbl>
          </a:graphicData>
        </a:graphic>
      </p:graphicFrame>
      <p:sp>
        <p:nvSpPr>
          <p:cNvPr id="8" name="Slide Number Placeholder 7">
            <a:extLst>
              <a:ext uri="{FF2B5EF4-FFF2-40B4-BE49-F238E27FC236}">
                <a16:creationId xmlns:a16="http://schemas.microsoft.com/office/drawing/2014/main" id="{3D79CA1B-8F19-4993-A7B5-3E4B201C310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4870A5-1E46-4A47-8F35-F041AB36D598}"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05250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3E8E79-0C19-42CE-9BFA-8ECCF66DEC97}"/>
              </a:ext>
            </a:extLst>
          </p:cNvPr>
          <p:cNvSpPr>
            <a:spLocks noGrp="1"/>
          </p:cNvSpPr>
          <p:nvPr>
            <p:ph type="title"/>
          </p:nvPr>
        </p:nvSpPr>
        <p:spPr/>
        <p:txBody>
          <a:bodyPr/>
          <a:lstStyle/>
          <a:p>
            <a:r>
              <a:rPr lang="en-US" dirty="0"/>
              <a:t> Discussion? Q&amp;A</a:t>
            </a:r>
            <a:br>
              <a:rPr lang="en-US" dirty="0"/>
            </a:br>
            <a:endParaRPr lang="en-US" dirty="0"/>
          </a:p>
        </p:txBody>
      </p:sp>
      <p:sp>
        <p:nvSpPr>
          <p:cNvPr id="4" name="Slide Number Placeholder 3">
            <a:extLst>
              <a:ext uri="{FF2B5EF4-FFF2-40B4-BE49-F238E27FC236}">
                <a16:creationId xmlns:a16="http://schemas.microsoft.com/office/drawing/2014/main" id="{0B1D1995-60D2-45E3-BE5F-82E253BBDF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D361C8-5E96-4539-87E7-B751E3449D1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170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C58378-1EF7-4488-9D36-98701AD2E9CC}"/>
              </a:ext>
            </a:extLst>
          </p:cNvPr>
          <p:cNvSpPr>
            <a:spLocks noGrp="1"/>
          </p:cNvSpPr>
          <p:nvPr>
            <p:ph type="title"/>
          </p:nvPr>
        </p:nvSpPr>
        <p:spPr>
          <a:xfrm>
            <a:off x="838200" y="159483"/>
            <a:ext cx="10515600" cy="719872"/>
          </a:xfrm>
        </p:spPr>
        <p:txBody>
          <a:bodyPr>
            <a:normAutofit fontScale="90000"/>
          </a:bodyPr>
          <a:lstStyle/>
          <a:p>
            <a:r>
              <a:rPr lang="en-US" sz="4000" b="1" dirty="0">
                <a:solidFill>
                  <a:srgbClr val="0070C0"/>
                </a:solidFill>
              </a:rPr>
              <a:t>Eligible Uses-- Sec. 212.055(1)(d)(1)(4),Florida Statutes</a:t>
            </a:r>
          </a:p>
        </p:txBody>
      </p:sp>
      <p:sp>
        <p:nvSpPr>
          <p:cNvPr id="5" name="TextBox 4">
            <a:extLst>
              <a:ext uri="{FF2B5EF4-FFF2-40B4-BE49-F238E27FC236}">
                <a16:creationId xmlns:a16="http://schemas.microsoft.com/office/drawing/2014/main" id="{5D6BC882-D8E3-4B56-A89B-C2790D20870B}"/>
              </a:ext>
            </a:extLst>
          </p:cNvPr>
          <p:cNvSpPr txBox="1"/>
          <p:nvPr/>
        </p:nvSpPr>
        <p:spPr>
          <a:xfrm>
            <a:off x="500269" y="909436"/>
            <a:ext cx="10853531" cy="861774"/>
          </a:xfrm>
          <a:prstGeom prst="rect">
            <a:avLst/>
          </a:prstGeom>
          <a:noFill/>
        </p:spPr>
        <p:txBody>
          <a:bodyPr wrap="square">
            <a:spAutoFit/>
          </a:bodyPr>
          <a:lstStyle/>
          <a:p>
            <a:r>
              <a:rPr lang="en-US" sz="2800" dirty="0">
                <a:latin typeface="Calibri" panose="020F0502020204030204" pitchFamily="34" charset="0"/>
                <a:ea typeface="Exo 2"/>
                <a:cs typeface="Exo 2"/>
              </a:rPr>
              <a:t>Project eligibility recommendations by Surtax General Counsel </a:t>
            </a:r>
          </a:p>
          <a:p>
            <a:pPr algn="l"/>
            <a:endParaRPr lang="en-US" sz="2200" b="0" i="0" dirty="0">
              <a:effectLst/>
            </a:endParaRPr>
          </a:p>
        </p:txBody>
      </p:sp>
      <p:sp>
        <p:nvSpPr>
          <p:cNvPr id="6" name="TextBox 5">
            <a:extLst>
              <a:ext uri="{FF2B5EF4-FFF2-40B4-BE49-F238E27FC236}">
                <a16:creationId xmlns:a16="http://schemas.microsoft.com/office/drawing/2014/main" id="{77C48C67-A302-4599-8664-7AD9B24BB6CF}"/>
              </a:ext>
            </a:extLst>
          </p:cNvPr>
          <p:cNvSpPr txBox="1"/>
          <p:nvPr/>
        </p:nvSpPr>
        <p:spPr>
          <a:xfrm>
            <a:off x="734629" y="1537457"/>
            <a:ext cx="10384810" cy="4493538"/>
          </a:xfrm>
          <a:prstGeom prst="rect">
            <a:avLst/>
          </a:prstGeom>
          <a:noFill/>
        </p:spPr>
        <p:txBody>
          <a:bodyPr wrap="square">
            <a:spAutoFit/>
          </a:bodyPr>
          <a:lstStyle/>
          <a:p>
            <a:pPr algn="l"/>
            <a:r>
              <a:rPr lang="en-US" sz="2200" b="0" i="0" dirty="0">
                <a:effectLst/>
              </a:rPr>
              <a:t>“(d) Proceeds from the surtax shall be applied to as many or as few of the uses enumerated below in whatever combination the county commission deems appropriate:</a:t>
            </a:r>
          </a:p>
          <a:p>
            <a:pPr algn="l"/>
            <a:r>
              <a:rPr lang="en-US" sz="2200" dirty="0"/>
              <a:t>	</a:t>
            </a:r>
            <a:r>
              <a:rPr lang="en-US" sz="2200" b="0" i="0" dirty="0">
                <a:effectLst/>
              </a:rPr>
              <a:t>1. Deposited by the county in the trust fund and shall be used for the purposes of development, construction, equipment, maintenance, operation, supportive services, including a countywide bus system, on-demand transportation services, and related costs of a fixed guideway rapid transit system; . . .</a:t>
            </a:r>
          </a:p>
          <a:p>
            <a:pPr algn="l"/>
            <a:r>
              <a:rPr lang="en-US" sz="2200" dirty="0"/>
              <a:t>	4.    </a:t>
            </a:r>
            <a:r>
              <a:rPr lang="en-US" sz="2200" b="0" i="0" dirty="0">
                <a:effectLst/>
              </a:rPr>
              <a:t>Used by the county for the planning, development, construction, operation, and maintenance of roads and bridges in the county; for the planning, development, expansion, operation, and maintenance of bus and fixed guideway systems; for the planning, development, construction, operation, and maintenance of on-demand transportation services . . . Pursuant to an interlocal agreement entered into pursuant to chapter 163, the governing body of the county may distribute proceeds from the tax to a municipality. . .”</a:t>
            </a:r>
          </a:p>
        </p:txBody>
      </p:sp>
      <p:sp>
        <p:nvSpPr>
          <p:cNvPr id="2" name="Slide Number Placeholder 1">
            <a:extLst>
              <a:ext uri="{FF2B5EF4-FFF2-40B4-BE49-F238E27FC236}">
                <a16:creationId xmlns:a16="http://schemas.microsoft.com/office/drawing/2014/main" id="{4A30EEB0-4C98-42BD-BE84-21CF6F06FCEC}"/>
              </a:ext>
            </a:extLst>
          </p:cNvPr>
          <p:cNvSpPr>
            <a:spLocks noGrp="1"/>
          </p:cNvSpPr>
          <p:nvPr>
            <p:ph type="sldNum" sz="quarter" idx="12"/>
          </p:nvPr>
        </p:nvSpPr>
        <p:spPr/>
        <p:txBody>
          <a:bodyPr/>
          <a:lstStyle/>
          <a:p>
            <a:fld id="{1CD361C8-5E96-4539-87E7-B751E3449D19}" type="slidenum">
              <a:rPr lang="en-US" smtClean="0"/>
              <a:t>29</a:t>
            </a:fld>
            <a:endParaRPr lang="en-US"/>
          </a:p>
        </p:txBody>
      </p:sp>
    </p:spTree>
    <p:extLst>
      <p:ext uri="{BB962C8B-B14F-4D97-AF65-F5344CB8AC3E}">
        <p14:creationId xmlns:p14="http://schemas.microsoft.com/office/powerpoint/2010/main" val="1189609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D05368-4B99-40F4-B522-BFD1CFE2610C}"/>
              </a:ext>
            </a:extLst>
          </p:cNvPr>
          <p:cNvSpPr>
            <a:spLocks noGrp="1"/>
          </p:cNvSpPr>
          <p:nvPr>
            <p:ph type="title"/>
          </p:nvPr>
        </p:nvSpPr>
        <p:spPr>
          <a:xfrm>
            <a:off x="838200" y="365126"/>
            <a:ext cx="10515600" cy="1040594"/>
          </a:xfrm>
        </p:spPr>
        <p:txBody>
          <a:bodyPr>
            <a:normAutofit/>
          </a:bodyPr>
          <a:lstStyle/>
          <a:p>
            <a:r>
              <a:rPr lang="en-US" sz="4000" dirty="0">
                <a:latin typeface="+mn-lt"/>
              </a:rPr>
              <a:t>Action Item 1</a:t>
            </a:r>
          </a:p>
        </p:txBody>
      </p:sp>
      <p:sp>
        <p:nvSpPr>
          <p:cNvPr id="4" name="Text Placeholder 3">
            <a:extLst>
              <a:ext uri="{FF2B5EF4-FFF2-40B4-BE49-F238E27FC236}">
                <a16:creationId xmlns:a16="http://schemas.microsoft.com/office/drawing/2014/main" id="{CC9FF215-E73B-414F-B279-10BD692AC7C2}"/>
              </a:ext>
            </a:extLst>
          </p:cNvPr>
          <p:cNvSpPr>
            <a:spLocks noGrp="1"/>
          </p:cNvSpPr>
          <p:nvPr>
            <p:ph idx="1"/>
          </p:nvPr>
        </p:nvSpPr>
        <p:spPr/>
        <p:txBody>
          <a:bodyPr/>
          <a:lstStyle/>
          <a:p>
            <a:r>
              <a:rPr lang="en-US" dirty="0"/>
              <a:t>Discussion of, or corrections to, Workshop Verbatim Minutes from August 19, 2021  </a:t>
            </a:r>
          </a:p>
          <a:p>
            <a:r>
              <a:rPr lang="en-US" b="1" u="sng" dirty="0"/>
              <a:t>Approval of Minutes </a:t>
            </a:r>
            <a:r>
              <a:rPr lang="en-US" dirty="0"/>
              <a:t>from Regular Meeting August 20, 2021 (FY 2022 Budget Requests and Approvals; Five-Year Plan Review and Approval (FY2022-2026))</a:t>
            </a:r>
          </a:p>
        </p:txBody>
      </p:sp>
      <p:sp>
        <p:nvSpPr>
          <p:cNvPr id="2" name="Slide Number Placeholder 1">
            <a:extLst>
              <a:ext uri="{FF2B5EF4-FFF2-40B4-BE49-F238E27FC236}">
                <a16:creationId xmlns:a16="http://schemas.microsoft.com/office/drawing/2014/main" id="{831365F6-EB44-4758-887E-69F0359B5020}"/>
              </a:ext>
            </a:extLst>
          </p:cNvPr>
          <p:cNvSpPr>
            <a:spLocks noGrp="1"/>
          </p:cNvSpPr>
          <p:nvPr>
            <p:ph type="sldNum" sz="quarter" idx="12"/>
          </p:nvPr>
        </p:nvSpPr>
        <p:spPr/>
        <p:txBody>
          <a:bodyPr/>
          <a:lstStyle/>
          <a:p>
            <a:fld id="{1CD361C8-5E96-4539-87E7-B751E3449D19}" type="slidenum">
              <a:rPr lang="en-US" smtClean="0"/>
              <a:t>3</a:t>
            </a:fld>
            <a:endParaRPr lang="en-US"/>
          </a:p>
        </p:txBody>
      </p:sp>
    </p:spTree>
    <p:extLst>
      <p:ext uri="{BB962C8B-B14F-4D97-AF65-F5344CB8AC3E}">
        <p14:creationId xmlns:p14="http://schemas.microsoft.com/office/powerpoint/2010/main" val="1015048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442A-63FE-4DBC-8E66-6E360DA1AC3B}"/>
              </a:ext>
            </a:extLst>
          </p:cNvPr>
          <p:cNvSpPr>
            <a:spLocks noGrp="1"/>
          </p:cNvSpPr>
          <p:nvPr>
            <p:ph type="title"/>
          </p:nvPr>
        </p:nvSpPr>
        <p:spPr/>
        <p:txBody>
          <a:bodyPr/>
          <a:lstStyle/>
          <a:p>
            <a:r>
              <a:rPr lang="en-US" dirty="0"/>
              <a:t>Action Item 6</a:t>
            </a:r>
          </a:p>
        </p:txBody>
      </p:sp>
      <p:sp>
        <p:nvSpPr>
          <p:cNvPr id="3" name="Content Placeholder 2">
            <a:extLst>
              <a:ext uri="{FF2B5EF4-FFF2-40B4-BE49-F238E27FC236}">
                <a16:creationId xmlns:a16="http://schemas.microsoft.com/office/drawing/2014/main" id="{2628C102-9D56-46B4-BAF9-919E347C7253}"/>
              </a:ext>
            </a:extLst>
          </p:cNvPr>
          <p:cNvSpPr>
            <a:spLocks noGrp="1"/>
          </p:cNvSpPr>
          <p:nvPr>
            <p:ph idx="1"/>
          </p:nvPr>
        </p:nvSpPr>
        <p:spPr/>
        <p:txBody>
          <a:bodyPr/>
          <a:lstStyle/>
          <a:p>
            <a:pPr marL="0" indent="0">
              <a:buNone/>
            </a:pPr>
            <a:r>
              <a:rPr lang="en-US" b="1" u="sng" dirty="0">
                <a:effectLst/>
                <a:latin typeface="Calibri" panose="020F0502020204030204" pitchFamily="34" charset="0"/>
                <a:ea typeface="Exo 2"/>
                <a:cs typeface="Exo 2"/>
              </a:rPr>
              <a:t>6. Motion to Approve</a:t>
            </a:r>
            <a:r>
              <a:rPr lang="en-US" dirty="0">
                <a:effectLst/>
                <a:latin typeface="Calibri" panose="020F0502020204030204" pitchFamily="34" charset="0"/>
                <a:ea typeface="Exo 2"/>
                <a:cs typeface="Exo 2"/>
              </a:rPr>
              <a:t> surtax funding in the not-to-exceed amount of $2.35M to support County’s role in Memorandum of Understanding with FDOT regarding the PD&amp;E Study (Broward Commuter Rail)</a:t>
            </a:r>
            <a:endParaRPr lang="en-US" dirty="0">
              <a:effectLst/>
              <a:latin typeface="Exo 2"/>
              <a:ea typeface="Exo 2"/>
              <a:cs typeface="Exo 2"/>
            </a:endParaRPr>
          </a:p>
          <a:p>
            <a:pPr marL="0" indent="0">
              <a:buNone/>
            </a:pPr>
            <a:endParaRPr lang="en-US" dirty="0"/>
          </a:p>
        </p:txBody>
      </p:sp>
      <p:sp>
        <p:nvSpPr>
          <p:cNvPr id="4" name="Slide Number Placeholder 3">
            <a:extLst>
              <a:ext uri="{FF2B5EF4-FFF2-40B4-BE49-F238E27FC236}">
                <a16:creationId xmlns:a16="http://schemas.microsoft.com/office/drawing/2014/main" id="{B49A9FFC-60DA-4A41-B6D8-510353DB1DB3}"/>
              </a:ext>
            </a:extLst>
          </p:cNvPr>
          <p:cNvSpPr>
            <a:spLocks noGrp="1"/>
          </p:cNvSpPr>
          <p:nvPr>
            <p:ph type="sldNum" sz="quarter" idx="12"/>
          </p:nvPr>
        </p:nvSpPr>
        <p:spPr/>
        <p:txBody>
          <a:bodyPr/>
          <a:lstStyle/>
          <a:p>
            <a:fld id="{1CD361C8-5E96-4539-87E7-B751E3449D19}" type="slidenum">
              <a:rPr lang="en-US" smtClean="0"/>
              <a:t>30</a:t>
            </a:fld>
            <a:endParaRPr lang="en-US"/>
          </a:p>
        </p:txBody>
      </p:sp>
    </p:spTree>
    <p:extLst>
      <p:ext uri="{BB962C8B-B14F-4D97-AF65-F5344CB8AC3E}">
        <p14:creationId xmlns:p14="http://schemas.microsoft.com/office/powerpoint/2010/main" val="1783065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87F0BB-345B-4E0E-8B9A-DC9773E558C8}"/>
              </a:ext>
            </a:extLst>
          </p:cNvPr>
          <p:cNvSpPr>
            <a:spLocks noGrp="1"/>
          </p:cNvSpPr>
          <p:nvPr>
            <p:ph type="title"/>
          </p:nvPr>
        </p:nvSpPr>
        <p:spPr/>
        <p:txBody>
          <a:bodyPr/>
          <a:lstStyle/>
          <a:p>
            <a:r>
              <a:rPr lang="en-US" dirty="0"/>
              <a:t>Presentations</a:t>
            </a:r>
          </a:p>
        </p:txBody>
      </p:sp>
      <p:sp>
        <p:nvSpPr>
          <p:cNvPr id="6" name="Text Placeholder 5">
            <a:extLst>
              <a:ext uri="{FF2B5EF4-FFF2-40B4-BE49-F238E27FC236}">
                <a16:creationId xmlns:a16="http://schemas.microsoft.com/office/drawing/2014/main" id="{88BBD5D9-C5B7-4480-868E-F7252CEC41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57CA91-03B3-45FC-9CAD-E9DCEC4585E3}"/>
              </a:ext>
            </a:extLst>
          </p:cNvPr>
          <p:cNvSpPr>
            <a:spLocks noGrp="1"/>
          </p:cNvSpPr>
          <p:nvPr>
            <p:ph type="sldNum" sz="quarter" idx="12"/>
          </p:nvPr>
        </p:nvSpPr>
        <p:spPr/>
        <p:txBody>
          <a:bodyPr/>
          <a:lstStyle/>
          <a:p>
            <a:fld id="{1CD361C8-5E96-4539-87E7-B751E3449D19}" type="slidenum">
              <a:rPr lang="en-US" smtClean="0"/>
              <a:t>31</a:t>
            </a:fld>
            <a:endParaRPr lang="en-US"/>
          </a:p>
        </p:txBody>
      </p:sp>
    </p:spTree>
    <p:extLst>
      <p:ext uri="{BB962C8B-B14F-4D97-AF65-F5344CB8AC3E}">
        <p14:creationId xmlns:p14="http://schemas.microsoft.com/office/powerpoint/2010/main" val="1282735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768D3-2965-4FC5-A9ED-A3709F435A32}"/>
              </a:ext>
            </a:extLst>
          </p:cNvPr>
          <p:cNvSpPr>
            <a:spLocks noGrp="1"/>
          </p:cNvSpPr>
          <p:nvPr>
            <p:ph type="title"/>
          </p:nvPr>
        </p:nvSpPr>
        <p:spPr/>
        <p:txBody>
          <a:bodyPr>
            <a:normAutofit/>
          </a:bodyPr>
          <a:lstStyle/>
          <a:p>
            <a:r>
              <a:rPr lang="en-US" sz="4400" dirty="0">
                <a:effectLst/>
                <a:latin typeface="Calibri" panose="020F0502020204030204" pitchFamily="34" charset="0"/>
                <a:ea typeface="Exo 2"/>
                <a:cs typeface="Exo 2"/>
              </a:rPr>
              <a:t>Broward Commuter Rail (BCR) PD&amp;E Update</a:t>
            </a:r>
            <a:endParaRPr lang="en-US" sz="4400" dirty="0"/>
          </a:p>
        </p:txBody>
      </p:sp>
      <p:sp>
        <p:nvSpPr>
          <p:cNvPr id="3" name="Text Placeholder 2">
            <a:extLst>
              <a:ext uri="{FF2B5EF4-FFF2-40B4-BE49-F238E27FC236}">
                <a16:creationId xmlns:a16="http://schemas.microsoft.com/office/drawing/2014/main" id="{5BA3751F-D2E4-4CF6-8CEF-A145A25210E3}"/>
              </a:ext>
            </a:extLst>
          </p:cNvPr>
          <p:cNvSpPr>
            <a:spLocks noGrp="1"/>
          </p:cNvSpPr>
          <p:nvPr>
            <p:ph type="body" idx="1"/>
          </p:nvPr>
        </p:nvSpPr>
        <p:spPr/>
        <p:txBody>
          <a:bodyPr/>
          <a:lstStyle/>
          <a:p>
            <a:r>
              <a:rPr lang="en-US" sz="2400" dirty="0">
                <a:effectLst/>
                <a:latin typeface="Calibri" panose="020F0502020204030204" pitchFamily="34" charset="0"/>
                <a:ea typeface="Exo 2"/>
                <a:cs typeface="Exo 2"/>
              </a:rPr>
              <a:t>(FDOT District 4, Mr. Steve Braun and Consultant Team leading PD&amp;E Study)</a:t>
            </a:r>
            <a:br>
              <a:rPr lang="en-US" sz="2400" dirty="0">
                <a:effectLst/>
                <a:latin typeface="Exo 2"/>
                <a:ea typeface="Exo 2"/>
                <a:cs typeface="Exo 2"/>
              </a:rPr>
            </a:br>
            <a:endParaRPr lang="en-US" dirty="0"/>
          </a:p>
        </p:txBody>
      </p:sp>
      <p:sp>
        <p:nvSpPr>
          <p:cNvPr id="4" name="Slide Number Placeholder 3">
            <a:extLst>
              <a:ext uri="{FF2B5EF4-FFF2-40B4-BE49-F238E27FC236}">
                <a16:creationId xmlns:a16="http://schemas.microsoft.com/office/drawing/2014/main" id="{FCEBA4D6-BA6B-47A2-A61E-99E83D0B8079}"/>
              </a:ext>
            </a:extLst>
          </p:cNvPr>
          <p:cNvSpPr>
            <a:spLocks noGrp="1"/>
          </p:cNvSpPr>
          <p:nvPr>
            <p:ph type="sldNum" sz="quarter" idx="12"/>
          </p:nvPr>
        </p:nvSpPr>
        <p:spPr/>
        <p:txBody>
          <a:bodyPr/>
          <a:lstStyle/>
          <a:p>
            <a:fld id="{1CD361C8-5E96-4539-87E7-B751E3449D19}" type="slidenum">
              <a:rPr lang="en-US" smtClean="0"/>
              <a:t>32</a:t>
            </a:fld>
            <a:endParaRPr lang="en-US"/>
          </a:p>
        </p:txBody>
      </p:sp>
    </p:spTree>
    <p:extLst>
      <p:ext uri="{BB962C8B-B14F-4D97-AF65-F5344CB8AC3E}">
        <p14:creationId xmlns:p14="http://schemas.microsoft.com/office/powerpoint/2010/main" val="1834584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9203-9975-4AC4-8F66-2D88BFC4D67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FDOT commuter rail presentation</a:t>
            </a:r>
          </a:p>
        </p:txBody>
      </p:sp>
      <p:sp>
        <p:nvSpPr>
          <p:cNvPr id="3" name="TextBox 2">
            <a:extLst>
              <a:ext uri="{FF2B5EF4-FFF2-40B4-BE49-F238E27FC236}">
                <a16:creationId xmlns:a16="http://schemas.microsoft.com/office/drawing/2014/main" id="{831E7819-9BA9-4CD4-A017-F7073425DD47}"/>
              </a:ext>
            </a:extLst>
          </p:cNvPr>
          <p:cNvSpPr txBox="1"/>
          <p:nvPr/>
        </p:nvSpPr>
        <p:spPr>
          <a:xfrm>
            <a:off x="6505596" y="1696007"/>
            <a:ext cx="5452110" cy="272382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65392"/>
              </a:solidFill>
              <a:effectLst/>
              <a:uLnTx/>
              <a:uFillTx/>
              <a:latin typeface="Arial Narrow" panose="020B060602020203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65392"/>
                </a:solidFill>
                <a:effectLst/>
                <a:uLnTx/>
                <a:uFillTx/>
                <a:latin typeface="Arial Narrow" panose="020B0606020202030204" pitchFamily="34" charset="0"/>
                <a:ea typeface="+mn-ea"/>
                <a:cs typeface="Arial" panose="020B0604020202020204" pitchFamily="34" charset="0"/>
              </a:rPr>
              <a:t>Transportation Surtax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65392"/>
                </a:solidFill>
                <a:effectLst/>
                <a:uLnTx/>
                <a:uFillTx/>
                <a:latin typeface="Arial Narrow" panose="020B0606020202030204" pitchFamily="34" charset="0"/>
                <a:ea typeface="+mn-ea"/>
                <a:cs typeface="Arial" panose="020B0604020202020204" pitchFamily="34" charset="0"/>
              </a:rPr>
              <a:t>Oversight Board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65392"/>
              </a:solidFill>
              <a:effectLst/>
              <a:uLnTx/>
              <a:uFillTx/>
              <a:latin typeface="Arial Narrow" panose="020B060602020203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65392"/>
                </a:solidFill>
                <a:effectLst/>
                <a:uLnTx/>
                <a:uFillTx/>
                <a:latin typeface="Arial Narrow" panose="020B0606020202030204" pitchFamily="34" charset="0"/>
                <a:ea typeface="+mn-ea"/>
                <a:cs typeface="Arial" panose="020B0604020202020204" pitchFamily="34" charset="0"/>
              </a:rPr>
              <a:t>Presentation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65392"/>
                </a:solidFill>
                <a:effectLst/>
                <a:uLnTx/>
                <a:uFillTx/>
                <a:latin typeface="Arial Narrow" panose="020B0606020202030204" pitchFamily="34" charset="0"/>
                <a:ea typeface="+mn-ea"/>
                <a:cs typeface="Arial" panose="020B0604020202020204" pitchFamily="34" charset="0"/>
              </a:rPr>
              <a:t>November 19, 2021</a:t>
            </a:r>
          </a:p>
        </p:txBody>
      </p:sp>
    </p:spTree>
    <p:extLst>
      <p:ext uri="{BB962C8B-B14F-4D97-AF65-F5344CB8AC3E}">
        <p14:creationId xmlns:p14="http://schemas.microsoft.com/office/powerpoint/2010/main" val="4117042839"/>
      </p:ext>
    </p:extLst>
  </p:cSld>
  <p:clrMapOvr>
    <a:masterClrMapping/>
  </p:clrMapOvr>
  <mc:AlternateContent xmlns:mc="http://schemas.openxmlformats.org/markup-compatibility/2006" xmlns:p14="http://schemas.microsoft.com/office/powerpoint/2010/main">
    <mc:Choice Requires="p14">
      <p:transition spd="slow" p14:dur="2000" advClick="0" advTm="38000"/>
    </mc:Choice>
    <mc:Fallback xmlns="">
      <p:transition spd="slow" advClick="0" advTm="38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D653CFE-A3CB-4104-9244-BEF45DAEC12B}"/>
              </a:ext>
            </a:extLst>
          </p:cNvPr>
          <p:cNvSpPr txBox="1">
            <a:spLocks noGrp="1"/>
          </p:cNvSpPr>
          <p:nvPr>
            <p:ph type="title" idx="4294967295"/>
          </p:nvPr>
        </p:nvSpPr>
        <p:spPr>
          <a:xfrm>
            <a:off x="152400" y="10182"/>
            <a:ext cx="937260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Importance and Benefits of Commuter Rail</a:t>
            </a:r>
          </a:p>
        </p:txBody>
      </p:sp>
      <p:sp>
        <p:nvSpPr>
          <p:cNvPr id="7" name="Text Box 4">
            <a:extLst>
              <a:ext uri="{FF2B5EF4-FFF2-40B4-BE49-F238E27FC236}">
                <a16:creationId xmlns:a16="http://schemas.microsoft.com/office/drawing/2014/main" id="{176DC3C3-C431-4FF1-9AED-8F8038620A70}"/>
              </a:ext>
            </a:extLst>
          </p:cNvPr>
          <p:cNvSpPr txBox="1">
            <a:spLocks noChangeArrowheads="1"/>
          </p:cNvSpPr>
          <p:nvPr/>
        </p:nvSpPr>
        <p:spPr bwMode="auto">
          <a:xfrm>
            <a:off x="292789" y="636224"/>
            <a:ext cx="4420725" cy="683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numCol="1">
            <a:spAutoFit/>
          </a:bodyPr>
          <a:lstStyle>
            <a:lvl1pPr marL="461963" indent="-461963">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1pPr>
            <a:lvl2pPr marL="742950" indent="-28575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9pPr>
          </a:lstStyle>
          <a:p>
            <a:pPr marL="0" marR="0" lvl="1" indent="0" algn="l" defTabSz="914354" rtl="0" eaLnBrk="1" fontAlgn="base" latinLnBrk="0" hangingPunct="1">
              <a:lnSpc>
                <a:spcPct val="100000"/>
              </a:lnSpc>
              <a:spcBef>
                <a:spcPts val="1200"/>
              </a:spcBef>
              <a:spcAft>
                <a:spcPct val="0"/>
              </a:spcAft>
              <a:buClrTx/>
              <a:buSzPct val="90000"/>
              <a:buFont typeface="Wingdings" panose="05000000000000000000" pitchFamily="2" charset="2"/>
              <a:buNone/>
              <a:tabLst>
                <a:tab pos="457200" algn="l"/>
              </a:tabLst>
              <a:defRPr/>
            </a:pPr>
            <a:endParaRPr kumimoji="0" lang="en-US" sz="1050" b="1" i="0" u="none" strike="noStrike" kern="0" cap="none" spc="0" normalizeH="0" baseline="0" noProof="0" dirty="0">
              <a:ln>
                <a:noFill/>
              </a:ln>
              <a:solidFill>
                <a:srgbClr val="2B5A95"/>
              </a:solidFill>
              <a:effectLst/>
              <a:uLnTx/>
              <a:uFillTx/>
              <a:latin typeface="Arial" panose="020B0604020202020204" pitchFamily="34" charset="0"/>
              <a:ea typeface="+mn-ea"/>
              <a:cs typeface="Arial" panose="020B0604020202020204" pitchFamily="34" charset="0"/>
            </a:endParaRPr>
          </a:p>
          <a:p>
            <a:pPr marL="0" marR="0" lvl="1" indent="0" algn="l" defTabSz="914354" rtl="0" eaLnBrk="1" fontAlgn="base" latinLnBrk="0" hangingPunct="1">
              <a:lnSpc>
                <a:spcPct val="100000"/>
              </a:lnSpc>
              <a:spcBef>
                <a:spcPts val="1200"/>
              </a:spcBef>
              <a:spcAft>
                <a:spcPct val="0"/>
              </a:spcAft>
              <a:buClrTx/>
              <a:buSzPct val="90000"/>
              <a:buFont typeface="Wingdings" panose="05000000000000000000" pitchFamily="2" charset="2"/>
              <a:buNone/>
              <a:tabLst>
                <a:tab pos="457200" algn="l"/>
              </a:tabLst>
              <a:defRPr/>
            </a:pPr>
            <a:r>
              <a:rPr kumimoji="0" lang="en-US" sz="1800" b="1" i="0" u="none" strike="noStrike" kern="0" cap="none" spc="0" normalizeH="0" baseline="0" noProof="0" dirty="0">
                <a:ln>
                  <a:noFill/>
                </a:ln>
                <a:solidFill>
                  <a:srgbClr val="2B5A95"/>
                </a:solidFill>
                <a:effectLst/>
                <a:uLnTx/>
                <a:uFillTx/>
                <a:latin typeface="Arial" panose="020B0604020202020204" pitchFamily="34" charset="0"/>
                <a:ea typeface="+mn-ea"/>
                <a:cs typeface="Arial" panose="020B0604020202020204" pitchFamily="34" charset="0"/>
              </a:rPr>
              <a:t>ECONOMIC &amp; RESIDENTIAL GROWTH</a:t>
            </a:r>
          </a:p>
          <a:p>
            <a:pPr marL="285737" marR="0" lvl="1" indent="-285750" algn="l" defTabSz="914354" rtl="0" eaLnBrk="1" fontAlgn="base" latinLnBrk="0" hangingPunct="1">
              <a:lnSpc>
                <a:spcPct val="100000"/>
              </a:lnSpc>
              <a:spcBef>
                <a:spcPts val="1200"/>
              </a:spcBef>
              <a:spcAft>
                <a:spcPct val="0"/>
              </a:spcAft>
              <a:buClrTx/>
              <a:buSzPct val="90000"/>
              <a:buFont typeface="Wingdings" panose="05000000000000000000" pitchFamily="2" charset="2"/>
              <a:buChar char="q"/>
              <a:tabLst>
                <a:tab pos="457200" algn="l"/>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 Oriented Development (TOD)</a:t>
            </a:r>
          </a:p>
          <a:p>
            <a:pPr marL="685800" marR="0" lvl="2" indent="-285750" algn="l" defTabSz="914354" rtl="0" eaLnBrk="1" fontAlgn="base" latinLnBrk="0" hangingPunct="1">
              <a:lnSpc>
                <a:spcPct val="100000"/>
              </a:lnSpc>
              <a:spcBef>
                <a:spcPts val="1200"/>
              </a:spcBef>
              <a:spcAft>
                <a:spcPct val="0"/>
              </a:spcAft>
              <a:buClrTx/>
              <a:buSzPct val="90000"/>
              <a:buFont typeface="Wingdings" panose="05000000000000000000" pitchFamily="2" charset="2"/>
              <a:buChar char="§"/>
              <a:tabLst>
                <a:tab pos="457200" algn="l"/>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business investment</a:t>
            </a:r>
          </a:p>
          <a:p>
            <a:pPr marL="685800" marR="0" lvl="2" indent="-285750" algn="l" defTabSz="914354" rtl="0" eaLnBrk="1" fontAlgn="base" latinLnBrk="0" hangingPunct="1">
              <a:lnSpc>
                <a:spcPct val="100000"/>
              </a:lnSpc>
              <a:spcBef>
                <a:spcPts val="1200"/>
              </a:spcBef>
              <a:spcAft>
                <a:spcPct val="0"/>
              </a:spcAft>
              <a:buClrTx/>
              <a:buSzPct val="90000"/>
              <a:buFont typeface="Wingdings" panose="05000000000000000000" pitchFamily="2" charset="2"/>
              <a:buChar char="§"/>
              <a:tabLst>
                <a:tab pos="457200" algn="l"/>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Affordable housing incentives</a:t>
            </a:r>
          </a:p>
          <a:p>
            <a:pPr marL="285737" marR="0" lvl="1" indent="-285750" algn="l" defTabSz="914354" rtl="0" eaLnBrk="1" fontAlgn="base" latinLnBrk="0" hangingPunct="1">
              <a:lnSpc>
                <a:spcPct val="100000"/>
              </a:lnSpc>
              <a:spcBef>
                <a:spcPts val="1200"/>
              </a:spcBef>
              <a:spcAft>
                <a:spcPct val="0"/>
              </a:spcAft>
              <a:buClrTx/>
              <a:buSzPct val="90000"/>
              <a:buFont typeface="Wingdings" panose="05000000000000000000" pitchFamily="2" charset="2"/>
              <a:buChar char="q"/>
              <a:tabLst>
                <a:tab pos="457200" algn="l"/>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Mixed land uses to support the increase in residential and business development</a:t>
            </a:r>
          </a:p>
          <a:p>
            <a:pPr marL="0" marR="0" lvl="1" indent="0" algn="l" defTabSz="914354" rtl="0" eaLnBrk="1" fontAlgn="base" latinLnBrk="0" hangingPunct="1">
              <a:lnSpc>
                <a:spcPct val="100000"/>
              </a:lnSpc>
              <a:spcBef>
                <a:spcPts val="1200"/>
              </a:spcBef>
              <a:spcAft>
                <a:spcPct val="0"/>
              </a:spcAft>
              <a:buClrTx/>
              <a:buSzPct val="90000"/>
              <a:buFont typeface="Wingdings" panose="05000000000000000000" pitchFamily="2" charset="2"/>
              <a:buNone/>
              <a:tabLst>
                <a:tab pos="457200" algn="l"/>
              </a:tabLst>
              <a:defRPr/>
            </a:pPr>
            <a:endPar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l" defTabSz="914354" rtl="0" eaLnBrk="1" fontAlgn="base" latinLnBrk="0" hangingPunct="1">
              <a:lnSpc>
                <a:spcPct val="100000"/>
              </a:lnSpc>
              <a:spcBef>
                <a:spcPts val="1200"/>
              </a:spcBef>
              <a:spcAft>
                <a:spcPct val="0"/>
              </a:spcAft>
              <a:buClrTx/>
              <a:buSzPct val="90000"/>
              <a:buFont typeface="Wingdings" panose="05000000000000000000" pitchFamily="2" charset="2"/>
              <a:buNone/>
              <a:tabLst>
                <a:tab pos="457200" algn="l"/>
              </a:tabLst>
              <a:defRPr/>
            </a:pPr>
            <a:endPar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l" defTabSz="914354" rtl="0" eaLnBrk="1" fontAlgn="base" latinLnBrk="0" hangingPunct="1">
              <a:lnSpc>
                <a:spcPct val="100000"/>
              </a:lnSpc>
              <a:spcBef>
                <a:spcPts val="1200"/>
              </a:spcBef>
              <a:spcAft>
                <a:spcPct val="0"/>
              </a:spcAft>
              <a:buClrTx/>
              <a:buSzPct val="90000"/>
              <a:buFont typeface="Wingdings" panose="05000000000000000000" pitchFamily="2" charset="2"/>
              <a:buNone/>
              <a:tabLst>
                <a:tab pos="457200" algn="l"/>
              </a:tabLst>
              <a:defRPr/>
            </a:pPr>
            <a:r>
              <a:rPr kumimoji="0" lang="en-US" sz="1800" b="1" i="0" u="none" strike="noStrike" kern="0" cap="none" spc="0" normalizeH="0" baseline="0" noProof="0" dirty="0">
                <a:ln>
                  <a:noFill/>
                </a:ln>
                <a:solidFill>
                  <a:srgbClr val="2B5A95"/>
                </a:solidFill>
                <a:effectLst/>
                <a:uLnTx/>
                <a:uFillTx/>
                <a:latin typeface="Arial" panose="020B0604020202020204" pitchFamily="34" charset="0"/>
                <a:ea typeface="+mn-ea"/>
                <a:cs typeface="Arial" panose="020B0604020202020204" pitchFamily="34" charset="0"/>
              </a:rPr>
              <a:t>ENHANCE QUALITY OF LIFE</a:t>
            </a:r>
          </a:p>
          <a:p>
            <a:pPr marL="285737" marR="0" lvl="1" indent="-285750" algn="l" defTabSz="914354" rtl="0" eaLnBrk="1" fontAlgn="base" latinLnBrk="0" hangingPunct="1">
              <a:lnSpc>
                <a:spcPct val="100000"/>
              </a:lnSpc>
              <a:spcBef>
                <a:spcPts val="1200"/>
              </a:spcBef>
              <a:spcAft>
                <a:spcPct val="0"/>
              </a:spcAft>
              <a:buClrTx/>
              <a:buSzPct val="90000"/>
              <a:buFont typeface="Wingdings" panose="05000000000000000000" pitchFamily="2" charset="2"/>
              <a:buChar char="q"/>
              <a:tabLst>
                <a:tab pos="457200" algn="l"/>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mobility and transportation choices</a:t>
            </a:r>
          </a:p>
          <a:p>
            <a:pPr marL="285737" marR="0" lvl="1" indent="-285750" algn="l" defTabSz="914354" rtl="0" eaLnBrk="1" fontAlgn="base" latinLnBrk="0" hangingPunct="1">
              <a:lnSpc>
                <a:spcPct val="100000"/>
              </a:lnSpc>
              <a:spcBef>
                <a:spcPts val="1200"/>
              </a:spcBef>
              <a:spcAft>
                <a:spcPct val="0"/>
              </a:spcAft>
              <a:buClrTx/>
              <a:buSzPct val="90000"/>
              <a:buFont typeface="Wingdings" panose="05000000000000000000" pitchFamily="2" charset="2"/>
              <a:buChar char="q"/>
              <a:tabLst>
                <a:tab pos="457200" algn="l"/>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Greater access to employment, education, and essential services</a:t>
            </a:r>
          </a:p>
          <a:p>
            <a:pPr marL="0" marR="0" lvl="1" indent="0" algn="l" defTabSz="914354" rtl="0" eaLnBrk="1" fontAlgn="base" latinLnBrk="0" hangingPunct="1">
              <a:lnSpc>
                <a:spcPct val="100000"/>
              </a:lnSpc>
              <a:spcBef>
                <a:spcPts val="1200"/>
              </a:spcBef>
              <a:spcAft>
                <a:spcPct val="0"/>
              </a:spcAft>
              <a:buClrTx/>
              <a:buSzPct val="90000"/>
              <a:buFont typeface="Wingdings" panose="05000000000000000000" pitchFamily="2" charset="2"/>
              <a:buNone/>
              <a:tabLst>
                <a:tab pos="457200" algn="l"/>
              </a:tabLst>
              <a:defRPr/>
            </a:pPr>
            <a:endParaRPr kumimoji="0" lang="en-US" sz="1600" b="1" i="0" u="none" strike="noStrike" kern="0" cap="none" spc="0" normalizeH="0" baseline="0" noProof="0" dirty="0">
              <a:ln>
                <a:noFill/>
              </a:ln>
              <a:solidFill>
                <a:srgbClr val="2B5A95"/>
              </a:solidFill>
              <a:effectLst/>
              <a:uLnTx/>
              <a:uFillTx/>
              <a:latin typeface="Arial" panose="020B0604020202020204" pitchFamily="34" charset="0"/>
              <a:ea typeface="+mn-ea"/>
              <a:cs typeface="Arial" panose="020B0604020202020204" pitchFamily="34" charset="0"/>
            </a:endParaRPr>
          </a:p>
          <a:p>
            <a:pPr marL="0" marR="0" lvl="1" indent="0" algn="l" defTabSz="914354" rtl="0" eaLnBrk="1" fontAlgn="base" latinLnBrk="0" hangingPunct="1">
              <a:lnSpc>
                <a:spcPct val="100000"/>
              </a:lnSpc>
              <a:spcBef>
                <a:spcPts val="1200"/>
              </a:spcBef>
              <a:spcAft>
                <a:spcPct val="0"/>
              </a:spcAft>
              <a:buClrTx/>
              <a:buSzPct val="90000"/>
              <a:buFont typeface="Wingdings" panose="05000000000000000000" pitchFamily="2" charset="2"/>
              <a:buNone/>
              <a:tabLst>
                <a:tab pos="457200" algn="l"/>
              </a:tabLst>
              <a:defRPr/>
            </a:pPr>
            <a:endParaRPr kumimoji="0" lang="en-US" sz="1600" b="1" i="0" u="none" strike="noStrike" kern="0" cap="none" spc="0" normalizeH="0" baseline="0" noProof="0" dirty="0">
              <a:ln>
                <a:noFill/>
              </a:ln>
              <a:solidFill>
                <a:srgbClr val="2B5A95"/>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84F7D278-B190-4599-B763-E6C49F4C19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29839" y="760650"/>
            <a:ext cx="630138" cy="719486"/>
          </a:xfrm>
          <a:prstGeom prst="rect">
            <a:avLst/>
          </a:prstGeom>
        </p:spPr>
      </p:pic>
      <p:pic>
        <p:nvPicPr>
          <p:cNvPr id="12" name="Picture 11">
            <a:extLst>
              <a:ext uri="{FF2B5EF4-FFF2-40B4-BE49-F238E27FC236}">
                <a16:creationId xmlns:a16="http://schemas.microsoft.com/office/drawing/2014/main" id="{737BAFD0-7BAF-4A21-A2BE-BA67991D06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95259" y="4598721"/>
            <a:ext cx="740550" cy="609005"/>
          </a:xfrm>
          <a:prstGeom prst="rect">
            <a:avLst/>
          </a:prstGeom>
        </p:spPr>
      </p:pic>
      <p:sp>
        <p:nvSpPr>
          <p:cNvPr id="14" name="TextBox 13">
            <a:extLst>
              <a:ext uri="{FF2B5EF4-FFF2-40B4-BE49-F238E27FC236}">
                <a16:creationId xmlns:a16="http://schemas.microsoft.com/office/drawing/2014/main" id="{C2D89CC7-9E08-4E17-B0B2-6904E8E7D865}"/>
              </a:ext>
            </a:extLst>
          </p:cNvPr>
          <p:cNvSpPr txBox="1"/>
          <p:nvPr/>
        </p:nvSpPr>
        <p:spPr>
          <a:xfrm>
            <a:off x="6546669" y="585296"/>
            <a:ext cx="4953000" cy="6186309"/>
          </a:xfrm>
          <a:prstGeom prst="rect">
            <a:avLst/>
          </a:prstGeom>
          <a:noFill/>
        </p:spPr>
        <p:txBody>
          <a:bodyPr wrap="square">
            <a:spAutoFit/>
          </a:bodyPr>
          <a:lstStyle/>
          <a:p>
            <a:pPr marL="0" marR="0" lvl="1" indent="0" algn="l" defTabSz="914354" rtl="0" eaLnBrk="1" fontAlgn="base" latinLnBrk="0" hangingPunct="1">
              <a:lnSpc>
                <a:spcPct val="100000"/>
              </a:lnSpc>
              <a:spcBef>
                <a:spcPts val="1200"/>
              </a:spcBef>
              <a:spcAft>
                <a:spcPct val="0"/>
              </a:spcAft>
              <a:buClrTx/>
              <a:buSzPct val="90000"/>
              <a:buFontTx/>
              <a:buNone/>
              <a:tabLst/>
              <a:defRPr/>
            </a:pPr>
            <a:endParaRPr kumimoji="0" lang="en-US" sz="1200" b="1" i="0" u="none" strike="noStrike" kern="0" cap="none" spc="0" normalizeH="0" baseline="0" noProof="0" dirty="0">
              <a:ln>
                <a:noFill/>
              </a:ln>
              <a:solidFill>
                <a:srgbClr val="2B5A95"/>
              </a:solidFill>
              <a:effectLst/>
              <a:uLnTx/>
              <a:uFillTx/>
              <a:latin typeface="Arial" panose="020B0604020202020204" pitchFamily="34" charset="0"/>
              <a:ea typeface="+mn-ea"/>
              <a:cs typeface="Arial" panose="020B0604020202020204" pitchFamily="34" charset="0"/>
            </a:endParaRPr>
          </a:p>
          <a:p>
            <a:pPr marL="0" marR="0" lvl="1" indent="0" algn="l" defTabSz="914354" rtl="0" eaLnBrk="1" fontAlgn="base" latinLnBrk="0" hangingPunct="1">
              <a:lnSpc>
                <a:spcPct val="100000"/>
              </a:lnSpc>
              <a:spcBef>
                <a:spcPts val="1200"/>
              </a:spcBef>
              <a:spcAft>
                <a:spcPct val="0"/>
              </a:spcAft>
              <a:buClrTx/>
              <a:buSzPct val="90000"/>
              <a:buFontTx/>
              <a:buNone/>
              <a:tabLst/>
              <a:defRPr/>
            </a:pPr>
            <a:r>
              <a:rPr kumimoji="0" lang="en-US" sz="1800" b="1" i="0" u="none" strike="noStrike" kern="0" cap="none" spc="0" normalizeH="0" baseline="0" noProof="0" dirty="0">
                <a:ln>
                  <a:noFill/>
                </a:ln>
                <a:solidFill>
                  <a:srgbClr val="2B5A95"/>
                </a:solidFill>
                <a:effectLst/>
                <a:uLnTx/>
                <a:uFillTx/>
                <a:latin typeface="Arial" panose="020B0604020202020204" pitchFamily="34" charset="0"/>
                <a:ea typeface="+mn-ea"/>
                <a:cs typeface="Arial" panose="020B0604020202020204" pitchFamily="34" charset="0"/>
              </a:rPr>
              <a:t>TRANSIT INCENTIVES TO THE PUBLIC</a:t>
            </a:r>
          </a:p>
          <a:p>
            <a:pPr marL="283464" marR="0" lvl="0" indent="-283464" algn="l" defTabSz="914354" rtl="0" eaLnBrk="1" fontAlgn="base" latinLnBrk="0" hangingPunct="1">
              <a:lnSpc>
                <a:spcPct val="100000"/>
              </a:lnSpc>
              <a:spcBef>
                <a:spcPts val="1200"/>
              </a:spcBef>
              <a:spcAft>
                <a:spcPct val="0"/>
              </a:spcAft>
              <a:buClrTx/>
              <a:buSzPct val="90000"/>
              <a:buFont typeface="Wingdings" panose="05000000000000000000" pitchFamily="2" charset="2"/>
              <a:buChar char="q"/>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Reduce travel times and automobile dependence</a:t>
            </a:r>
          </a:p>
          <a:p>
            <a:pPr marL="283464" marR="0" lvl="0" indent="-283464" algn="l" defTabSz="914354" rtl="0" eaLnBrk="1" fontAlgn="base" latinLnBrk="0" hangingPunct="1">
              <a:lnSpc>
                <a:spcPct val="100000"/>
              </a:lnSpc>
              <a:spcBef>
                <a:spcPts val="1200"/>
              </a:spcBef>
              <a:spcAft>
                <a:spcPct val="0"/>
              </a:spcAft>
              <a:buClrTx/>
              <a:buSzPct val="90000"/>
              <a:buFont typeface="Wingdings" panose="05000000000000000000" pitchFamily="2" charset="2"/>
              <a:buChar char="q"/>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Save money on gas, parking, and car maintenance/repairs</a:t>
            </a:r>
            <a:endParaRPr kumimoji="0" lang="en-US" sz="1800" b="1" i="0" u="none" strike="noStrike" kern="0" cap="none" spc="0" normalizeH="0" baseline="0" noProof="0" dirty="0">
              <a:ln>
                <a:noFill/>
              </a:ln>
              <a:solidFill>
                <a:srgbClr val="165392"/>
              </a:solidFill>
              <a:effectLst/>
              <a:uLnTx/>
              <a:uFillTx/>
              <a:latin typeface="Arial" panose="020B0604020202020204" pitchFamily="34" charset="0"/>
              <a:ea typeface="+mn-ea"/>
              <a:cs typeface="Arial" panose="020B0604020202020204" pitchFamily="34" charset="0"/>
            </a:endParaRPr>
          </a:p>
          <a:p>
            <a:pPr marL="0" marR="0" lvl="1" indent="0" algn="l" defTabSz="914354" rtl="0" eaLnBrk="1" fontAlgn="base" latinLnBrk="0" hangingPunct="1">
              <a:lnSpc>
                <a:spcPct val="100000"/>
              </a:lnSpc>
              <a:spcBef>
                <a:spcPts val="1200"/>
              </a:spcBef>
              <a:spcAft>
                <a:spcPct val="0"/>
              </a:spcAft>
              <a:buClrTx/>
              <a:buSzPct val="90000"/>
              <a:buFontTx/>
              <a:buNone/>
              <a:tabLst/>
              <a:defRPr/>
            </a:pPr>
            <a:endParaRPr kumimoji="0" lang="en-US" sz="1800" b="1" i="0" u="none" strike="noStrike" kern="0" cap="none" spc="0" normalizeH="0" baseline="0" noProof="0" dirty="0">
              <a:ln>
                <a:noFill/>
              </a:ln>
              <a:solidFill>
                <a:srgbClr val="165392"/>
              </a:solidFill>
              <a:effectLst/>
              <a:uLnTx/>
              <a:uFillTx/>
              <a:latin typeface="Arial" panose="020B0604020202020204" pitchFamily="34" charset="0"/>
              <a:ea typeface="+mn-ea"/>
              <a:cs typeface="Arial" panose="020B0604020202020204" pitchFamily="34" charset="0"/>
            </a:endParaRPr>
          </a:p>
          <a:p>
            <a:pPr marL="0" marR="0" lvl="1" indent="0" algn="l" defTabSz="914354" rtl="0" eaLnBrk="1" fontAlgn="base" latinLnBrk="0" hangingPunct="1">
              <a:lnSpc>
                <a:spcPct val="100000"/>
              </a:lnSpc>
              <a:spcBef>
                <a:spcPts val="1200"/>
              </a:spcBef>
              <a:spcAft>
                <a:spcPct val="0"/>
              </a:spcAft>
              <a:buClrTx/>
              <a:buSzPct val="90000"/>
              <a:buFontTx/>
              <a:buNone/>
              <a:tabLst/>
              <a:defRPr/>
            </a:pPr>
            <a:r>
              <a:rPr kumimoji="0" lang="en-US" sz="1800" b="1" i="0" u="none" strike="noStrike" kern="0" cap="none" spc="0" normalizeH="0" baseline="0" noProof="0" dirty="0">
                <a:ln>
                  <a:noFill/>
                </a:ln>
                <a:solidFill>
                  <a:srgbClr val="165392"/>
                </a:solidFill>
                <a:effectLst/>
                <a:uLnTx/>
                <a:uFillTx/>
                <a:latin typeface="Arial" panose="020B0604020202020204" pitchFamily="34" charset="0"/>
                <a:ea typeface="+mn-ea"/>
                <a:cs typeface="Arial" panose="020B0604020202020204" pitchFamily="34" charset="0"/>
              </a:rPr>
              <a:t>ENVIRONMENTAL</a:t>
            </a:r>
            <a:endPar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3464" marR="0" lvl="0" indent="-283464" algn="l" defTabSz="914354" rtl="0" eaLnBrk="1" fontAlgn="base" latinLnBrk="0" hangingPunct="1">
              <a:lnSpc>
                <a:spcPct val="100000"/>
              </a:lnSpc>
              <a:spcBef>
                <a:spcPts val="1200"/>
              </a:spcBef>
              <a:spcAft>
                <a:spcPct val="0"/>
              </a:spcAft>
              <a:buClrTx/>
              <a:buSzPct val="90000"/>
              <a:buFont typeface="Wingdings" panose="05000000000000000000" pitchFamily="2" charset="2"/>
              <a:buChar char="q"/>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Cleaner air by reducing traffic congestion (reduced vehicle emissions)</a:t>
            </a:r>
          </a:p>
          <a:p>
            <a:pPr marL="0" marR="0" lvl="1" indent="0" algn="l" defTabSz="914354" rtl="0" eaLnBrk="1" fontAlgn="base" latinLnBrk="0" hangingPunct="1">
              <a:lnSpc>
                <a:spcPct val="100000"/>
              </a:lnSpc>
              <a:spcBef>
                <a:spcPts val="1200"/>
              </a:spcBef>
              <a:spcAft>
                <a:spcPct val="0"/>
              </a:spcAft>
              <a:buClrTx/>
              <a:buSzPct val="90000"/>
              <a:buFontTx/>
              <a:buNone/>
              <a:tabLst/>
              <a:defRPr/>
            </a:pPr>
            <a:endParaRPr kumimoji="0" lang="en-US" sz="1800" b="1" i="0" u="none" strike="noStrike" kern="0" cap="none" spc="0" normalizeH="0" baseline="0" noProof="0" dirty="0">
              <a:ln>
                <a:noFill/>
              </a:ln>
              <a:solidFill>
                <a:srgbClr val="165392"/>
              </a:solidFill>
              <a:effectLst/>
              <a:uLnTx/>
              <a:uFillTx/>
              <a:latin typeface="Arial" panose="020B0604020202020204" pitchFamily="34" charset="0"/>
              <a:ea typeface="+mn-ea"/>
              <a:cs typeface="Arial" panose="020B0604020202020204" pitchFamily="34" charset="0"/>
            </a:endParaRPr>
          </a:p>
          <a:p>
            <a:pPr marL="0" marR="0" lvl="1" indent="0" algn="l" defTabSz="914354" rtl="0" eaLnBrk="1" fontAlgn="base" latinLnBrk="0" hangingPunct="1">
              <a:lnSpc>
                <a:spcPct val="100000"/>
              </a:lnSpc>
              <a:spcBef>
                <a:spcPts val="1200"/>
              </a:spcBef>
              <a:spcAft>
                <a:spcPct val="0"/>
              </a:spcAft>
              <a:buClrTx/>
              <a:buSzPct val="90000"/>
              <a:buFontTx/>
              <a:buNone/>
              <a:tabLst/>
              <a:defRPr/>
            </a:pPr>
            <a:endParaRPr kumimoji="0" lang="en-US" sz="1050" b="1" i="0" u="none" strike="noStrike" kern="0" cap="none" spc="0" normalizeH="0" baseline="0" noProof="0" dirty="0">
              <a:ln>
                <a:noFill/>
              </a:ln>
              <a:solidFill>
                <a:srgbClr val="165392"/>
              </a:solidFill>
              <a:effectLst/>
              <a:uLnTx/>
              <a:uFillTx/>
              <a:latin typeface="Arial" panose="020B0604020202020204" pitchFamily="34" charset="0"/>
              <a:ea typeface="+mn-ea"/>
              <a:cs typeface="Arial" panose="020B0604020202020204" pitchFamily="34" charset="0"/>
            </a:endParaRPr>
          </a:p>
          <a:p>
            <a:pPr marL="0" marR="0" lvl="1" indent="0" algn="l" defTabSz="914354" rtl="0" eaLnBrk="1" fontAlgn="base" latinLnBrk="0" hangingPunct="1">
              <a:lnSpc>
                <a:spcPct val="100000"/>
              </a:lnSpc>
              <a:spcBef>
                <a:spcPts val="1200"/>
              </a:spcBef>
              <a:spcAft>
                <a:spcPct val="0"/>
              </a:spcAft>
              <a:buClrTx/>
              <a:buSzPct val="90000"/>
              <a:buFontTx/>
              <a:buNone/>
              <a:tabLst/>
              <a:defRPr/>
            </a:pPr>
            <a:r>
              <a:rPr kumimoji="0" lang="en-US" sz="1800" b="1" i="0" u="none" strike="noStrike" kern="0" cap="none" spc="0" normalizeH="0" baseline="0" noProof="0" dirty="0">
                <a:ln>
                  <a:noFill/>
                </a:ln>
                <a:solidFill>
                  <a:srgbClr val="165392"/>
                </a:solidFill>
                <a:effectLst/>
                <a:uLnTx/>
                <a:uFillTx/>
                <a:latin typeface="Arial" panose="020B0604020202020204" pitchFamily="34" charset="0"/>
                <a:ea typeface="+mn-ea"/>
                <a:cs typeface="Arial" panose="020B0604020202020204" pitchFamily="34" charset="0"/>
              </a:rPr>
              <a:t>COMMUTER RAIL BENEFITS EMPLOYERS</a:t>
            </a:r>
          </a:p>
          <a:p>
            <a:pPr marL="283464" marR="0" lvl="0" indent="-283464" algn="l" defTabSz="914354" rtl="0" eaLnBrk="1" fontAlgn="base" latinLnBrk="0" hangingPunct="1">
              <a:lnSpc>
                <a:spcPct val="100000"/>
              </a:lnSpc>
              <a:spcBef>
                <a:spcPts val="1200"/>
              </a:spcBef>
              <a:spcAft>
                <a:spcPct val="0"/>
              </a:spcAft>
              <a:buClrTx/>
              <a:buSzPct val="90000"/>
              <a:buFont typeface="Wingdings" panose="05000000000000000000" pitchFamily="2" charset="2"/>
              <a:buChar char="q"/>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Access to a wider pool of talent</a:t>
            </a:r>
          </a:p>
          <a:p>
            <a:pPr marL="283464" marR="0" lvl="0" indent="-283464" algn="l" defTabSz="914354" rtl="0" eaLnBrk="1" fontAlgn="base" latinLnBrk="0" hangingPunct="1">
              <a:lnSpc>
                <a:spcPct val="100000"/>
              </a:lnSpc>
              <a:spcBef>
                <a:spcPts val="1200"/>
              </a:spcBef>
              <a:spcAft>
                <a:spcPct val="0"/>
              </a:spcAft>
              <a:buClrTx/>
              <a:buSzPct val="90000"/>
              <a:buFont typeface="Wingdings" panose="05000000000000000000" pitchFamily="2" charset="2"/>
              <a:buChar char="q"/>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Dependable and reliable transit service may boost and enhance productivity</a:t>
            </a:r>
          </a:p>
        </p:txBody>
      </p:sp>
      <p:pic>
        <p:nvPicPr>
          <p:cNvPr id="16" name="Picture 15">
            <a:extLst>
              <a:ext uri="{FF2B5EF4-FFF2-40B4-BE49-F238E27FC236}">
                <a16:creationId xmlns:a16="http://schemas.microsoft.com/office/drawing/2014/main" id="{1D46D27C-7AFB-4320-80AD-5E4E499EA67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04394" y="788017"/>
            <a:ext cx="557300" cy="561812"/>
          </a:xfrm>
          <a:prstGeom prst="rect">
            <a:avLst/>
          </a:prstGeom>
        </p:spPr>
      </p:pic>
      <p:pic>
        <p:nvPicPr>
          <p:cNvPr id="18" name="Picture 17">
            <a:extLst>
              <a:ext uri="{FF2B5EF4-FFF2-40B4-BE49-F238E27FC236}">
                <a16:creationId xmlns:a16="http://schemas.microsoft.com/office/drawing/2014/main" id="{9D88C3A2-F3B6-4084-A2A5-AC2E0D739D6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822231" y="3104107"/>
            <a:ext cx="809449" cy="494379"/>
          </a:xfrm>
          <a:prstGeom prst="rect">
            <a:avLst/>
          </a:prstGeom>
        </p:spPr>
      </p:pic>
      <p:pic>
        <p:nvPicPr>
          <p:cNvPr id="22" name="Picture 21">
            <a:extLst>
              <a:ext uri="{FF2B5EF4-FFF2-40B4-BE49-F238E27FC236}">
                <a16:creationId xmlns:a16="http://schemas.microsoft.com/office/drawing/2014/main" id="{41A61EBB-A6C9-4846-8816-0F909FEB9A6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398527" y="4929734"/>
            <a:ext cx="654233" cy="661169"/>
          </a:xfrm>
          <a:prstGeom prst="rect">
            <a:avLst/>
          </a:prstGeom>
        </p:spPr>
      </p:pic>
      <p:sp>
        <p:nvSpPr>
          <p:cNvPr id="4" name="Slide Number Placeholder 3">
            <a:extLst>
              <a:ext uri="{FF2B5EF4-FFF2-40B4-BE49-F238E27FC236}">
                <a16:creationId xmlns:a16="http://schemas.microsoft.com/office/drawing/2014/main" id="{577916D7-6BDB-48E1-A4C3-79D9970ADB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36D0C-0FE5-4578-AEA0-2C1E3285D18C}" type="slidenum">
              <a:rPr kumimoji="0" lang="en-US" sz="1400" b="1" i="0" u="none" strike="noStrike" kern="1200" cap="none" spc="0" normalizeH="0" baseline="0" noProof="0" smtClean="0">
                <a:ln>
                  <a:noFill/>
                </a:ln>
                <a:solidFill>
                  <a:srgbClr val="165293"/>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400" b="1" i="0" u="none" strike="noStrike" kern="1200" cap="none" spc="0" normalizeH="0" baseline="0" noProof="0" dirty="0">
              <a:ln>
                <a:noFill/>
              </a:ln>
              <a:solidFill>
                <a:srgbClr val="165293"/>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1549373131"/>
      </p:ext>
    </p:extLst>
  </p:cSld>
  <p:clrMapOvr>
    <a:masterClrMapping/>
  </p:clrMapOvr>
  <mc:AlternateContent xmlns:mc="http://schemas.openxmlformats.org/markup-compatibility/2006" xmlns:p14="http://schemas.microsoft.com/office/powerpoint/2010/main">
    <mc:Choice Requires="p14">
      <p:transition spd="med" p14:dur="700" advClick="0" advTm="56000">
        <p:fade/>
      </p:transition>
    </mc:Choice>
    <mc:Fallback xmlns="">
      <p:transition spd="med" advClick="0" advTm="56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22D2A3-7138-49AB-8057-F13C3C972AFE}"/>
              </a:ext>
            </a:extLst>
          </p:cNvPr>
          <p:cNvSpPr txBox="1">
            <a:spLocks noGrp="1"/>
          </p:cNvSpPr>
          <p:nvPr>
            <p:ph type="title" idx="4294967295"/>
          </p:nvPr>
        </p:nvSpPr>
        <p:spPr>
          <a:xfrm>
            <a:off x="152400" y="10180"/>
            <a:ext cx="937260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Study Overview</a:t>
            </a:r>
          </a:p>
        </p:txBody>
      </p:sp>
      <p:sp>
        <p:nvSpPr>
          <p:cNvPr id="8" name="Content Placeholder 2">
            <a:extLst>
              <a:ext uri="{FF2B5EF4-FFF2-40B4-BE49-F238E27FC236}">
                <a16:creationId xmlns:a16="http://schemas.microsoft.com/office/drawing/2014/main" id="{821B8406-105C-47EF-B1E8-17B375B5AB08}"/>
              </a:ext>
            </a:extLst>
          </p:cNvPr>
          <p:cNvSpPr txBox="1">
            <a:spLocks/>
          </p:cNvSpPr>
          <p:nvPr/>
        </p:nvSpPr>
        <p:spPr>
          <a:xfrm>
            <a:off x="304800" y="788126"/>
            <a:ext cx="6617952" cy="4343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1963" marR="0" lvl="1" indent="-404813" algn="l" defTabSz="914400" rtl="0" eaLnBrk="1" fontAlgn="base" latinLnBrk="0" hangingPunct="1">
              <a:lnSpc>
                <a:spcPct val="90000"/>
              </a:lnSpc>
              <a:spcBef>
                <a:spcPts val="0"/>
              </a:spcBef>
              <a:spcAft>
                <a:spcPts val="1600"/>
              </a:spcAft>
              <a:buClrTx/>
              <a:buSzPct val="125000"/>
              <a:buFont typeface="Wingdings" panose="05000000000000000000" pitchFamily="2" charset="2"/>
              <a:buChar char="q"/>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From Aventura in Miami-Dade County to Deerfield Beach in Broward County</a:t>
            </a:r>
          </a:p>
          <a:p>
            <a:pPr marL="461963" marR="0" lvl="1" indent="-404813" algn="l" defTabSz="914400" rtl="0" eaLnBrk="1" fontAlgn="base" latinLnBrk="0" hangingPunct="1">
              <a:lnSpc>
                <a:spcPct val="90000"/>
              </a:lnSpc>
              <a:spcBef>
                <a:spcPts val="0"/>
              </a:spcBef>
              <a:spcAft>
                <a:spcPts val="1600"/>
              </a:spcAft>
              <a:buClrTx/>
              <a:buSzPct val="125000"/>
              <a:buFont typeface="Wingdings" panose="05000000000000000000" pitchFamily="2" charset="2"/>
              <a:buChar char="q"/>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27 Miles along the FEC Railroad</a:t>
            </a:r>
          </a:p>
          <a:p>
            <a:pPr marL="461963" marR="0" lvl="1" indent="-404813" algn="l" defTabSz="914400" rtl="0" eaLnBrk="1" fontAlgn="base" latinLnBrk="0" hangingPunct="1">
              <a:lnSpc>
                <a:spcPct val="90000"/>
              </a:lnSpc>
              <a:spcBef>
                <a:spcPts val="0"/>
              </a:spcBef>
              <a:spcAft>
                <a:spcPts val="1600"/>
              </a:spcAft>
              <a:buClrTx/>
              <a:buSzPct val="125000"/>
              <a:buFont typeface="Wingdings" panose="05000000000000000000" pitchFamily="2" charset="2"/>
              <a:buChar char="q"/>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Miami-Dade is moving forward with commuter rail as part of their Northeast Corridor Project which is part of their county wide Smart Plan</a:t>
            </a:r>
          </a:p>
          <a:p>
            <a:pPr marL="461963" marR="0" lvl="1" indent="-404813" algn="l" defTabSz="914400" rtl="0" eaLnBrk="1" fontAlgn="base" latinLnBrk="0" hangingPunct="1">
              <a:lnSpc>
                <a:spcPct val="90000"/>
              </a:lnSpc>
              <a:spcBef>
                <a:spcPts val="0"/>
              </a:spcBef>
              <a:spcAft>
                <a:spcPts val="1600"/>
              </a:spcAft>
              <a:buClrTx/>
              <a:buSzPct val="125000"/>
              <a:buFont typeface="Wingdings" panose="05000000000000000000" pitchFamily="2" charset="2"/>
              <a:buChar char="q"/>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There is potential for Palm Beach county to extend the commuter rail up to Jupiter based on the original Coastal Link Study</a:t>
            </a:r>
          </a:p>
          <a:p>
            <a:pPr marL="461963" marR="0" lvl="1" indent="-404813" algn="l" defTabSz="914400" rtl="0" eaLnBrk="1" fontAlgn="base" latinLnBrk="0" hangingPunct="1">
              <a:lnSpc>
                <a:spcPct val="90000"/>
              </a:lnSpc>
              <a:spcBef>
                <a:spcPts val="0"/>
              </a:spcBef>
              <a:spcAft>
                <a:spcPts val="1600"/>
              </a:spcAft>
              <a:buClrTx/>
              <a:buSzPct val="125000"/>
              <a:buFont typeface="Wingdings" panose="05000000000000000000" pitchFamily="2" charset="2"/>
              <a:buChar char="q"/>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BCR is being developed taking into consideration potential future extension into Palm Beach County</a:t>
            </a:r>
          </a:p>
          <a:p>
            <a:pPr marL="461963" marR="0" lvl="1" indent="-404813" algn="l" defTabSz="914400" rtl="0" eaLnBrk="1" fontAlgn="base" latinLnBrk="0" hangingPunct="1">
              <a:lnSpc>
                <a:spcPct val="90000"/>
              </a:lnSpc>
              <a:spcBef>
                <a:spcPts val="0"/>
              </a:spcBef>
              <a:spcAft>
                <a:spcPts val="1600"/>
              </a:spcAft>
              <a:buClrTx/>
              <a:buSzPct val="125000"/>
              <a:buFont typeface="Wingdings" panose="05000000000000000000" pitchFamily="2" charset="2"/>
              <a:buChar char="q"/>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Technical recommendations have been made for 6 station locations</a:t>
            </a:r>
          </a:p>
          <a:p>
            <a:pPr marL="461963" marR="0" lvl="1" indent="-404813" algn="l" defTabSz="914400" rtl="0" eaLnBrk="1" fontAlgn="base" latinLnBrk="0" hangingPunct="1">
              <a:lnSpc>
                <a:spcPct val="90000"/>
              </a:lnSpc>
              <a:spcBef>
                <a:spcPts val="0"/>
              </a:spcBef>
              <a:spcAft>
                <a:spcPts val="1600"/>
              </a:spcAft>
              <a:buClrTx/>
              <a:buSzPct val="125000"/>
              <a:buFont typeface="Wingdings" panose="05000000000000000000" pitchFamily="2" charset="2"/>
              <a:buChar char="q"/>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Extensive coordination needed with Brightline, FECR, FTA, local municipalities as well as Miami-Dade County</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1E673DA3-6612-4D5F-A79A-E8C5CEED44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36D0C-0FE5-4578-AEA0-2C1E3285D18C}" type="slidenum">
              <a:rPr kumimoji="0" lang="en-US" sz="1400" b="1" i="0" u="none" strike="noStrike" kern="1200" cap="none" spc="0" normalizeH="0" baseline="0" noProof="0" smtClean="0">
                <a:ln>
                  <a:noFill/>
                </a:ln>
                <a:solidFill>
                  <a:srgbClr val="165293"/>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400" b="1" i="0" u="none" strike="noStrike" kern="1200" cap="none" spc="0" normalizeH="0" baseline="0" noProof="0" dirty="0">
              <a:ln>
                <a:noFill/>
              </a:ln>
              <a:solidFill>
                <a:srgbClr val="165293"/>
              </a:solidFill>
              <a:effectLst/>
              <a:uLnTx/>
              <a:uFillTx/>
              <a:latin typeface="Bahnschrift" panose="020B0502040204020203" pitchFamily="34" charset="0"/>
              <a:ea typeface="+mn-ea"/>
              <a:cs typeface="+mn-cs"/>
            </a:endParaRPr>
          </a:p>
        </p:txBody>
      </p:sp>
      <p:pic>
        <p:nvPicPr>
          <p:cNvPr id="6" name="Picture 5" descr="Map of BCR alignment through Broward County">
            <a:extLst>
              <a:ext uri="{FF2B5EF4-FFF2-40B4-BE49-F238E27FC236}">
                <a16:creationId xmlns:a16="http://schemas.microsoft.com/office/drawing/2014/main" id="{41837346-916C-4CED-9626-8547A344C0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26842" y="667821"/>
            <a:ext cx="4766382" cy="6149083"/>
          </a:xfrm>
          <a:prstGeom prst="rect">
            <a:avLst/>
          </a:prstGeom>
          <a:ln w="12700">
            <a:solidFill>
              <a:schemeClr val="tx1"/>
            </a:solidFill>
          </a:ln>
        </p:spPr>
      </p:pic>
    </p:spTree>
    <p:extLst>
      <p:ext uri="{BB962C8B-B14F-4D97-AF65-F5344CB8AC3E}">
        <p14:creationId xmlns:p14="http://schemas.microsoft.com/office/powerpoint/2010/main" val="4118911913"/>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2000"/>
                                        <p:tgtEl>
                                          <p:spTgt spid="8">
                                            <p:txEl>
                                              <p:pRg st="1" end="1"/>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2000"/>
                                        <p:tgtEl>
                                          <p:spTgt spid="8">
                                            <p:txEl>
                                              <p:pRg st="2" end="2"/>
                                            </p:txEl>
                                          </p:spTgt>
                                        </p:tgtEl>
                                      </p:cBhvr>
                                    </p:animEffect>
                                  </p:childTnLst>
                                </p:cTn>
                              </p:par>
                              <p:par>
                                <p:cTn id="14" presetID="10" presetClass="entr" presetSubtype="0" fill="hold" nodeType="withEffect">
                                  <p:stCondLst>
                                    <p:cond delay="100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2000"/>
                                        <p:tgtEl>
                                          <p:spTgt spid="8">
                                            <p:txEl>
                                              <p:pRg st="3" end="3"/>
                                            </p:txEl>
                                          </p:spTgt>
                                        </p:tgtEl>
                                      </p:cBhvr>
                                    </p:animEffect>
                                  </p:childTnLst>
                                </p:cTn>
                              </p:par>
                              <p:par>
                                <p:cTn id="17" presetID="10" presetClass="entr" presetSubtype="0" fill="hold" nodeType="withEffect">
                                  <p:stCondLst>
                                    <p:cond delay="100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03A6F9-7363-45BF-9404-5B5A908650F2}"/>
              </a:ext>
            </a:extLst>
          </p:cNvPr>
          <p:cNvSpPr txBox="1">
            <a:spLocks noGrp="1"/>
          </p:cNvSpPr>
          <p:nvPr>
            <p:ph type="title" idx="4294967295"/>
          </p:nvPr>
        </p:nvSpPr>
        <p:spPr>
          <a:xfrm>
            <a:off x="152400" y="10182"/>
            <a:ext cx="937260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Rail Services in the FEC Corridor</a:t>
            </a:r>
          </a:p>
        </p:txBody>
      </p:sp>
      <p:sp>
        <p:nvSpPr>
          <p:cNvPr id="6" name="Text Box 4">
            <a:extLst>
              <a:ext uri="{FF2B5EF4-FFF2-40B4-BE49-F238E27FC236}">
                <a16:creationId xmlns:a16="http://schemas.microsoft.com/office/drawing/2014/main" id="{698C3B09-911D-4AA1-BD56-35A6F0696636}"/>
              </a:ext>
            </a:extLst>
          </p:cNvPr>
          <p:cNvSpPr txBox="1">
            <a:spLocks noChangeArrowheads="1"/>
          </p:cNvSpPr>
          <p:nvPr/>
        </p:nvSpPr>
        <p:spPr bwMode="auto">
          <a:xfrm>
            <a:off x="435212" y="1841242"/>
            <a:ext cx="57912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lvl1pPr marL="461963" indent="-461963">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1pPr>
            <a:lvl2pPr marL="742950" indent="-28575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9pPr>
          </a:lstStyle>
          <a:p>
            <a:pPr marL="285750" marR="0" lvl="1" indent="-28575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Shared-use corridor with FEC freight trains and intercity passenger trains</a:t>
            </a:r>
          </a:p>
          <a:p>
            <a:pPr marL="285750" marR="0" lvl="1" indent="-28575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endPar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1" indent="-28575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Florida East Coast Railway, L.L.C. owns the FECR right of way and operates freight service</a:t>
            </a:r>
          </a:p>
          <a:p>
            <a:pPr marL="285750" marR="0" lvl="1" indent="-28575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endPar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1" indent="-28575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Brightline operates inter-city passenger rail trains via a passenger easement in the corridor</a:t>
            </a:r>
          </a:p>
          <a:p>
            <a:pPr marL="0" marR="0" lvl="1" indent="0" algn="l" defTabSz="914400" rtl="0" eaLnBrk="1" fontAlgn="base" latinLnBrk="0" hangingPunct="1">
              <a:lnSpc>
                <a:spcPct val="100000"/>
              </a:lnSpc>
              <a:spcBef>
                <a:spcPts val="0"/>
              </a:spcBef>
              <a:spcAft>
                <a:spcPct val="0"/>
              </a:spcAft>
              <a:buClrTx/>
              <a:buSzPct val="90000"/>
              <a:buFont typeface="Wingdings" panose="05000000000000000000" pitchFamily="2" charset="2"/>
              <a:buNone/>
              <a:tabLst>
                <a:tab pos="457200" algn="l"/>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1" indent="0" algn="l" defTabSz="914400" rtl="0" eaLnBrk="1" fontAlgn="base" latinLnBrk="0" hangingPunct="1">
              <a:lnSpc>
                <a:spcPct val="100000"/>
              </a:lnSpc>
              <a:spcBef>
                <a:spcPts val="0"/>
              </a:spcBef>
              <a:spcAft>
                <a:spcPct val="0"/>
              </a:spcAft>
              <a:buClrTx/>
              <a:buSzPct val="90000"/>
              <a:buFont typeface="Wingdings" panose="05000000000000000000" pitchFamily="2" charset="2"/>
              <a:buNone/>
              <a:tabLst>
                <a:tab pos="457200" algn="l"/>
              </a:tabLst>
              <a:defRPr/>
            </a:pPr>
            <a:endPar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ts val="0"/>
              </a:spcBef>
              <a:spcAft>
                <a:spcPct val="0"/>
              </a:spcAft>
              <a:buClrTx/>
              <a:buSzPct val="90000"/>
              <a:buFont typeface="Wingdings" panose="05000000000000000000" pitchFamily="2" charset="2"/>
              <a:buNone/>
              <a:tabLst>
                <a:tab pos="457200" algn="l"/>
              </a:tabLst>
              <a:defRPr/>
            </a:pPr>
            <a:endPar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Florida East Coast FEC Freight Trains - YouTube">
            <a:extLst>
              <a:ext uri="{FF2B5EF4-FFF2-40B4-BE49-F238E27FC236}">
                <a16:creationId xmlns:a16="http://schemas.microsoft.com/office/drawing/2014/main" id="{FBF65242-6B82-4472-B244-4DE51ADD2F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715484"/>
            <a:ext cx="5012267" cy="28194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 name="Picture 7" descr="A picture of a brightline station">
            <a:extLst>
              <a:ext uri="{FF2B5EF4-FFF2-40B4-BE49-F238E27FC236}">
                <a16:creationId xmlns:a16="http://schemas.microsoft.com/office/drawing/2014/main" id="{849AD92D-C172-4331-969A-E44C6E033BBB}"/>
              </a:ext>
              <a:ext uri="{C183D7F6-B498-43B3-948B-1728B52AA6E4}">
                <adec:decorative xmlns:adec="http://schemas.microsoft.com/office/drawing/2017/decorative" val="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58000" y="3638635"/>
            <a:ext cx="5012267" cy="3132667"/>
          </a:xfrm>
          <a:prstGeom prst="rect">
            <a:avLst/>
          </a:prstGeom>
          <a:ln w="12700">
            <a:solidFill>
              <a:schemeClr val="tx1"/>
            </a:solidFill>
          </a:ln>
        </p:spPr>
      </p:pic>
      <p:sp>
        <p:nvSpPr>
          <p:cNvPr id="3" name="Slide Number Placeholder 2">
            <a:extLst>
              <a:ext uri="{FF2B5EF4-FFF2-40B4-BE49-F238E27FC236}">
                <a16:creationId xmlns:a16="http://schemas.microsoft.com/office/drawing/2014/main" id="{9866693F-2B61-4F5F-973F-F8AB29421D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36D0C-0FE5-4578-AEA0-2C1E3285D18C}" type="slidenum">
              <a:rPr kumimoji="0" lang="en-US" sz="1400" b="1" i="0" u="none" strike="noStrike" kern="1200" cap="none" spc="0" normalizeH="0" baseline="0" noProof="0" smtClean="0">
                <a:ln>
                  <a:noFill/>
                </a:ln>
                <a:solidFill>
                  <a:srgbClr val="165293"/>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400" b="1" i="0" u="none" strike="noStrike" kern="1200" cap="none" spc="0" normalizeH="0" baseline="0" noProof="0" dirty="0">
              <a:ln>
                <a:noFill/>
              </a:ln>
              <a:solidFill>
                <a:srgbClr val="165293"/>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2546127215"/>
      </p:ext>
    </p:extLst>
  </p:cSld>
  <p:clrMapOvr>
    <a:masterClrMapping/>
  </p:clrMapOvr>
  <mc:AlternateContent xmlns:mc="http://schemas.openxmlformats.org/markup-compatibility/2006" xmlns:p14="http://schemas.microsoft.com/office/powerpoint/2010/main">
    <mc:Choice Requires="p14">
      <p:transition spd="med" p14:dur="700" advClick="0" advTm="37000">
        <p:fade/>
      </p:transition>
    </mc:Choice>
    <mc:Fallback xmlns="">
      <p:transition spd="med" advClick="0" advTm="37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002C73-9533-C240-A94B-34B850929BB1}"/>
              </a:ext>
            </a:extLst>
          </p:cNvPr>
          <p:cNvSpPr txBox="1">
            <a:spLocks noGrp="1"/>
          </p:cNvSpPr>
          <p:nvPr>
            <p:ph type="title" idx="4294967295"/>
          </p:nvPr>
        </p:nvSpPr>
        <p:spPr>
          <a:xfrm>
            <a:off x="152400" y="10182"/>
            <a:ext cx="937260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Environmental Considerations</a:t>
            </a:r>
          </a:p>
        </p:txBody>
      </p:sp>
      <p:sp>
        <p:nvSpPr>
          <p:cNvPr id="6" name="Text Box 4">
            <a:extLst>
              <a:ext uri="{FF2B5EF4-FFF2-40B4-BE49-F238E27FC236}">
                <a16:creationId xmlns:a16="http://schemas.microsoft.com/office/drawing/2014/main" id="{0E8943B7-DD45-4CF1-8176-6AE26768D0CA}"/>
              </a:ext>
            </a:extLst>
          </p:cNvPr>
          <p:cNvSpPr txBox="1">
            <a:spLocks noChangeArrowheads="1"/>
          </p:cNvSpPr>
          <p:nvPr/>
        </p:nvSpPr>
        <p:spPr bwMode="auto">
          <a:xfrm>
            <a:off x="146457" y="702320"/>
            <a:ext cx="4255935"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lvl1pPr marL="461963" indent="-461963">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1pPr>
            <a:lvl2pPr marL="742950" indent="-28575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9pPr>
          </a:lstStyle>
          <a:p>
            <a:pPr marL="285750" marR="0" lvl="1" indent="-28575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Social Environment</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Social Resources</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Economic</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Land Use Changes</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Mobility</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Aesthetic Effects</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Relocation</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Recreational Section 4(f)     (Parks and Preserves)</a:t>
            </a:r>
          </a:p>
          <a:p>
            <a:pPr marL="3429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endPar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3429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Cultural Environment</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Historic Resources</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Archaeological Resources</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Involves Coordination with the State Historic Preservation Officer</a:t>
            </a:r>
          </a:p>
        </p:txBody>
      </p:sp>
      <p:sp>
        <p:nvSpPr>
          <p:cNvPr id="11" name="Text Box 4">
            <a:extLst>
              <a:ext uri="{FF2B5EF4-FFF2-40B4-BE49-F238E27FC236}">
                <a16:creationId xmlns:a16="http://schemas.microsoft.com/office/drawing/2014/main" id="{2A49887E-B197-4FDE-AD9F-313989C0FC6C}"/>
              </a:ext>
            </a:extLst>
          </p:cNvPr>
          <p:cNvSpPr txBox="1">
            <a:spLocks noChangeArrowheads="1"/>
          </p:cNvSpPr>
          <p:nvPr/>
        </p:nvSpPr>
        <p:spPr bwMode="auto">
          <a:xfrm>
            <a:off x="4513010" y="718164"/>
            <a:ext cx="32766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lvl1pPr marL="461963" indent="-461963">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1pPr>
            <a:lvl2pPr marL="742950" indent="-28575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9pPr>
          </a:lstStyle>
          <a:p>
            <a:pPr marL="285750" marR="0" lvl="1" indent="-28575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Natural Environment</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Wetlands</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Protected Species</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Essential Fish Habitat</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Water Resources</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Floodplains</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Special Designations</a:t>
            </a:r>
          </a:p>
          <a:p>
            <a:pPr marL="3429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endPar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3429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Physical Environment</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fr-FR"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Farmlands</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fr-FR"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Noise</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fr-FR"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Air Quality</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fr-FR"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Contamination</a:t>
            </a:r>
            <a:endPar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pic>
        <p:nvPicPr>
          <p:cNvPr id="10" name="Picture 9" descr="an image of a pedestrian crossing north of the New River Bridge">
            <a:extLst>
              <a:ext uri="{FF2B5EF4-FFF2-40B4-BE49-F238E27FC236}">
                <a16:creationId xmlns:a16="http://schemas.microsoft.com/office/drawing/2014/main" id="{5B170FF5-F0E6-4919-AC38-9FDF81D0BA7F}"/>
              </a:ext>
            </a:extLst>
          </p:cNvPr>
          <p:cNvPicPr>
            <a:picLocks noChangeAspect="1"/>
          </p:cNvPicPr>
          <p:nvPr/>
        </p:nvPicPr>
        <p:blipFill rotWithShape="1">
          <a:blip r:embed="rId3"/>
          <a:srcRect l="-235" t="-983" r="235" b="26361"/>
          <a:stretch/>
        </p:blipFill>
        <p:spPr>
          <a:xfrm>
            <a:off x="199077" y="4696592"/>
            <a:ext cx="4064201" cy="2009008"/>
          </a:xfrm>
          <a:prstGeom prst="rect">
            <a:avLst/>
          </a:prstGeom>
          <a:ln w="12700">
            <a:solidFill>
              <a:schemeClr val="tx1"/>
            </a:solidFill>
          </a:ln>
        </p:spPr>
      </p:pic>
      <p:sp>
        <p:nvSpPr>
          <p:cNvPr id="12" name="TextBox 11">
            <a:extLst>
              <a:ext uri="{FF2B5EF4-FFF2-40B4-BE49-F238E27FC236}">
                <a16:creationId xmlns:a16="http://schemas.microsoft.com/office/drawing/2014/main" id="{013E1D31-E835-4BC5-9A03-AE1C6E1F166B}"/>
              </a:ext>
            </a:extLst>
          </p:cNvPr>
          <p:cNvSpPr txBox="1"/>
          <p:nvPr/>
        </p:nvSpPr>
        <p:spPr>
          <a:xfrm>
            <a:off x="199077" y="6428601"/>
            <a:ext cx="3915723"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3175">
                  <a:solidFill>
                    <a:prstClr val="white"/>
                  </a:solidFill>
                </a:ln>
                <a:solidFill>
                  <a:prstClr val="white"/>
                </a:solidFill>
                <a:effectLst>
                  <a:outerShdw blurRad="38100" dist="25400" dir="5400000" algn="ctr" rotWithShape="0">
                    <a:srgbClr val="6E747A">
                      <a:alpha val="43000"/>
                    </a:srgbClr>
                  </a:outerShdw>
                </a:effectLst>
                <a:uLnTx/>
                <a:uFillTx/>
                <a:latin typeface="Century Gothic" panose="020B0502020202020204" pitchFamily="34" charset="0"/>
                <a:ea typeface="+mn-ea"/>
                <a:cs typeface="+mn-cs"/>
              </a:rPr>
              <a:t>Pedestrian Crossing North of the New River Bridge</a:t>
            </a:r>
          </a:p>
        </p:txBody>
      </p:sp>
      <p:pic>
        <p:nvPicPr>
          <p:cNvPr id="13" name="Picture 12" descr="an image depicting the south end of New River Bridge">
            <a:extLst>
              <a:ext uri="{FF2B5EF4-FFF2-40B4-BE49-F238E27FC236}">
                <a16:creationId xmlns:a16="http://schemas.microsoft.com/office/drawing/2014/main" id="{F94276E5-3B10-459D-80C6-0D36E61F5EA7}"/>
              </a:ext>
            </a:extLst>
          </p:cNvPr>
          <p:cNvPicPr>
            <a:picLocks noChangeAspect="1"/>
          </p:cNvPicPr>
          <p:nvPr/>
        </p:nvPicPr>
        <p:blipFill rotWithShape="1">
          <a:blip r:embed="rId4"/>
          <a:srcRect b="18306"/>
          <a:stretch/>
        </p:blipFill>
        <p:spPr>
          <a:xfrm>
            <a:off x="4387025" y="4696592"/>
            <a:ext cx="3712376" cy="2009008"/>
          </a:xfrm>
          <a:prstGeom prst="rect">
            <a:avLst/>
          </a:prstGeom>
          <a:ln w="12700">
            <a:solidFill>
              <a:schemeClr val="tx1"/>
            </a:solidFill>
          </a:ln>
        </p:spPr>
      </p:pic>
      <p:sp>
        <p:nvSpPr>
          <p:cNvPr id="14" name="TextBox 13">
            <a:extLst>
              <a:ext uri="{FF2B5EF4-FFF2-40B4-BE49-F238E27FC236}">
                <a16:creationId xmlns:a16="http://schemas.microsoft.com/office/drawing/2014/main" id="{51A300EB-8EAF-4C49-83A9-F709228DBFF8}"/>
              </a:ext>
            </a:extLst>
          </p:cNvPr>
          <p:cNvSpPr txBox="1"/>
          <p:nvPr/>
        </p:nvSpPr>
        <p:spPr>
          <a:xfrm>
            <a:off x="4387025" y="6428601"/>
            <a:ext cx="2743200"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3175">
                  <a:solidFill>
                    <a:prstClr val="white"/>
                  </a:solidFill>
                </a:ln>
                <a:solidFill>
                  <a:prstClr val="white"/>
                </a:solidFill>
                <a:effectLst>
                  <a:outerShdw blurRad="38100" dist="25400" dir="5400000" algn="ctr" rotWithShape="0">
                    <a:srgbClr val="6E747A">
                      <a:alpha val="43000"/>
                    </a:srgbClr>
                  </a:outerShdw>
                </a:effectLst>
                <a:uLnTx/>
                <a:uFillTx/>
                <a:latin typeface="Century Gothic" panose="020B0502020202020204" pitchFamily="34" charset="0"/>
                <a:ea typeface="+mn-ea"/>
                <a:cs typeface="+mn-cs"/>
              </a:rPr>
              <a:t>Looking South at New River Bridge</a:t>
            </a:r>
          </a:p>
        </p:txBody>
      </p:sp>
      <p:pic>
        <p:nvPicPr>
          <p:cNvPr id="9" name="B8934D90-600D-4E4C-9DC8-795962D0037D" descr="an image depicting the old Fort Lauderdale village historic district">
            <a:extLst>
              <a:ext uri="{FF2B5EF4-FFF2-40B4-BE49-F238E27FC236}">
                <a16:creationId xmlns:a16="http://schemas.microsoft.com/office/drawing/2014/main" id="{11DC9715-BFC2-4810-B3A8-CB3074E045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5400000">
            <a:off x="7227473" y="1893473"/>
            <a:ext cx="5865030" cy="3759224"/>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A716295-3220-44AE-A00F-67EBEB6851B5}"/>
              </a:ext>
            </a:extLst>
          </p:cNvPr>
          <p:cNvSpPr txBox="1"/>
          <p:nvPr/>
        </p:nvSpPr>
        <p:spPr>
          <a:xfrm>
            <a:off x="8280376" y="6428601"/>
            <a:ext cx="3330599"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3175">
                  <a:solidFill>
                    <a:prstClr val="white"/>
                  </a:solidFill>
                </a:ln>
                <a:solidFill>
                  <a:prstClr val="white"/>
                </a:solidFill>
                <a:effectLst>
                  <a:outerShdw blurRad="38100" dist="25400" dir="5400000" algn="ctr" rotWithShape="0">
                    <a:srgbClr val="6E747A">
                      <a:alpha val="43000"/>
                    </a:srgbClr>
                  </a:outerShdw>
                </a:effectLst>
                <a:uLnTx/>
                <a:uFillTx/>
                <a:latin typeface="Century Gothic" panose="020B0502020202020204" pitchFamily="34" charset="0"/>
                <a:ea typeface="+mn-ea"/>
                <a:cs typeface="+mn-cs"/>
              </a:rPr>
              <a:t>Old Fort Lauderdale Village Historic District</a:t>
            </a:r>
          </a:p>
        </p:txBody>
      </p:sp>
      <p:sp>
        <p:nvSpPr>
          <p:cNvPr id="2" name="Slide Number Placeholder 1">
            <a:extLst>
              <a:ext uri="{FF2B5EF4-FFF2-40B4-BE49-F238E27FC236}">
                <a16:creationId xmlns:a16="http://schemas.microsoft.com/office/drawing/2014/main" id="{44FA4D04-EBA3-4457-A691-C4BFD288F1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36D0C-0FE5-4578-AEA0-2C1E3285D18C}" type="slidenum">
              <a:rPr kumimoji="0" lang="en-US" sz="1400" b="1" i="0" u="none" strike="noStrike" kern="1200" cap="none" spc="0" normalizeH="0" baseline="0" noProof="0" smtClean="0">
                <a:ln>
                  <a:noFill/>
                </a:ln>
                <a:solidFill>
                  <a:srgbClr val="165293"/>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400" b="1" i="0" u="none" strike="noStrike" kern="1200" cap="none" spc="0" normalizeH="0" baseline="0" noProof="0" dirty="0">
              <a:ln>
                <a:noFill/>
              </a:ln>
              <a:solidFill>
                <a:srgbClr val="165293"/>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3617336197"/>
      </p:ext>
    </p:extLst>
  </p:cSld>
  <p:clrMapOvr>
    <a:masterClrMapping/>
  </p:clrMapOvr>
  <mc:AlternateContent xmlns:mc="http://schemas.openxmlformats.org/markup-compatibility/2006" xmlns:p14="http://schemas.microsoft.com/office/powerpoint/2010/main">
    <mc:Choice Requires="p14">
      <p:transition spd="slow" p14:dur="2000" advClick="0" advTm="61000"/>
    </mc:Choice>
    <mc:Fallback xmlns="">
      <p:transition spd="slow" advClick="0" advTm="6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par>
                                <p:cTn id="8" presetID="10" presetClass="entr" presetSubtype="0" fill="hold" nodeType="withEffect">
                                  <p:stCondLst>
                                    <p:cond delay="600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2000"/>
                                        <p:tgtEl>
                                          <p:spTgt spid="6">
                                            <p:txEl>
                                              <p:pRg st="1" end="1"/>
                                            </p:txEl>
                                          </p:spTgt>
                                        </p:tgtEl>
                                      </p:cBhvr>
                                    </p:animEffect>
                                  </p:childTnLst>
                                </p:cTn>
                              </p:par>
                              <p:par>
                                <p:cTn id="11" presetID="10" presetClass="entr" presetSubtype="0" fill="hold" nodeType="withEffect">
                                  <p:stCondLst>
                                    <p:cond delay="600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2000"/>
                                        <p:tgtEl>
                                          <p:spTgt spid="6">
                                            <p:txEl>
                                              <p:pRg st="2" end="2"/>
                                            </p:txEl>
                                          </p:spTgt>
                                        </p:tgtEl>
                                      </p:cBhvr>
                                    </p:animEffect>
                                  </p:childTnLst>
                                </p:cTn>
                              </p:par>
                              <p:par>
                                <p:cTn id="14" presetID="10" presetClass="entr" presetSubtype="0" fill="hold" nodeType="withEffect">
                                  <p:stCondLst>
                                    <p:cond delay="600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2000"/>
                                        <p:tgtEl>
                                          <p:spTgt spid="6">
                                            <p:txEl>
                                              <p:pRg st="3" end="3"/>
                                            </p:txEl>
                                          </p:spTgt>
                                        </p:tgtEl>
                                      </p:cBhvr>
                                    </p:animEffect>
                                  </p:childTnLst>
                                </p:cTn>
                              </p:par>
                              <p:par>
                                <p:cTn id="17" presetID="10" presetClass="entr" presetSubtype="0" fill="hold" nodeType="withEffect">
                                  <p:stCondLst>
                                    <p:cond delay="600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2000"/>
                                        <p:tgtEl>
                                          <p:spTgt spid="6">
                                            <p:txEl>
                                              <p:pRg st="4" end="4"/>
                                            </p:txEl>
                                          </p:spTgt>
                                        </p:tgtEl>
                                      </p:cBhvr>
                                    </p:animEffect>
                                  </p:childTnLst>
                                </p:cTn>
                              </p:par>
                              <p:par>
                                <p:cTn id="20" presetID="10" presetClass="entr" presetSubtype="0" fill="hold" nodeType="withEffect">
                                  <p:stCondLst>
                                    <p:cond delay="600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2000"/>
                                        <p:tgtEl>
                                          <p:spTgt spid="6">
                                            <p:txEl>
                                              <p:pRg st="5" end="5"/>
                                            </p:txEl>
                                          </p:spTgt>
                                        </p:tgtEl>
                                      </p:cBhvr>
                                    </p:animEffect>
                                  </p:childTnLst>
                                </p:cTn>
                              </p:par>
                              <p:par>
                                <p:cTn id="23" presetID="10" presetClass="entr" presetSubtype="0" fill="hold" nodeType="withEffect">
                                  <p:stCondLst>
                                    <p:cond delay="600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2000"/>
                                        <p:tgtEl>
                                          <p:spTgt spid="6">
                                            <p:txEl>
                                              <p:pRg st="6" end="6"/>
                                            </p:txEl>
                                          </p:spTgt>
                                        </p:tgtEl>
                                      </p:cBhvr>
                                    </p:animEffect>
                                  </p:childTnLst>
                                </p:cTn>
                              </p:par>
                              <p:par>
                                <p:cTn id="26" presetID="10" presetClass="entr" presetSubtype="0" fill="hold" nodeType="withEffect">
                                  <p:stCondLst>
                                    <p:cond delay="600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fade">
                                      <p:cBhvr>
                                        <p:cTn id="28" dur="2000"/>
                                        <p:tgtEl>
                                          <p:spTgt spid="6">
                                            <p:txEl>
                                              <p:pRg st="7" end="7"/>
                                            </p:txEl>
                                          </p:spTgt>
                                        </p:tgtEl>
                                      </p:cBhvr>
                                    </p:animEffect>
                                  </p:childTnLst>
                                </p:cTn>
                              </p:par>
                              <p:par>
                                <p:cTn id="29" presetID="10" presetClass="entr" presetSubtype="0" fill="hold" nodeType="withEffect">
                                  <p:stCondLst>
                                    <p:cond delay="2000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fade">
                                      <p:cBhvr>
                                        <p:cTn id="31" dur="2000"/>
                                        <p:tgtEl>
                                          <p:spTgt spid="6">
                                            <p:txEl>
                                              <p:pRg st="9" end="9"/>
                                            </p:txEl>
                                          </p:spTgt>
                                        </p:tgtEl>
                                      </p:cBhvr>
                                    </p:animEffect>
                                  </p:childTnLst>
                                </p:cTn>
                              </p:par>
                              <p:par>
                                <p:cTn id="32" presetID="10" presetClass="entr" presetSubtype="0" fill="hold" nodeType="withEffect">
                                  <p:stCondLst>
                                    <p:cond delay="2000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fade">
                                      <p:cBhvr>
                                        <p:cTn id="34" dur="2000"/>
                                        <p:tgtEl>
                                          <p:spTgt spid="6">
                                            <p:txEl>
                                              <p:pRg st="10" end="10"/>
                                            </p:txEl>
                                          </p:spTgt>
                                        </p:tgtEl>
                                      </p:cBhvr>
                                    </p:animEffect>
                                  </p:childTnLst>
                                </p:cTn>
                              </p:par>
                              <p:par>
                                <p:cTn id="35" presetID="10" presetClass="entr" presetSubtype="0" fill="hold" nodeType="withEffect">
                                  <p:stCondLst>
                                    <p:cond delay="2000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fade">
                                      <p:cBhvr>
                                        <p:cTn id="37" dur="2000"/>
                                        <p:tgtEl>
                                          <p:spTgt spid="6">
                                            <p:txEl>
                                              <p:pRg st="11" end="11"/>
                                            </p:txEl>
                                          </p:spTgt>
                                        </p:tgtEl>
                                      </p:cBhvr>
                                    </p:animEffect>
                                  </p:childTnLst>
                                </p:cTn>
                              </p:par>
                              <p:par>
                                <p:cTn id="38" presetID="10" presetClass="entr" presetSubtype="0" fill="hold" nodeType="withEffect">
                                  <p:stCondLst>
                                    <p:cond delay="2000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fade">
                                      <p:cBhvr>
                                        <p:cTn id="40" dur="2000"/>
                                        <p:tgtEl>
                                          <p:spTgt spid="6">
                                            <p:txEl>
                                              <p:pRg st="12" end="12"/>
                                            </p:txEl>
                                          </p:spTgt>
                                        </p:tgtEl>
                                      </p:cBhvr>
                                    </p:animEffect>
                                  </p:childTnLst>
                                </p:cTn>
                              </p:par>
                              <p:par>
                                <p:cTn id="41" presetID="10" presetClass="entr" presetSubtype="0" fill="hold" nodeType="withEffect">
                                  <p:stCondLst>
                                    <p:cond delay="3850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fade">
                                      <p:cBhvr>
                                        <p:cTn id="43" dur="2000"/>
                                        <p:tgtEl>
                                          <p:spTgt spid="11">
                                            <p:txEl>
                                              <p:pRg st="0" end="0"/>
                                            </p:txEl>
                                          </p:spTgt>
                                        </p:tgtEl>
                                      </p:cBhvr>
                                    </p:animEffect>
                                  </p:childTnLst>
                                </p:cTn>
                              </p:par>
                              <p:par>
                                <p:cTn id="44" presetID="10" presetClass="entr" presetSubtype="0" fill="hold" nodeType="withEffect">
                                  <p:stCondLst>
                                    <p:cond delay="38500"/>
                                  </p:stCondLst>
                                  <p:childTnLst>
                                    <p:set>
                                      <p:cBhvr>
                                        <p:cTn id="45" dur="1" fill="hold">
                                          <p:stCondLst>
                                            <p:cond delay="0"/>
                                          </p:stCondLst>
                                        </p:cTn>
                                        <p:tgtEl>
                                          <p:spTgt spid="11">
                                            <p:txEl>
                                              <p:pRg st="1" end="1"/>
                                            </p:txEl>
                                          </p:spTgt>
                                        </p:tgtEl>
                                        <p:attrNameLst>
                                          <p:attrName>style.visibility</p:attrName>
                                        </p:attrNameLst>
                                      </p:cBhvr>
                                      <p:to>
                                        <p:strVal val="visible"/>
                                      </p:to>
                                    </p:set>
                                    <p:animEffect transition="in" filter="fade">
                                      <p:cBhvr>
                                        <p:cTn id="46" dur="2000"/>
                                        <p:tgtEl>
                                          <p:spTgt spid="11">
                                            <p:txEl>
                                              <p:pRg st="1" end="1"/>
                                            </p:txEl>
                                          </p:spTgt>
                                        </p:tgtEl>
                                      </p:cBhvr>
                                    </p:animEffect>
                                  </p:childTnLst>
                                </p:cTn>
                              </p:par>
                              <p:par>
                                <p:cTn id="47" presetID="10" presetClass="entr" presetSubtype="0" fill="hold" nodeType="withEffect">
                                  <p:stCondLst>
                                    <p:cond delay="3850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fade">
                                      <p:cBhvr>
                                        <p:cTn id="49" dur="2000"/>
                                        <p:tgtEl>
                                          <p:spTgt spid="11">
                                            <p:txEl>
                                              <p:pRg st="2" end="2"/>
                                            </p:txEl>
                                          </p:spTgt>
                                        </p:tgtEl>
                                      </p:cBhvr>
                                    </p:animEffect>
                                  </p:childTnLst>
                                </p:cTn>
                              </p:par>
                              <p:par>
                                <p:cTn id="50" presetID="10" presetClass="entr" presetSubtype="0" fill="hold" nodeType="withEffect">
                                  <p:stCondLst>
                                    <p:cond delay="38500"/>
                                  </p:stCondLst>
                                  <p:childTnLst>
                                    <p:set>
                                      <p:cBhvr>
                                        <p:cTn id="51" dur="1" fill="hold">
                                          <p:stCondLst>
                                            <p:cond delay="0"/>
                                          </p:stCondLst>
                                        </p:cTn>
                                        <p:tgtEl>
                                          <p:spTgt spid="11">
                                            <p:txEl>
                                              <p:pRg st="3" end="3"/>
                                            </p:txEl>
                                          </p:spTgt>
                                        </p:tgtEl>
                                        <p:attrNameLst>
                                          <p:attrName>style.visibility</p:attrName>
                                        </p:attrNameLst>
                                      </p:cBhvr>
                                      <p:to>
                                        <p:strVal val="visible"/>
                                      </p:to>
                                    </p:set>
                                    <p:animEffect transition="in" filter="fade">
                                      <p:cBhvr>
                                        <p:cTn id="52" dur="2000"/>
                                        <p:tgtEl>
                                          <p:spTgt spid="11">
                                            <p:txEl>
                                              <p:pRg st="3" end="3"/>
                                            </p:txEl>
                                          </p:spTgt>
                                        </p:tgtEl>
                                      </p:cBhvr>
                                    </p:animEffect>
                                  </p:childTnLst>
                                </p:cTn>
                              </p:par>
                              <p:par>
                                <p:cTn id="53" presetID="10" presetClass="entr" presetSubtype="0" fill="hold" nodeType="withEffect">
                                  <p:stCondLst>
                                    <p:cond delay="38500"/>
                                  </p:stCondLst>
                                  <p:childTnLst>
                                    <p:set>
                                      <p:cBhvr>
                                        <p:cTn id="54" dur="1" fill="hold">
                                          <p:stCondLst>
                                            <p:cond delay="0"/>
                                          </p:stCondLst>
                                        </p:cTn>
                                        <p:tgtEl>
                                          <p:spTgt spid="11">
                                            <p:txEl>
                                              <p:pRg st="4" end="4"/>
                                            </p:txEl>
                                          </p:spTgt>
                                        </p:tgtEl>
                                        <p:attrNameLst>
                                          <p:attrName>style.visibility</p:attrName>
                                        </p:attrNameLst>
                                      </p:cBhvr>
                                      <p:to>
                                        <p:strVal val="visible"/>
                                      </p:to>
                                    </p:set>
                                    <p:animEffect transition="in" filter="fade">
                                      <p:cBhvr>
                                        <p:cTn id="55" dur="2000"/>
                                        <p:tgtEl>
                                          <p:spTgt spid="11">
                                            <p:txEl>
                                              <p:pRg st="4" end="4"/>
                                            </p:txEl>
                                          </p:spTgt>
                                        </p:tgtEl>
                                      </p:cBhvr>
                                    </p:animEffect>
                                  </p:childTnLst>
                                </p:cTn>
                              </p:par>
                              <p:par>
                                <p:cTn id="56" presetID="10" presetClass="entr" presetSubtype="0" fill="hold" nodeType="withEffect">
                                  <p:stCondLst>
                                    <p:cond delay="38500"/>
                                  </p:stCondLst>
                                  <p:childTnLst>
                                    <p:set>
                                      <p:cBhvr>
                                        <p:cTn id="57" dur="1" fill="hold">
                                          <p:stCondLst>
                                            <p:cond delay="0"/>
                                          </p:stCondLst>
                                        </p:cTn>
                                        <p:tgtEl>
                                          <p:spTgt spid="11">
                                            <p:txEl>
                                              <p:pRg st="5" end="5"/>
                                            </p:txEl>
                                          </p:spTgt>
                                        </p:tgtEl>
                                        <p:attrNameLst>
                                          <p:attrName>style.visibility</p:attrName>
                                        </p:attrNameLst>
                                      </p:cBhvr>
                                      <p:to>
                                        <p:strVal val="visible"/>
                                      </p:to>
                                    </p:set>
                                    <p:animEffect transition="in" filter="fade">
                                      <p:cBhvr>
                                        <p:cTn id="58" dur="2000"/>
                                        <p:tgtEl>
                                          <p:spTgt spid="11">
                                            <p:txEl>
                                              <p:pRg st="5" end="5"/>
                                            </p:txEl>
                                          </p:spTgt>
                                        </p:tgtEl>
                                      </p:cBhvr>
                                    </p:animEffect>
                                  </p:childTnLst>
                                </p:cTn>
                              </p:par>
                              <p:par>
                                <p:cTn id="59" presetID="10" presetClass="entr" presetSubtype="0" fill="hold" nodeType="withEffect">
                                  <p:stCondLst>
                                    <p:cond delay="38500"/>
                                  </p:stCondLst>
                                  <p:childTnLst>
                                    <p:set>
                                      <p:cBhvr>
                                        <p:cTn id="60" dur="1" fill="hold">
                                          <p:stCondLst>
                                            <p:cond delay="0"/>
                                          </p:stCondLst>
                                        </p:cTn>
                                        <p:tgtEl>
                                          <p:spTgt spid="11">
                                            <p:txEl>
                                              <p:pRg st="6" end="6"/>
                                            </p:txEl>
                                          </p:spTgt>
                                        </p:tgtEl>
                                        <p:attrNameLst>
                                          <p:attrName>style.visibility</p:attrName>
                                        </p:attrNameLst>
                                      </p:cBhvr>
                                      <p:to>
                                        <p:strVal val="visible"/>
                                      </p:to>
                                    </p:set>
                                    <p:animEffect transition="in" filter="fade">
                                      <p:cBhvr>
                                        <p:cTn id="61" dur="2000"/>
                                        <p:tgtEl>
                                          <p:spTgt spid="11">
                                            <p:txEl>
                                              <p:pRg st="6" end="6"/>
                                            </p:txEl>
                                          </p:spTgt>
                                        </p:tgtEl>
                                      </p:cBhvr>
                                    </p:animEffect>
                                  </p:childTnLst>
                                </p:cTn>
                              </p:par>
                              <p:par>
                                <p:cTn id="62" presetID="10" presetClass="entr" presetSubtype="0" fill="hold" nodeType="withEffect">
                                  <p:stCondLst>
                                    <p:cond delay="51000"/>
                                  </p:stCondLst>
                                  <p:childTnLst>
                                    <p:set>
                                      <p:cBhvr>
                                        <p:cTn id="63" dur="1" fill="hold">
                                          <p:stCondLst>
                                            <p:cond delay="0"/>
                                          </p:stCondLst>
                                        </p:cTn>
                                        <p:tgtEl>
                                          <p:spTgt spid="11">
                                            <p:txEl>
                                              <p:pRg st="8" end="8"/>
                                            </p:txEl>
                                          </p:spTgt>
                                        </p:tgtEl>
                                        <p:attrNameLst>
                                          <p:attrName>style.visibility</p:attrName>
                                        </p:attrNameLst>
                                      </p:cBhvr>
                                      <p:to>
                                        <p:strVal val="visible"/>
                                      </p:to>
                                    </p:set>
                                    <p:animEffect transition="in" filter="fade">
                                      <p:cBhvr>
                                        <p:cTn id="64" dur="1000"/>
                                        <p:tgtEl>
                                          <p:spTgt spid="11">
                                            <p:txEl>
                                              <p:pRg st="8" end="8"/>
                                            </p:txEl>
                                          </p:spTgt>
                                        </p:tgtEl>
                                      </p:cBhvr>
                                    </p:animEffect>
                                  </p:childTnLst>
                                </p:cTn>
                              </p:par>
                              <p:par>
                                <p:cTn id="65" presetID="10" presetClass="entr" presetSubtype="0" fill="hold" nodeType="withEffect">
                                  <p:stCondLst>
                                    <p:cond delay="51000"/>
                                  </p:stCondLst>
                                  <p:childTnLst>
                                    <p:set>
                                      <p:cBhvr>
                                        <p:cTn id="66" dur="1" fill="hold">
                                          <p:stCondLst>
                                            <p:cond delay="0"/>
                                          </p:stCondLst>
                                        </p:cTn>
                                        <p:tgtEl>
                                          <p:spTgt spid="11">
                                            <p:txEl>
                                              <p:pRg st="9" end="9"/>
                                            </p:txEl>
                                          </p:spTgt>
                                        </p:tgtEl>
                                        <p:attrNameLst>
                                          <p:attrName>style.visibility</p:attrName>
                                        </p:attrNameLst>
                                      </p:cBhvr>
                                      <p:to>
                                        <p:strVal val="visible"/>
                                      </p:to>
                                    </p:set>
                                    <p:animEffect transition="in" filter="fade">
                                      <p:cBhvr>
                                        <p:cTn id="67" dur="1000"/>
                                        <p:tgtEl>
                                          <p:spTgt spid="11">
                                            <p:txEl>
                                              <p:pRg st="9" end="9"/>
                                            </p:txEl>
                                          </p:spTgt>
                                        </p:tgtEl>
                                      </p:cBhvr>
                                    </p:animEffect>
                                  </p:childTnLst>
                                </p:cTn>
                              </p:par>
                              <p:par>
                                <p:cTn id="68" presetID="10" presetClass="entr" presetSubtype="0" fill="hold" nodeType="withEffect">
                                  <p:stCondLst>
                                    <p:cond delay="51000"/>
                                  </p:stCondLst>
                                  <p:childTnLst>
                                    <p:set>
                                      <p:cBhvr>
                                        <p:cTn id="69" dur="1" fill="hold">
                                          <p:stCondLst>
                                            <p:cond delay="0"/>
                                          </p:stCondLst>
                                        </p:cTn>
                                        <p:tgtEl>
                                          <p:spTgt spid="11">
                                            <p:txEl>
                                              <p:pRg st="10" end="10"/>
                                            </p:txEl>
                                          </p:spTgt>
                                        </p:tgtEl>
                                        <p:attrNameLst>
                                          <p:attrName>style.visibility</p:attrName>
                                        </p:attrNameLst>
                                      </p:cBhvr>
                                      <p:to>
                                        <p:strVal val="visible"/>
                                      </p:to>
                                    </p:set>
                                    <p:animEffect transition="in" filter="fade">
                                      <p:cBhvr>
                                        <p:cTn id="70" dur="1000"/>
                                        <p:tgtEl>
                                          <p:spTgt spid="11">
                                            <p:txEl>
                                              <p:pRg st="10" end="10"/>
                                            </p:txEl>
                                          </p:spTgt>
                                        </p:tgtEl>
                                      </p:cBhvr>
                                    </p:animEffect>
                                  </p:childTnLst>
                                </p:cTn>
                              </p:par>
                              <p:par>
                                <p:cTn id="71" presetID="10" presetClass="entr" presetSubtype="0" fill="hold" nodeType="withEffect">
                                  <p:stCondLst>
                                    <p:cond delay="51000"/>
                                  </p:stCondLst>
                                  <p:childTnLst>
                                    <p:set>
                                      <p:cBhvr>
                                        <p:cTn id="72" dur="1" fill="hold">
                                          <p:stCondLst>
                                            <p:cond delay="0"/>
                                          </p:stCondLst>
                                        </p:cTn>
                                        <p:tgtEl>
                                          <p:spTgt spid="11">
                                            <p:txEl>
                                              <p:pRg st="11" end="11"/>
                                            </p:txEl>
                                          </p:spTgt>
                                        </p:tgtEl>
                                        <p:attrNameLst>
                                          <p:attrName>style.visibility</p:attrName>
                                        </p:attrNameLst>
                                      </p:cBhvr>
                                      <p:to>
                                        <p:strVal val="visible"/>
                                      </p:to>
                                    </p:set>
                                    <p:animEffect transition="in" filter="fade">
                                      <p:cBhvr>
                                        <p:cTn id="73" dur="1000"/>
                                        <p:tgtEl>
                                          <p:spTgt spid="11">
                                            <p:txEl>
                                              <p:pRg st="11" end="11"/>
                                            </p:txEl>
                                          </p:spTgt>
                                        </p:tgtEl>
                                      </p:cBhvr>
                                    </p:animEffect>
                                  </p:childTnLst>
                                </p:cTn>
                              </p:par>
                              <p:par>
                                <p:cTn id="74" presetID="10" presetClass="entr" presetSubtype="0" fill="hold" nodeType="withEffect">
                                  <p:stCondLst>
                                    <p:cond delay="51000"/>
                                  </p:stCondLst>
                                  <p:childTnLst>
                                    <p:set>
                                      <p:cBhvr>
                                        <p:cTn id="75" dur="1" fill="hold">
                                          <p:stCondLst>
                                            <p:cond delay="0"/>
                                          </p:stCondLst>
                                        </p:cTn>
                                        <p:tgtEl>
                                          <p:spTgt spid="11">
                                            <p:txEl>
                                              <p:pRg st="12" end="12"/>
                                            </p:txEl>
                                          </p:spTgt>
                                        </p:tgtEl>
                                        <p:attrNameLst>
                                          <p:attrName>style.visibility</p:attrName>
                                        </p:attrNameLst>
                                      </p:cBhvr>
                                      <p:to>
                                        <p:strVal val="visible"/>
                                      </p:to>
                                    </p:set>
                                    <p:animEffect transition="in" filter="fade">
                                      <p:cBhvr>
                                        <p:cTn id="76" dur="1000"/>
                                        <p:tgtEl>
                                          <p:spTgt spid="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002C73-9533-C240-A94B-34B850929BB1}"/>
              </a:ext>
            </a:extLst>
          </p:cNvPr>
          <p:cNvSpPr txBox="1">
            <a:spLocks noGrp="1"/>
          </p:cNvSpPr>
          <p:nvPr>
            <p:ph type="title" idx="4294967295"/>
          </p:nvPr>
        </p:nvSpPr>
        <p:spPr>
          <a:xfrm>
            <a:off x="152400" y="10182"/>
            <a:ext cx="937260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Traffic Analysis Approach</a:t>
            </a:r>
          </a:p>
        </p:txBody>
      </p:sp>
      <p:sp>
        <p:nvSpPr>
          <p:cNvPr id="8" name="Text Box 4">
            <a:extLst>
              <a:ext uri="{FF2B5EF4-FFF2-40B4-BE49-F238E27FC236}">
                <a16:creationId xmlns:a16="http://schemas.microsoft.com/office/drawing/2014/main" id="{3F9C4FD9-1A26-444F-B4EA-083A1ADBD5F9}"/>
              </a:ext>
            </a:extLst>
          </p:cNvPr>
          <p:cNvSpPr txBox="1">
            <a:spLocks noChangeArrowheads="1"/>
          </p:cNvSpPr>
          <p:nvPr/>
        </p:nvSpPr>
        <p:spPr bwMode="auto">
          <a:xfrm>
            <a:off x="304799" y="946265"/>
            <a:ext cx="7026659"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lvl1pPr marL="461963" indent="-461963">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1pPr>
            <a:lvl2pPr marL="742950" indent="-28575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9pPr>
          </a:lstStyle>
          <a:p>
            <a:pPr marL="285750" marR="0" lvl="1" indent="-28575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Roadway Traffic Analysis at:</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9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Representative worst case railroad crossings on east-west roads</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9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Proposed station locations</a:t>
            </a:r>
          </a:p>
          <a:p>
            <a:pPr marL="0" marR="0" lvl="1" indent="0" algn="l" defTabSz="914400" rtl="0" eaLnBrk="1" fontAlgn="base" latinLnBrk="0" hangingPunct="1">
              <a:lnSpc>
                <a:spcPct val="100000"/>
              </a:lnSpc>
              <a:spcBef>
                <a:spcPts val="0"/>
              </a:spcBef>
              <a:spcAft>
                <a:spcPct val="0"/>
              </a:spcAft>
              <a:buClrTx/>
              <a:buSzPct val="90000"/>
              <a:buFont typeface="Wingdings" panose="05000000000000000000" pitchFamily="2" charset="2"/>
              <a:buNone/>
              <a:tabLst>
                <a:tab pos="457200" algn="l"/>
              </a:tabLst>
              <a:defRPr/>
            </a:pPr>
            <a:endParaRPr kumimoji="0" lang="en-US" sz="2000" b="1" i="0" u="none" strike="noStrike" kern="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Arial" panose="020B0604020202020204" pitchFamily="34" charset="0"/>
            </a:endParaRPr>
          </a:p>
          <a:p>
            <a:pPr marL="285750" marR="0" lvl="1" indent="-28575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Evaluation of Existing, No-Build, and Build Alternatives</a:t>
            </a:r>
          </a:p>
          <a:p>
            <a:pPr marL="285750" marR="0" lvl="1" indent="-28575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endPar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285750" marR="0" lvl="1" indent="-28575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Step-By-Step Process</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9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Identify traffic analysis locations and collect data</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9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Estimate future traffic demand</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9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Perform traffic operational analysis</a:t>
            </a:r>
          </a:p>
          <a:p>
            <a:pPr marL="974725" marR="0" lvl="1" indent="-285750" algn="l" defTabSz="914400" rtl="0" eaLnBrk="1" fontAlgn="base" latinLnBrk="0" hangingPunct="1">
              <a:lnSpc>
                <a:spcPct val="100000"/>
              </a:lnSpc>
              <a:spcBef>
                <a:spcPts val="0"/>
              </a:spcBef>
              <a:spcAft>
                <a:spcPct val="0"/>
              </a:spcAft>
              <a:buClrTx/>
              <a:buSzPct val="90000"/>
              <a:buFont typeface="Courier New" panose="02070309020205020404" pitchFamily="49" charset="0"/>
              <a:buChar char="o"/>
              <a:tabLst>
                <a:tab pos="457200" algn="l"/>
              </a:tabLst>
              <a:defRPr/>
            </a:pPr>
            <a:r>
              <a:rPr kumimoji="0" lang="en-US" sz="19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Intersection's level of service</a:t>
            </a:r>
          </a:p>
          <a:p>
            <a:pPr marL="974725" marR="0" lvl="1" indent="-285750" algn="l" defTabSz="914400" rtl="0" eaLnBrk="1" fontAlgn="base" latinLnBrk="0" hangingPunct="1">
              <a:lnSpc>
                <a:spcPct val="100000"/>
              </a:lnSpc>
              <a:spcBef>
                <a:spcPts val="0"/>
              </a:spcBef>
              <a:spcAft>
                <a:spcPct val="0"/>
              </a:spcAft>
              <a:buClrTx/>
              <a:buSzPct val="90000"/>
              <a:buFont typeface="Courier New" panose="02070309020205020404" pitchFamily="49" charset="0"/>
              <a:buChar char="o"/>
              <a:tabLst>
                <a:tab pos="457200" algn="l"/>
              </a:tabLst>
              <a:defRPr/>
            </a:pPr>
            <a:r>
              <a:rPr kumimoji="0" lang="en-US" sz="19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Queuing length analyses</a:t>
            </a:r>
          </a:p>
          <a:p>
            <a:pPr marL="974725" marR="0" lvl="1" indent="-285750" algn="l" defTabSz="914400" rtl="0" eaLnBrk="1" fontAlgn="base" latinLnBrk="0" hangingPunct="1">
              <a:lnSpc>
                <a:spcPct val="100000"/>
              </a:lnSpc>
              <a:spcBef>
                <a:spcPts val="0"/>
              </a:spcBef>
              <a:spcAft>
                <a:spcPct val="0"/>
              </a:spcAft>
              <a:buClrTx/>
              <a:buSzPct val="90000"/>
              <a:buFont typeface="Courier New" panose="02070309020205020404" pitchFamily="49" charset="0"/>
              <a:buChar char="o"/>
              <a:tabLst>
                <a:tab pos="457200" algn="l"/>
              </a:tabLst>
              <a:defRPr/>
            </a:pPr>
            <a:endParaRPr kumimoji="0" lang="en-US" sz="19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1031875"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endParaRPr kumimoji="0" lang="en-US" sz="19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pic>
        <p:nvPicPr>
          <p:cNvPr id="7" name="Picture 6" descr="a railroad crossing">
            <a:extLst>
              <a:ext uri="{FF2B5EF4-FFF2-40B4-BE49-F238E27FC236}">
                <a16:creationId xmlns:a16="http://schemas.microsoft.com/office/drawing/2014/main" id="{72B036EF-468D-4C9C-BE1F-B9ADF334C255}"/>
              </a:ext>
            </a:extLst>
          </p:cNvPr>
          <p:cNvPicPr>
            <a:picLocks noChangeAspect="1"/>
          </p:cNvPicPr>
          <p:nvPr/>
        </p:nvPicPr>
        <p:blipFill rotWithShape="1">
          <a:blip r:embed="rId3"/>
          <a:srcRect t="9397"/>
          <a:stretch/>
        </p:blipFill>
        <p:spPr>
          <a:xfrm>
            <a:off x="8001000" y="945204"/>
            <a:ext cx="3506320" cy="2636196"/>
          </a:xfrm>
          <a:prstGeom prst="rect">
            <a:avLst/>
          </a:prstGeom>
          <a:ln w="12700">
            <a:solidFill>
              <a:schemeClr val="tx1"/>
            </a:solidFill>
          </a:ln>
        </p:spPr>
      </p:pic>
      <p:pic>
        <p:nvPicPr>
          <p:cNvPr id="9" name="Picture 8" descr="A picture containing a stop here on red sign at a railroad crossing">
            <a:extLst>
              <a:ext uri="{FF2B5EF4-FFF2-40B4-BE49-F238E27FC236}">
                <a16:creationId xmlns:a16="http://schemas.microsoft.com/office/drawing/2014/main" id="{8D2D394B-2A0C-4F18-AFFE-152107E12A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1000" y="3878905"/>
            <a:ext cx="3514928" cy="2636195"/>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EA7DEADA-1FB9-4AAF-9723-05F1422ADA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36D0C-0FE5-4578-AEA0-2C1E3285D18C}" type="slidenum">
              <a:rPr kumimoji="0" lang="en-US" sz="1400" b="1" i="0" u="none" strike="noStrike" kern="1200" cap="none" spc="0" normalizeH="0" baseline="0" noProof="0" smtClean="0">
                <a:ln>
                  <a:noFill/>
                </a:ln>
                <a:solidFill>
                  <a:srgbClr val="165293"/>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400" b="1" i="0" u="none" strike="noStrike" kern="1200" cap="none" spc="0" normalizeH="0" baseline="0" noProof="0" dirty="0">
              <a:ln>
                <a:noFill/>
              </a:ln>
              <a:solidFill>
                <a:srgbClr val="165293"/>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2835917779"/>
      </p:ext>
    </p:extLst>
  </p:cSld>
  <p:clrMapOvr>
    <a:masterClrMapping/>
  </p:clrMapOvr>
  <mc:AlternateContent xmlns:mc="http://schemas.openxmlformats.org/markup-compatibility/2006" xmlns:p14="http://schemas.microsoft.com/office/powerpoint/2010/main">
    <mc:Choice Requires="p14">
      <p:transition spd="slow" p14:dur="2000" advClick="0" advTm="81000"/>
    </mc:Choice>
    <mc:Fallback xmlns="">
      <p:transition spd="slow" advClick="0" advTm="8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nodeType="withEffect">
                                  <p:stCondLst>
                                    <p:cond delay="600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2000"/>
                                        <p:tgtEl>
                                          <p:spTgt spid="8">
                                            <p:txEl>
                                              <p:pRg st="1" end="1"/>
                                            </p:txEl>
                                          </p:spTgt>
                                        </p:tgtEl>
                                      </p:cBhvr>
                                    </p:animEffect>
                                  </p:childTnLst>
                                </p:cTn>
                              </p:par>
                              <p:par>
                                <p:cTn id="11" presetID="10" presetClass="entr" presetSubtype="0" fill="hold" nodeType="withEffect">
                                  <p:stCondLst>
                                    <p:cond delay="1200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2000"/>
                                        <p:tgtEl>
                                          <p:spTgt spid="8">
                                            <p:txEl>
                                              <p:pRg st="2" end="2"/>
                                            </p:txEl>
                                          </p:spTgt>
                                        </p:tgtEl>
                                      </p:cBhvr>
                                    </p:animEffect>
                                  </p:childTnLst>
                                </p:cTn>
                              </p:par>
                              <p:par>
                                <p:cTn id="14" presetID="10" presetClass="entr" presetSubtype="0" fill="hold" nodeType="withEffect">
                                  <p:stCondLst>
                                    <p:cond delay="1600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fade">
                                      <p:cBhvr>
                                        <p:cTn id="16" dur="2000"/>
                                        <p:tgtEl>
                                          <p:spTgt spid="8">
                                            <p:txEl>
                                              <p:pRg st="4" end="4"/>
                                            </p:txEl>
                                          </p:spTgt>
                                        </p:tgtEl>
                                      </p:cBhvr>
                                    </p:animEffect>
                                  </p:childTnLst>
                                </p:cTn>
                              </p:par>
                              <p:par>
                                <p:cTn id="17" presetID="10" presetClass="entr" presetSubtype="0" fill="hold" nodeType="withEffect">
                                  <p:stCondLst>
                                    <p:cond delay="2700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fade">
                                      <p:cBhvr>
                                        <p:cTn id="19" dur="2000"/>
                                        <p:tgtEl>
                                          <p:spTgt spid="8">
                                            <p:txEl>
                                              <p:pRg st="6" end="6"/>
                                            </p:txEl>
                                          </p:spTgt>
                                        </p:tgtEl>
                                      </p:cBhvr>
                                    </p:animEffect>
                                  </p:childTnLst>
                                </p:cTn>
                              </p:par>
                              <p:par>
                                <p:cTn id="20" presetID="10" presetClass="entr" presetSubtype="0" fill="hold" nodeType="withEffect">
                                  <p:stCondLst>
                                    <p:cond delay="5000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fade">
                                      <p:cBhvr>
                                        <p:cTn id="22" dur="2000"/>
                                        <p:tgtEl>
                                          <p:spTgt spid="8">
                                            <p:txEl>
                                              <p:pRg st="7" end="7"/>
                                            </p:txEl>
                                          </p:spTgt>
                                        </p:tgtEl>
                                      </p:cBhvr>
                                    </p:animEffect>
                                  </p:childTnLst>
                                </p:cTn>
                              </p:par>
                              <p:par>
                                <p:cTn id="23" presetID="10" presetClass="entr" presetSubtype="0" fill="hold" nodeType="withEffect">
                                  <p:stCondLst>
                                    <p:cond delay="53000"/>
                                  </p:stCondLst>
                                  <p:childTnLst>
                                    <p:set>
                                      <p:cBhvr>
                                        <p:cTn id="24" dur="1" fill="hold">
                                          <p:stCondLst>
                                            <p:cond delay="0"/>
                                          </p:stCondLst>
                                        </p:cTn>
                                        <p:tgtEl>
                                          <p:spTgt spid="8">
                                            <p:txEl>
                                              <p:pRg st="8" end="8"/>
                                            </p:txEl>
                                          </p:spTgt>
                                        </p:tgtEl>
                                        <p:attrNameLst>
                                          <p:attrName>style.visibility</p:attrName>
                                        </p:attrNameLst>
                                      </p:cBhvr>
                                      <p:to>
                                        <p:strVal val="visible"/>
                                      </p:to>
                                    </p:set>
                                    <p:animEffect transition="in" filter="fade">
                                      <p:cBhvr>
                                        <p:cTn id="25" dur="2000"/>
                                        <p:tgtEl>
                                          <p:spTgt spid="8">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9" end="9"/>
                                            </p:txEl>
                                          </p:spTgt>
                                        </p:tgtEl>
                                        <p:attrNameLst>
                                          <p:attrName>style.visibility</p:attrName>
                                        </p:attrNameLst>
                                      </p:cBhvr>
                                      <p:to>
                                        <p:strVal val="visible"/>
                                      </p:to>
                                    </p:set>
                                    <p:animEffect transition="in" filter="fade">
                                      <p:cBhvr>
                                        <p:cTn id="28" dur="2000"/>
                                        <p:tgtEl>
                                          <p:spTgt spid="8">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animEffect transition="in" filter="fade">
                                      <p:cBhvr>
                                        <p:cTn id="31" dur="2000"/>
                                        <p:tgtEl>
                                          <p:spTgt spid="8">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11" end="11"/>
                                            </p:txEl>
                                          </p:spTgt>
                                        </p:tgtEl>
                                        <p:attrNameLst>
                                          <p:attrName>style.visibility</p:attrName>
                                        </p:attrNameLst>
                                      </p:cBhvr>
                                      <p:to>
                                        <p:strVal val="visible"/>
                                      </p:to>
                                    </p:set>
                                    <p:animEffect transition="in" filter="fade">
                                      <p:cBhvr>
                                        <p:cTn id="34" dur="20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DCEC0B-1C7F-475A-BE83-0813C45201C5}"/>
              </a:ext>
            </a:extLst>
          </p:cNvPr>
          <p:cNvSpPr txBox="1">
            <a:spLocks noGrp="1"/>
          </p:cNvSpPr>
          <p:nvPr>
            <p:ph type="title" idx="4294967295"/>
          </p:nvPr>
        </p:nvSpPr>
        <p:spPr>
          <a:xfrm>
            <a:off x="228600" y="10180"/>
            <a:ext cx="9372600"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 River Crossing Alternatives Overview</a:t>
            </a:r>
          </a:p>
        </p:txBody>
      </p:sp>
      <p:pic>
        <p:nvPicPr>
          <p:cNvPr id="22" name="Picture 21" descr="A picture containing the New River Crossing alternatives overview">
            <a:extLst>
              <a:ext uri="{FF2B5EF4-FFF2-40B4-BE49-F238E27FC236}">
                <a16:creationId xmlns:a16="http://schemas.microsoft.com/office/drawing/2014/main" id="{BADF911F-8DBB-41C5-865F-B0A5F26AE9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945" y="1118393"/>
            <a:ext cx="11445400" cy="5323254"/>
          </a:xfrm>
          <a:prstGeom prst="rect">
            <a:avLst/>
          </a:prstGeom>
        </p:spPr>
      </p:pic>
      <p:sp>
        <p:nvSpPr>
          <p:cNvPr id="3" name="Slide Number Placeholder 2">
            <a:extLst>
              <a:ext uri="{FF2B5EF4-FFF2-40B4-BE49-F238E27FC236}">
                <a16:creationId xmlns:a16="http://schemas.microsoft.com/office/drawing/2014/main" id="{DFFA15F6-39B2-4329-B42E-77AB268472C7}"/>
              </a:ext>
            </a:extLst>
          </p:cNvPr>
          <p:cNvSpPr>
            <a:spLocks noGrp="1"/>
          </p:cNvSpPr>
          <p:nvPr>
            <p:ph type="sldNum" sz="quarter" idx="12"/>
          </p:nvPr>
        </p:nvSpPr>
        <p:spPr>
          <a:xfrm>
            <a:off x="11658601" y="6492875"/>
            <a:ext cx="52686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36D0C-0FE5-4578-AEA0-2C1E3285D18C}" type="slidenum">
              <a:rPr kumimoji="0" lang="en-US" sz="1400" b="1" i="0" u="none" strike="noStrike" kern="1200" cap="none" spc="0" normalizeH="0" baseline="0" noProof="0" smtClean="0">
                <a:ln>
                  <a:noFill/>
                </a:ln>
                <a:solidFill>
                  <a:srgbClr val="165293"/>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400" b="1" i="0" u="none" strike="noStrike" kern="1200" cap="none" spc="0" normalizeH="0" baseline="0" noProof="0" dirty="0">
              <a:ln>
                <a:noFill/>
              </a:ln>
              <a:solidFill>
                <a:srgbClr val="16529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624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9CF6D3D-4A15-4862-94F0-08CFC7C7F9D7}"/>
              </a:ext>
            </a:extLst>
          </p:cNvPr>
          <p:cNvSpPr>
            <a:spLocks noGrp="1"/>
          </p:cNvSpPr>
          <p:nvPr>
            <p:ph type="title"/>
          </p:nvPr>
        </p:nvSpPr>
        <p:spPr>
          <a:xfrm>
            <a:off x="633412" y="236739"/>
            <a:ext cx="11074226" cy="570709"/>
          </a:xfrm>
        </p:spPr>
        <p:txBody>
          <a:bodyPr>
            <a:normAutofit/>
          </a:bodyPr>
          <a:lstStyle/>
          <a:p>
            <a:r>
              <a:rPr lang="en-US" sz="3200" dirty="0">
                <a:latin typeface="+mn-lt"/>
              </a:rPr>
              <a:t>Action Item 2: Community Microtransit Pilot Program </a:t>
            </a:r>
          </a:p>
        </p:txBody>
      </p:sp>
      <p:sp>
        <p:nvSpPr>
          <p:cNvPr id="6" name="Content Placeholder 2">
            <a:extLst>
              <a:ext uri="{FF2B5EF4-FFF2-40B4-BE49-F238E27FC236}">
                <a16:creationId xmlns:a16="http://schemas.microsoft.com/office/drawing/2014/main" id="{6E68476C-59E7-434B-9C4A-CB039E7AA8BD}"/>
              </a:ext>
            </a:extLst>
          </p:cNvPr>
          <p:cNvSpPr>
            <a:spLocks noGrp="1"/>
          </p:cNvSpPr>
          <p:nvPr>
            <p:ph idx="1"/>
          </p:nvPr>
        </p:nvSpPr>
        <p:spPr>
          <a:xfrm>
            <a:off x="344558" y="901699"/>
            <a:ext cx="7851646" cy="5434207"/>
          </a:xfrm>
        </p:spPr>
        <p:txBody>
          <a:bodyPr>
            <a:normAutofit fontScale="55000" lnSpcReduction="20000"/>
          </a:bodyPr>
          <a:lstStyle/>
          <a:p>
            <a:pPr marL="0" indent="0">
              <a:buNone/>
            </a:pPr>
            <a:r>
              <a:rPr lang="en-US" sz="2900" b="1" dirty="0"/>
              <a:t>Goal:</a:t>
            </a:r>
            <a:r>
              <a:rPr lang="en-US" sz="2900" dirty="0"/>
              <a:t> To provide a convenient and flexible on-demand transit option to compliment the BCT Community Shuttle Program in areas that cannot substantiate fixed route bus service. </a:t>
            </a:r>
          </a:p>
          <a:p>
            <a:pPr marL="0" indent="0">
              <a:buNone/>
            </a:pPr>
            <a:r>
              <a:rPr lang="en-US" sz="2900" b="1" dirty="0"/>
              <a:t>Total Surtax Request: $13.75M</a:t>
            </a:r>
            <a:r>
              <a:rPr lang="en-US" sz="2900" dirty="0"/>
              <a:t> (</a:t>
            </a:r>
            <a:r>
              <a:rPr lang="en-US" sz="2900" b="1" dirty="0"/>
              <a:t>$2.75M/year for up to five years)</a:t>
            </a:r>
            <a:endParaRPr lang="en-US" sz="2900" dirty="0"/>
          </a:p>
          <a:p>
            <a:pPr marL="0" indent="0">
              <a:buNone/>
            </a:pPr>
            <a:r>
              <a:rPr lang="en-US" sz="2900" dirty="0"/>
              <a:t>Vendor will provide Microtransit as a “turn-key” solution, including: </a:t>
            </a:r>
          </a:p>
          <a:p>
            <a:pPr lvl="1">
              <a:buFont typeface="Wingdings" panose="05000000000000000000" pitchFamily="2" charset="2"/>
              <a:buChar char="ü"/>
            </a:pPr>
            <a:r>
              <a:rPr lang="en-US" sz="2900" dirty="0"/>
              <a:t>Vehicles (ADA accessible) </a:t>
            </a:r>
          </a:p>
          <a:p>
            <a:pPr lvl="1">
              <a:buFont typeface="Wingdings" panose="05000000000000000000" pitchFamily="2" charset="2"/>
              <a:buChar char="ü"/>
            </a:pPr>
            <a:r>
              <a:rPr lang="en-US" sz="2900" dirty="0"/>
              <a:t>Operators </a:t>
            </a:r>
          </a:p>
          <a:p>
            <a:pPr lvl="1">
              <a:buFont typeface="Wingdings" panose="05000000000000000000" pitchFamily="2" charset="2"/>
              <a:buChar char="ü"/>
            </a:pPr>
            <a:r>
              <a:rPr lang="en-US" sz="2900" dirty="0"/>
              <a:t>Mobile Application </a:t>
            </a:r>
          </a:p>
          <a:p>
            <a:pPr lvl="1">
              <a:buFont typeface="Wingdings" panose="05000000000000000000" pitchFamily="2" charset="2"/>
              <a:buChar char="ü"/>
            </a:pPr>
            <a:r>
              <a:rPr lang="en-US" sz="2900" dirty="0"/>
              <a:t>Dedicated Call Center </a:t>
            </a:r>
          </a:p>
          <a:p>
            <a:pPr lvl="1">
              <a:buFont typeface="Wingdings" panose="05000000000000000000" pitchFamily="2" charset="2"/>
              <a:buChar char="ü"/>
            </a:pPr>
            <a:r>
              <a:rPr lang="en-US" sz="2900" dirty="0"/>
              <a:t>Marketing </a:t>
            </a:r>
          </a:p>
          <a:p>
            <a:pPr lvl="1">
              <a:buFont typeface="Wingdings" panose="05000000000000000000" pitchFamily="2" charset="2"/>
              <a:buChar char="ü"/>
            </a:pPr>
            <a:r>
              <a:rPr lang="en-US" sz="2900" dirty="0"/>
              <a:t>Five (5) initial microtransit service zones, plus future expansion </a:t>
            </a:r>
          </a:p>
          <a:p>
            <a:pPr marL="0" indent="0">
              <a:buNone/>
            </a:pPr>
            <a:r>
              <a:rPr lang="en-US" sz="2900" dirty="0"/>
              <a:t>Service Characteristics: </a:t>
            </a:r>
          </a:p>
          <a:p>
            <a:pPr lvl="1"/>
            <a:r>
              <a:rPr lang="en-US" sz="2900" b="1" dirty="0">
                <a:highlight>
                  <a:srgbClr val="FFFF00"/>
                </a:highlight>
              </a:rPr>
              <a:t>Free Fare – complimentary to community shuttle </a:t>
            </a:r>
          </a:p>
          <a:p>
            <a:pPr lvl="1"/>
            <a:r>
              <a:rPr lang="en-US" sz="2900" dirty="0"/>
              <a:t>Micro-transit provides trips up to 3 miles within the pick-up zone </a:t>
            </a:r>
          </a:p>
          <a:p>
            <a:pPr lvl="1"/>
            <a:r>
              <a:rPr lang="en-US" sz="2900" dirty="0"/>
              <a:t>Vendor ensures 15-minute maximum wait time as a service standard</a:t>
            </a:r>
          </a:p>
          <a:p>
            <a:pPr lvl="1"/>
            <a:r>
              <a:rPr lang="en-US" sz="2900" dirty="0"/>
              <a:t>Initial Service Span is 7am to 7pm, 5 days per week</a:t>
            </a:r>
          </a:p>
          <a:p>
            <a:pPr lvl="1"/>
            <a:r>
              <a:rPr lang="en-US" sz="2900" dirty="0"/>
              <a:t>Preference for Low and No Emission Vehicles </a:t>
            </a:r>
          </a:p>
          <a:p>
            <a:pPr lvl="1"/>
            <a:r>
              <a:rPr lang="en-US" sz="2900" dirty="0"/>
              <a:t>Vendor to provide fleet that meets all State/Federal Requirements for operation on all roadways </a:t>
            </a:r>
          </a:p>
          <a:p>
            <a:pPr lvl="1"/>
            <a:r>
              <a:rPr lang="en-US" sz="2900" dirty="0"/>
              <a:t>MAP Broward Branding of Micro-transit Vehicles</a:t>
            </a:r>
          </a:p>
          <a:p>
            <a:pPr marL="0" indent="0">
              <a:spcAft>
                <a:spcPts val="1200"/>
              </a:spcAft>
              <a:buNone/>
            </a:pPr>
            <a:r>
              <a:rPr lang="en-US" sz="2900" dirty="0"/>
              <a:t>BCT Service &amp; Strategic Planning will actively monitor the service throughout the pilot program. Flexibility is built into solicitation to permit adjustments based on customer feedback. </a:t>
            </a:r>
          </a:p>
        </p:txBody>
      </p:sp>
      <p:pic>
        <p:nvPicPr>
          <p:cNvPr id="7" name="11D3F32E-32F7-4600-AFDC-A1249F381F6A" descr="image of transportation mobile application screen">
            <a:extLst>
              <a:ext uri="{FF2B5EF4-FFF2-40B4-BE49-F238E27FC236}">
                <a16:creationId xmlns:a16="http://schemas.microsoft.com/office/drawing/2014/main" id="{8CD055B7-A045-4AF8-AFDB-F4E52E29329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196202" y="901699"/>
            <a:ext cx="3852673" cy="31237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2">
            <a:extLst>
              <a:ext uri="{FF2B5EF4-FFF2-40B4-BE49-F238E27FC236}">
                <a16:creationId xmlns:a16="http://schemas.microsoft.com/office/drawing/2014/main" id="{BD9F6638-CFF2-4516-8ADA-A5B45701F777}"/>
              </a:ext>
            </a:extLst>
          </p:cNvPr>
          <p:cNvSpPr txBox="1">
            <a:spLocks/>
          </p:cNvSpPr>
          <p:nvPr/>
        </p:nvSpPr>
        <p:spPr>
          <a:xfrm>
            <a:off x="8859174" y="618767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82EEA5-5C4C-4A6A-946E-8E2D373DEFAF}" type="slidenum">
              <a:rPr lang="en-US" smtClean="0">
                <a:solidFill>
                  <a:schemeClr val="bg1"/>
                </a:solidFill>
              </a:rPr>
              <a:pPr algn="r"/>
              <a:t>4</a:t>
            </a:fld>
            <a:endParaRPr lang="en-US" dirty="0">
              <a:solidFill>
                <a:schemeClr val="bg1"/>
              </a:solidFill>
            </a:endParaRPr>
          </a:p>
        </p:txBody>
      </p:sp>
      <p:pic>
        <p:nvPicPr>
          <p:cNvPr id="8" name="Picture 7" descr="A hand holding a phone&#10;&#10;Description automatically generated with low confidence">
            <a:extLst>
              <a:ext uri="{FF2B5EF4-FFF2-40B4-BE49-F238E27FC236}">
                <a16:creationId xmlns:a16="http://schemas.microsoft.com/office/drawing/2014/main" id="{EAB8F461-BC9E-4204-9D9B-6F03EDE8B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6202" y="3894823"/>
            <a:ext cx="3660473" cy="2571759"/>
          </a:xfrm>
          <a:prstGeom prst="rect">
            <a:avLst/>
          </a:prstGeom>
        </p:spPr>
      </p:pic>
      <p:sp>
        <p:nvSpPr>
          <p:cNvPr id="9" name="TextBox 8">
            <a:extLst>
              <a:ext uri="{FF2B5EF4-FFF2-40B4-BE49-F238E27FC236}">
                <a16:creationId xmlns:a16="http://schemas.microsoft.com/office/drawing/2014/main" id="{FAA21208-EB5D-4E58-8872-EF81DFD77FEB}"/>
              </a:ext>
            </a:extLst>
          </p:cNvPr>
          <p:cNvSpPr txBox="1"/>
          <p:nvPr/>
        </p:nvSpPr>
        <p:spPr>
          <a:xfrm>
            <a:off x="3995799" y="6370236"/>
            <a:ext cx="197380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Light" panose="020F0302020204030204" pitchFamily="34" charset="0"/>
                <a:ea typeface="Calibri" panose="020F0502020204030204" pitchFamily="34" charset="0"/>
                <a:cs typeface="+mn-cs"/>
              </a:rPr>
              <a:t>Updated Content on 11.17.21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280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002C73-9533-C240-A94B-34B850929BB1}"/>
              </a:ext>
            </a:extLst>
          </p:cNvPr>
          <p:cNvSpPr txBox="1">
            <a:spLocks noGrp="1"/>
          </p:cNvSpPr>
          <p:nvPr>
            <p:ph type="title" idx="4294967295"/>
          </p:nvPr>
        </p:nvSpPr>
        <p:spPr>
          <a:xfrm>
            <a:off x="152400" y="10182"/>
            <a:ext cx="937260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New River Crossing Analysis</a:t>
            </a:r>
          </a:p>
        </p:txBody>
      </p:sp>
      <p:sp>
        <p:nvSpPr>
          <p:cNvPr id="6" name="Text Box 4">
            <a:extLst>
              <a:ext uri="{FF2B5EF4-FFF2-40B4-BE49-F238E27FC236}">
                <a16:creationId xmlns:a16="http://schemas.microsoft.com/office/drawing/2014/main" id="{A011310E-ADA2-4D75-B3F5-5D4FA41CA313}"/>
              </a:ext>
            </a:extLst>
          </p:cNvPr>
          <p:cNvSpPr txBox="1">
            <a:spLocks noChangeArrowheads="1"/>
          </p:cNvSpPr>
          <p:nvPr/>
        </p:nvSpPr>
        <p:spPr bwMode="auto">
          <a:xfrm>
            <a:off x="211573" y="609600"/>
            <a:ext cx="5560812" cy="6309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lvl1pPr marL="461963" indent="-461963">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1pPr>
            <a:lvl2pPr marL="742950" indent="-28575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9pPr>
          </a:lstStyle>
          <a:p>
            <a:pPr marL="285750" marR="0" lvl="1" indent="-28575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Feasibility Study Completed in 2020</a:t>
            </a:r>
          </a:p>
          <a:p>
            <a:pPr marL="285750" marR="0" lvl="1" indent="-28575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endParaRPr kumimoji="0" lang="en-US" sz="1600" b="1" i="0" u="none" strike="noStrike" kern="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Arial" panose="020B0604020202020204" pitchFamily="34" charset="0"/>
            </a:endParaRPr>
          </a:p>
          <a:p>
            <a:pPr marL="285750" marR="0" lvl="1" indent="-28575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Extensive Stakeholder and Agency Coordination</a:t>
            </a:r>
          </a:p>
          <a:p>
            <a:pPr marL="0" marR="0" lvl="1" indent="0" algn="l" defTabSz="914400" rtl="0" eaLnBrk="1" fontAlgn="base" latinLnBrk="0" hangingPunct="1">
              <a:lnSpc>
                <a:spcPct val="100000"/>
              </a:lnSpc>
              <a:spcBef>
                <a:spcPts val="0"/>
              </a:spcBef>
              <a:spcAft>
                <a:spcPct val="0"/>
              </a:spcAft>
              <a:buClrTx/>
              <a:buSzPct val="90000"/>
              <a:buFont typeface="Wingdings" panose="05000000000000000000" pitchFamily="2" charset="2"/>
              <a:buNone/>
              <a:tabLst>
                <a:tab pos="457200" algn="l"/>
              </a:tabLst>
              <a:defRPr/>
            </a:pPr>
            <a:endParaRPr kumimoji="0" lang="en-US" sz="1600" b="1" i="0" u="none" strike="noStrike" kern="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Arial" panose="020B0604020202020204" pitchFamily="34" charset="0"/>
            </a:endParaRPr>
          </a:p>
          <a:p>
            <a:pPr marL="285750" marR="0" lvl="1" indent="-28575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Considerations</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Maintain maritime, freight and passenger operations</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Existing freight bascule bridge to remain </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Accommodate planned Premium Transit on Broward Boulevard </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Connect to Brightline station downtown</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Improve connectivity downtown</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Avoid, minimize, or mitigate impacts to historical resources, neighborhoods and right of way</a:t>
            </a:r>
          </a:p>
          <a:p>
            <a:pPr marL="3429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endPar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3429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Four Crossing Alternatives Under Evaluation from Feasibility Study*</a:t>
            </a:r>
            <a:endParaRPr kumimoji="0" lang="en-US" sz="20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endParaRP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Low-Level Bascule Bridge: $216 – $324 Million</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Mid-Level Bascule Bridge: $400 – $600 Million</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High-Level Fixed Bridge: $407 – $611 Million</a:t>
            </a:r>
          </a:p>
          <a:p>
            <a:pPr marL="800100" marR="0" lvl="1" indent="-342900" algn="l" defTabSz="914400" rtl="0" eaLnBrk="1" fontAlgn="base" latinLnBrk="0" hangingPunct="1">
              <a:lnSpc>
                <a:spcPct val="100000"/>
              </a:lnSpc>
              <a:spcBef>
                <a:spcPts val="0"/>
              </a:spcBef>
              <a:spcAft>
                <a:spcPct val="0"/>
              </a:spcAft>
              <a:buClrTx/>
              <a:buSzPct val="90000"/>
              <a:buFont typeface="Wingdings" panose="05000000000000000000" pitchFamily="2" charset="2"/>
              <a:buChar char="§"/>
              <a:tabLst>
                <a:tab pos="457200"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Tunnel: $1.64 – $2.46 Billion</a:t>
            </a:r>
          </a:p>
        </p:txBody>
      </p:sp>
      <p:pic>
        <p:nvPicPr>
          <p:cNvPr id="7" name="Picture 6" descr="an image of  the existing condition of the New River Crossing ">
            <a:extLst>
              <a:ext uri="{FF2B5EF4-FFF2-40B4-BE49-F238E27FC236}">
                <a16:creationId xmlns:a16="http://schemas.microsoft.com/office/drawing/2014/main" id="{97B0E2BD-C763-42F2-9726-CCCA546F8C16}"/>
              </a:ext>
            </a:extLst>
          </p:cNvPr>
          <p:cNvPicPr>
            <a:picLocks noChangeAspect="1"/>
          </p:cNvPicPr>
          <p:nvPr/>
        </p:nvPicPr>
        <p:blipFill>
          <a:blip r:embed="rId3"/>
          <a:stretch>
            <a:fillRect/>
          </a:stretch>
        </p:blipFill>
        <p:spPr>
          <a:xfrm>
            <a:off x="5715000" y="1066800"/>
            <a:ext cx="6378102" cy="4267200"/>
          </a:xfrm>
          <a:prstGeom prst="rect">
            <a:avLst/>
          </a:prstGeom>
          <a:ln w="12700">
            <a:solidFill>
              <a:schemeClr val="tx1"/>
            </a:solidFill>
          </a:ln>
        </p:spPr>
      </p:pic>
      <p:sp>
        <p:nvSpPr>
          <p:cNvPr id="8" name="Text Box 4">
            <a:extLst>
              <a:ext uri="{FF2B5EF4-FFF2-40B4-BE49-F238E27FC236}">
                <a16:creationId xmlns:a16="http://schemas.microsoft.com/office/drawing/2014/main" id="{7C3D67B9-8E68-4BFD-897E-FFF5CC8D1674}"/>
              </a:ext>
            </a:extLst>
          </p:cNvPr>
          <p:cNvSpPr txBox="1">
            <a:spLocks noChangeArrowheads="1"/>
          </p:cNvSpPr>
          <p:nvPr/>
        </p:nvSpPr>
        <p:spPr bwMode="auto">
          <a:xfrm>
            <a:off x="5486400" y="5587901"/>
            <a:ext cx="612687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lvl1pPr marL="461963" indent="-461963">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1pPr>
            <a:lvl2pPr marL="742950" indent="-28575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9pPr>
          </a:lstStyle>
          <a:p>
            <a:pPr marL="1139825" marR="0" lvl="1" indent="-682625" algn="l" defTabSz="914400" rtl="0" eaLnBrk="1" fontAlgn="base" latinLnBrk="0" hangingPunct="1">
              <a:lnSpc>
                <a:spcPct val="100000"/>
              </a:lnSpc>
              <a:spcBef>
                <a:spcPts val="0"/>
              </a:spcBef>
              <a:spcAft>
                <a:spcPct val="0"/>
              </a:spcAft>
              <a:buClrTx/>
              <a:buSzPct val="90000"/>
              <a:buFont typeface="Wingdings" panose="05000000000000000000" pitchFamily="2" charset="2"/>
              <a:buNone/>
              <a:tabLst>
                <a:tab pos="741363" algn="l"/>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*Note: Preliminary cost estimates are reasonable high-level ranges at the current stage of this PD&amp;E Study. Refined cost estimates will be continually updated throughout the life of the project.</a:t>
            </a:r>
          </a:p>
        </p:txBody>
      </p:sp>
      <p:sp>
        <p:nvSpPr>
          <p:cNvPr id="2" name="Slide Number Placeholder 1">
            <a:extLst>
              <a:ext uri="{FF2B5EF4-FFF2-40B4-BE49-F238E27FC236}">
                <a16:creationId xmlns:a16="http://schemas.microsoft.com/office/drawing/2014/main" id="{E2E2B8DF-201B-4262-9FC8-F62112441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36D0C-0FE5-4578-AEA0-2C1E3285D18C}" type="slidenum">
              <a:rPr kumimoji="0" lang="en-US" sz="1400" b="1" i="0" u="none" strike="noStrike" kern="1200" cap="none" spc="0" normalizeH="0" baseline="0" noProof="0" smtClean="0">
                <a:ln>
                  <a:noFill/>
                </a:ln>
                <a:solidFill>
                  <a:srgbClr val="165293"/>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1" i="0" u="none" strike="noStrike" kern="1200" cap="none" spc="0" normalizeH="0" baseline="0" noProof="0" dirty="0">
              <a:ln>
                <a:noFill/>
              </a:ln>
              <a:solidFill>
                <a:srgbClr val="165293"/>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2913081935"/>
      </p:ext>
    </p:extLst>
  </p:cSld>
  <p:clrMapOvr>
    <a:masterClrMapping/>
  </p:clrMapOvr>
  <mc:AlternateContent xmlns:mc="http://schemas.openxmlformats.org/markup-compatibility/2006" xmlns:p14="http://schemas.microsoft.com/office/powerpoint/2010/main">
    <mc:Choice Requires="p14">
      <p:transition spd="slow" p14:dur="2000" advClick="0" advTm="74000"/>
    </mc:Choice>
    <mc:Fallback xmlns="">
      <p:transition spd="slow" advClick="0" advTm="7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par>
                                <p:cTn id="8" presetID="10" presetClass="entr" presetSubtype="0" fill="hold" nodeType="withEffect">
                                  <p:stCondLst>
                                    <p:cond delay="600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2000"/>
                                        <p:tgtEl>
                                          <p:spTgt spid="6">
                                            <p:txEl>
                                              <p:pRg st="2" end="2"/>
                                            </p:txEl>
                                          </p:spTgt>
                                        </p:tgtEl>
                                      </p:cBhvr>
                                    </p:animEffect>
                                  </p:childTnLst>
                                </p:cTn>
                              </p:par>
                              <p:par>
                                <p:cTn id="11" presetID="10" presetClass="entr" presetSubtype="0" fill="hold" nodeType="withEffect">
                                  <p:stCondLst>
                                    <p:cond delay="1300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2000"/>
                                        <p:tgtEl>
                                          <p:spTgt spid="6">
                                            <p:txEl>
                                              <p:pRg st="4" end="4"/>
                                            </p:txEl>
                                          </p:spTgt>
                                        </p:tgtEl>
                                      </p:cBhvr>
                                    </p:animEffect>
                                  </p:childTnLst>
                                </p:cTn>
                              </p:par>
                              <p:par>
                                <p:cTn id="14" presetID="10" presetClass="entr" presetSubtype="0" fill="hold" nodeType="withEffect">
                                  <p:stCondLst>
                                    <p:cond delay="1600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fade">
                                      <p:cBhvr>
                                        <p:cTn id="16" dur="2000"/>
                                        <p:tgtEl>
                                          <p:spTgt spid="6">
                                            <p:txEl>
                                              <p:pRg st="5" end="5"/>
                                            </p:txEl>
                                          </p:spTgt>
                                        </p:tgtEl>
                                      </p:cBhvr>
                                    </p:animEffect>
                                  </p:childTnLst>
                                </p:cTn>
                              </p:par>
                              <p:par>
                                <p:cTn id="17" presetID="10" presetClass="entr" presetSubtype="0" fill="hold" nodeType="withEffect">
                                  <p:stCondLst>
                                    <p:cond delay="2000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fade">
                                      <p:cBhvr>
                                        <p:cTn id="19" dur="2000"/>
                                        <p:tgtEl>
                                          <p:spTgt spid="6">
                                            <p:txEl>
                                              <p:pRg st="6" end="6"/>
                                            </p:txEl>
                                          </p:spTgt>
                                        </p:tgtEl>
                                      </p:cBhvr>
                                    </p:animEffect>
                                  </p:childTnLst>
                                </p:cTn>
                              </p:par>
                              <p:par>
                                <p:cTn id="20" presetID="10" presetClass="entr" presetSubtype="0" fill="hold" nodeType="withEffect">
                                  <p:stCondLst>
                                    <p:cond delay="2400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fade">
                                      <p:cBhvr>
                                        <p:cTn id="22" dur="2000"/>
                                        <p:tgtEl>
                                          <p:spTgt spid="6">
                                            <p:txEl>
                                              <p:pRg st="7" end="7"/>
                                            </p:txEl>
                                          </p:spTgt>
                                        </p:tgtEl>
                                      </p:cBhvr>
                                    </p:animEffect>
                                  </p:childTnLst>
                                </p:cTn>
                              </p:par>
                              <p:par>
                                <p:cTn id="23" presetID="10" presetClass="entr" presetSubtype="0" fill="hold" nodeType="withEffect">
                                  <p:stCondLst>
                                    <p:cond delay="28000"/>
                                  </p:stCondLst>
                                  <p:childTnLst>
                                    <p:set>
                                      <p:cBhvr>
                                        <p:cTn id="24" dur="1" fill="hold">
                                          <p:stCondLst>
                                            <p:cond delay="0"/>
                                          </p:stCondLst>
                                        </p:cTn>
                                        <p:tgtEl>
                                          <p:spTgt spid="6">
                                            <p:txEl>
                                              <p:pRg st="8" end="8"/>
                                            </p:txEl>
                                          </p:spTgt>
                                        </p:tgtEl>
                                        <p:attrNameLst>
                                          <p:attrName>style.visibility</p:attrName>
                                        </p:attrNameLst>
                                      </p:cBhvr>
                                      <p:to>
                                        <p:strVal val="visible"/>
                                      </p:to>
                                    </p:set>
                                    <p:animEffect transition="in" filter="fade">
                                      <p:cBhvr>
                                        <p:cTn id="25" dur="2000"/>
                                        <p:tgtEl>
                                          <p:spTgt spid="6">
                                            <p:txEl>
                                              <p:pRg st="8" end="8"/>
                                            </p:txEl>
                                          </p:spTgt>
                                        </p:tgtEl>
                                      </p:cBhvr>
                                    </p:animEffect>
                                  </p:childTnLst>
                                </p:cTn>
                              </p:par>
                              <p:par>
                                <p:cTn id="26" presetID="10" presetClass="entr" presetSubtype="0" fill="hold" nodeType="withEffect">
                                  <p:stCondLst>
                                    <p:cond delay="31000"/>
                                  </p:stCondLst>
                                  <p:childTnLst>
                                    <p:set>
                                      <p:cBhvr>
                                        <p:cTn id="27" dur="1" fill="hold">
                                          <p:stCondLst>
                                            <p:cond delay="0"/>
                                          </p:stCondLst>
                                        </p:cTn>
                                        <p:tgtEl>
                                          <p:spTgt spid="6">
                                            <p:txEl>
                                              <p:pRg st="9" end="9"/>
                                            </p:txEl>
                                          </p:spTgt>
                                        </p:tgtEl>
                                        <p:attrNameLst>
                                          <p:attrName>style.visibility</p:attrName>
                                        </p:attrNameLst>
                                      </p:cBhvr>
                                      <p:to>
                                        <p:strVal val="visible"/>
                                      </p:to>
                                    </p:set>
                                    <p:animEffect transition="in" filter="fade">
                                      <p:cBhvr>
                                        <p:cTn id="28" dur="2000"/>
                                        <p:tgtEl>
                                          <p:spTgt spid="6">
                                            <p:txEl>
                                              <p:pRg st="9" end="9"/>
                                            </p:txEl>
                                          </p:spTgt>
                                        </p:tgtEl>
                                      </p:cBhvr>
                                    </p:animEffect>
                                  </p:childTnLst>
                                </p:cTn>
                              </p:par>
                              <p:par>
                                <p:cTn id="29" presetID="10" presetClass="entr" presetSubtype="0" fill="hold" nodeType="withEffect">
                                  <p:stCondLst>
                                    <p:cond delay="35000"/>
                                  </p:stCondLst>
                                  <p:childTnLst>
                                    <p:set>
                                      <p:cBhvr>
                                        <p:cTn id="30" dur="1" fill="hold">
                                          <p:stCondLst>
                                            <p:cond delay="0"/>
                                          </p:stCondLst>
                                        </p:cTn>
                                        <p:tgtEl>
                                          <p:spTgt spid="6">
                                            <p:txEl>
                                              <p:pRg st="10" end="10"/>
                                            </p:txEl>
                                          </p:spTgt>
                                        </p:tgtEl>
                                        <p:attrNameLst>
                                          <p:attrName>style.visibility</p:attrName>
                                        </p:attrNameLst>
                                      </p:cBhvr>
                                      <p:to>
                                        <p:strVal val="visible"/>
                                      </p:to>
                                    </p:set>
                                    <p:animEffect transition="in" filter="fade">
                                      <p:cBhvr>
                                        <p:cTn id="31" dur="2000"/>
                                        <p:tgtEl>
                                          <p:spTgt spid="6">
                                            <p:txEl>
                                              <p:pRg st="10" end="10"/>
                                            </p:txEl>
                                          </p:spTgt>
                                        </p:tgtEl>
                                      </p:cBhvr>
                                    </p:animEffect>
                                  </p:childTnLst>
                                </p:cTn>
                              </p:par>
                              <p:par>
                                <p:cTn id="32" presetID="10" presetClass="entr" presetSubtype="0" fill="hold" nodeType="withEffect">
                                  <p:stCondLst>
                                    <p:cond delay="42000"/>
                                  </p:stCondLst>
                                  <p:childTnLst>
                                    <p:set>
                                      <p:cBhvr>
                                        <p:cTn id="33" dur="1" fill="hold">
                                          <p:stCondLst>
                                            <p:cond delay="0"/>
                                          </p:stCondLst>
                                        </p:cTn>
                                        <p:tgtEl>
                                          <p:spTgt spid="6">
                                            <p:txEl>
                                              <p:pRg st="12" end="12"/>
                                            </p:txEl>
                                          </p:spTgt>
                                        </p:tgtEl>
                                        <p:attrNameLst>
                                          <p:attrName>style.visibility</p:attrName>
                                        </p:attrNameLst>
                                      </p:cBhvr>
                                      <p:to>
                                        <p:strVal val="visible"/>
                                      </p:to>
                                    </p:set>
                                    <p:animEffect transition="in" filter="fade">
                                      <p:cBhvr>
                                        <p:cTn id="34" dur="2000"/>
                                        <p:tgtEl>
                                          <p:spTgt spid="6">
                                            <p:txEl>
                                              <p:pRg st="12" end="12"/>
                                            </p:txEl>
                                          </p:spTgt>
                                        </p:tgtEl>
                                      </p:cBhvr>
                                    </p:animEffect>
                                  </p:childTnLst>
                                </p:cTn>
                              </p:par>
                              <p:par>
                                <p:cTn id="35" presetID="10" presetClass="entr" presetSubtype="0" fill="hold" nodeType="withEffect">
                                  <p:stCondLst>
                                    <p:cond delay="46000"/>
                                  </p:stCondLst>
                                  <p:childTnLst>
                                    <p:set>
                                      <p:cBhvr>
                                        <p:cTn id="36" dur="1" fill="hold">
                                          <p:stCondLst>
                                            <p:cond delay="0"/>
                                          </p:stCondLst>
                                        </p:cTn>
                                        <p:tgtEl>
                                          <p:spTgt spid="6">
                                            <p:txEl>
                                              <p:pRg st="13" end="13"/>
                                            </p:txEl>
                                          </p:spTgt>
                                        </p:tgtEl>
                                        <p:attrNameLst>
                                          <p:attrName>style.visibility</p:attrName>
                                        </p:attrNameLst>
                                      </p:cBhvr>
                                      <p:to>
                                        <p:strVal val="visible"/>
                                      </p:to>
                                    </p:set>
                                    <p:animEffect transition="in" filter="fade">
                                      <p:cBhvr>
                                        <p:cTn id="37" dur="2000"/>
                                        <p:tgtEl>
                                          <p:spTgt spid="6">
                                            <p:txEl>
                                              <p:pRg st="13" end="13"/>
                                            </p:txEl>
                                          </p:spTgt>
                                        </p:tgtEl>
                                      </p:cBhvr>
                                    </p:animEffect>
                                  </p:childTnLst>
                                </p:cTn>
                              </p:par>
                              <p:par>
                                <p:cTn id="38" presetID="10" presetClass="entr" presetSubtype="0" fill="hold" nodeType="withEffect">
                                  <p:stCondLst>
                                    <p:cond delay="53000"/>
                                  </p:stCondLst>
                                  <p:childTnLst>
                                    <p:set>
                                      <p:cBhvr>
                                        <p:cTn id="39" dur="1" fill="hold">
                                          <p:stCondLst>
                                            <p:cond delay="0"/>
                                          </p:stCondLst>
                                        </p:cTn>
                                        <p:tgtEl>
                                          <p:spTgt spid="6">
                                            <p:txEl>
                                              <p:pRg st="14" end="14"/>
                                            </p:txEl>
                                          </p:spTgt>
                                        </p:tgtEl>
                                        <p:attrNameLst>
                                          <p:attrName>style.visibility</p:attrName>
                                        </p:attrNameLst>
                                      </p:cBhvr>
                                      <p:to>
                                        <p:strVal val="visible"/>
                                      </p:to>
                                    </p:set>
                                    <p:animEffect transition="in" filter="fade">
                                      <p:cBhvr>
                                        <p:cTn id="40" dur="2000"/>
                                        <p:tgtEl>
                                          <p:spTgt spid="6">
                                            <p:txEl>
                                              <p:pRg st="14" end="14"/>
                                            </p:txEl>
                                          </p:spTgt>
                                        </p:tgtEl>
                                      </p:cBhvr>
                                    </p:animEffect>
                                  </p:childTnLst>
                                </p:cTn>
                              </p:par>
                              <p:par>
                                <p:cTn id="41" presetID="10" presetClass="entr" presetSubtype="0" fill="hold" nodeType="withEffect">
                                  <p:stCondLst>
                                    <p:cond delay="56000"/>
                                  </p:stCondLst>
                                  <p:childTnLst>
                                    <p:set>
                                      <p:cBhvr>
                                        <p:cTn id="42" dur="1" fill="hold">
                                          <p:stCondLst>
                                            <p:cond delay="0"/>
                                          </p:stCondLst>
                                        </p:cTn>
                                        <p:tgtEl>
                                          <p:spTgt spid="6">
                                            <p:txEl>
                                              <p:pRg st="15" end="15"/>
                                            </p:txEl>
                                          </p:spTgt>
                                        </p:tgtEl>
                                        <p:attrNameLst>
                                          <p:attrName>style.visibility</p:attrName>
                                        </p:attrNameLst>
                                      </p:cBhvr>
                                      <p:to>
                                        <p:strVal val="visible"/>
                                      </p:to>
                                    </p:set>
                                    <p:animEffect transition="in" filter="fade">
                                      <p:cBhvr>
                                        <p:cTn id="43" dur="2000"/>
                                        <p:tgtEl>
                                          <p:spTgt spid="6">
                                            <p:txEl>
                                              <p:pRg st="15" end="15"/>
                                            </p:txEl>
                                          </p:spTgt>
                                        </p:tgtEl>
                                      </p:cBhvr>
                                    </p:animEffect>
                                  </p:childTnLst>
                                </p:cTn>
                              </p:par>
                              <p:par>
                                <p:cTn id="44" presetID="10" presetClass="entr" presetSubtype="0" fill="hold" nodeType="withEffect">
                                  <p:stCondLst>
                                    <p:cond delay="58000"/>
                                  </p:stCondLst>
                                  <p:childTnLst>
                                    <p:set>
                                      <p:cBhvr>
                                        <p:cTn id="45" dur="1" fill="hold">
                                          <p:stCondLst>
                                            <p:cond delay="0"/>
                                          </p:stCondLst>
                                        </p:cTn>
                                        <p:tgtEl>
                                          <p:spTgt spid="6">
                                            <p:txEl>
                                              <p:pRg st="16" end="16"/>
                                            </p:txEl>
                                          </p:spTgt>
                                        </p:tgtEl>
                                        <p:attrNameLst>
                                          <p:attrName>style.visibility</p:attrName>
                                        </p:attrNameLst>
                                      </p:cBhvr>
                                      <p:to>
                                        <p:strVal val="visible"/>
                                      </p:to>
                                    </p:set>
                                    <p:animEffect transition="in" filter="fade">
                                      <p:cBhvr>
                                        <p:cTn id="46" dur="2000"/>
                                        <p:tgtEl>
                                          <p:spTgt spid="6">
                                            <p:txEl>
                                              <p:pRg st="16" end="16"/>
                                            </p:txEl>
                                          </p:spTgt>
                                        </p:tgtEl>
                                      </p:cBhvr>
                                    </p:animEffect>
                                  </p:childTnLst>
                                </p:cTn>
                              </p:par>
                              <p:par>
                                <p:cTn id="47" presetID="10" presetClass="entr" presetSubtype="0" fill="hold" nodeType="withEffect">
                                  <p:stCondLst>
                                    <p:cond delay="59000"/>
                                  </p:stCondLst>
                                  <p:childTnLst>
                                    <p:set>
                                      <p:cBhvr>
                                        <p:cTn id="48" dur="1" fill="hold">
                                          <p:stCondLst>
                                            <p:cond delay="0"/>
                                          </p:stCondLst>
                                        </p:cTn>
                                        <p:tgtEl>
                                          <p:spTgt spid="8">
                                            <p:txEl>
                                              <p:pRg st="0" end="0"/>
                                            </p:txEl>
                                          </p:spTgt>
                                        </p:tgtEl>
                                        <p:attrNameLst>
                                          <p:attrName>style.visibility</p:attrName>
                                        </p:attrNameLst>
                                      </p:cBhvr>
                                      <p:to>
                                        <p:strVal val="visible"/>
                                      </p:to>
                                    </p:set>
                                    <p:animEffect transition="in" filter="fade">
                                      <p:cBhvr>
                                        <p:cTn id="49"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DCEC0B-1C7F-475A-BE83-0813C45201C5}"/>
              </a:ext>
            </a:extLst>
          </p:cNvPr>
          <p:cNvSpPr txBox="1">
            <a:spLocks noGrp="1"/>
          </p:cNvSpPr>
          <p:nvPr>
            <p:ph type="title" idx="4294967295"/>
          </p:nvPr>
        </p:nvSpPr>
        <p:spPr>
          <a:xfrm>
            <a:off x="228600" y="10180"/>
            <a:ext cx="9372600"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Alternatives Overview</a:t>
            </a:r>
          </a:p>
        </p:txBody>
      </p:sp>
      <p:pic>
        <p:nvPicPr>
          <p:cNvPr id="5" name="Picture 4" descr="the low level bascule bridge ">
            <a:extLst>
              <a:ext uri="{FF2B5EF4-FFF2-40B4-BE49-F238E27FC236}">
                <a16:creationId xmlns:a16="http://schemas.microsoft.com/office/drawing/2014/main" id="{31F2929B-0352-4E0B-8330-E53D94FA54EE}"/>
              </a:ext>
            </a:extLst>
          </p:cNvPr>
          <p:cNvPicPr>
            <a:picLocks noChangeAspect="1"/>
          </p:cNvPicPr>
          <p:nvPr/>
        </p:nvPicPr>
        <p:blipFill rotWithShape="1">
          <a:blip r:embed="rId3"/>
          <a:srcRect l="14668" t="6481" r="56"/>
          <a:stretch/>
        </p:blipFill>
        <p:spPr>
          <a:xfrm>
            <a:off x="113891" y="657304"/>
            <a:ext cx="8191910" cy="2838626"/>
          </a:xfrm>
          <a:prstGeom prst="rect">
            <a:avLst/>
          </a:prstGeom>
        </p:spPr>
      </p:pic>
      <p:sp>
        <p:nvSpPr>
          <p:cNvPr id="16" name="TextBox 15">
            <a:extLst>
              <a:ext uri="{FF2B5EF4-FFF2-40B4-BE49-F238E27FC236}">
                <a16:creationId xmlns:a16="http://schemas.microsoft.com/office/drawing/2014/main" id="{E6F1C606-1E34-4879-822A-3DAE8232A47B}"/>
              </a:ext>
            </a:extLst>
          </p:cNvPr>
          <p:cNvSpPr txBox="1"/>
          <p:nvPr/>
        </p:nvSpPr>
        <p:spPr>
          <a:xfrm>
            <a:off x="152399" y="3200400"/>
            <a:ext cx="1371601" cy="236889"/>
          </a:xfrm>
          <a:prstGeom prst="roundRect">
            <a:avLst/>
          </a:prstGeom>
          <a:solidFill>
            <a:schemeClr val="bg2"/>
          </a:solidFill>
          <a:ln w="12700">
            <a:solidFill>
              <a:srgbClr val="165392"/>
            </a:solidFill>
          </a:ln>
          <a:effectLst/>
        </p:spPr>
        <p:style>
          <a:lnRef idx="0">
            <a:schemeClr val="accent1"/>
          </a:lnRef>
          <a:fillRef idx="3">
            <a:schemeClr val="accent1"/>
          </a:fillRef>
          <a:effectRef idx="3">
            <a:schemeClr val="accent1"/>
          </a:effectRef>
          <a:fontRef idx="minor">
            <a:schemeClr val="lt1"/>
          </a:fontRef>
        </p:style>
        <p:txBody>
          <a:bodyPr vert="horz" lIns="0" tIns="0" rIns="0" bIns="0" rtlCol="0" anchor="ctr">
            <a:noAutofit/>
          </a:bodyPr>
          <a:lstStyle>
            <a:defPPr>
              <a:defRPr lang="en-US"/>
            </a:defPPr>
            <a:lvl1pPr marR="0" lvl="0" indent="0" fontAlgn="auto">
              <a:lnSpc>
                <a:spcPct val="100000"/>
              </a:lnSpc>
              <a:spcBef>
                <a:spcPts val="0"/>
              </a:spcBef>
              <a:spcAft>
                <a:spcPts val="0"/>
              </a:spcAft>
              <a:buClrTx/>
              <a:buSzTx/>
              <a:buFontTx/>
              <a:buNone/>
              <a:tabLst/>
              <a:defRPr kumimoji="0" sz="2200" b="1" i="0" u="none" strike="noStrike"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165392"/>
                </a:solidFill>
                <a:effectLst/>
                <a:uLnTx/>
                <a:uFillTx/>
                <a:latin typeface="Arial Narrow" panose="020B0606020202030204" pitchFamily="34" charset="0"/>
                <a:ea typeface="+mn-ea"/>
                <a:cs typeface="Arial" panose="020B0604020202020204" pitchFamily="34" charset="0"/>
              </a:rPr>
              <a:t>Low Level Alternative</a:t>
            </a:r>
          </a:p>
        </p:txBody>
      </p:sp>
      <p:sp>
        <p:nvSpPr>
          <p:cNvPr id="18" name="TextBox 17">
            <a:extLst>
              <a:ext uri="{FF2B5EF4-FFF2-40B4-BE49-F238E27FC236}">
                <a16:creationId xmlns:a16="http://schemas.microsoft.com/office/drawing/2014/main" id="{7BD30A8F-A793-40B9-A8CA-597A8D19F685}"/>
              </a:ext>
            </a:extLst>
          </p:cNvPr>
          <p:cNvSpPr txBox="1"/>
          <p:nvPr/>
        </p:nvSpPr>
        <p:spPr>
          <a:xfrm>
            <a:off x="2171700" y="695403"/>
            <a:ext cx="3619500" cy="307777"/>
          </a:xfrm>
          <a:prstGeom prst="rect">
            <a:avLst/>
          </a:prstGeom>
          <a:noFill/>
          <a:effectLst>
            <a:glow rad="254000">
              <a:schemeClr val="bg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65392"/>
                </a:solidFill>
                <a:effectLst>
                  <a:glow rad="254000">
                    <a:srgbClr val="44546A">
                      <a:lumMod val="20000"/>
                      <a:lumOff val="80000"/>
                    </a:srgbClr>
                  </a:glow>
                </a:effectLst>
                <a:uLnTx/>
                <a:uFillTx/>
                <a:latin typeface="Arial Narrow" panose="020B0606020202030204" pitchFamily="34" charset="0"/>
                <a:ea typeface="+mn-ea"/>
                <a:cs typeface="+mn-cs"/>
              </a:rPr>
              <a:t>Low Level Bascule Bridge (25 Feet Clearance)</a:t>
            </a:r>
          </a:p>
        </p:txBody>
      </p:sp>
      <p:pic>
        <p:nvPicPr>
          <p:cNvPr id="12" name="Picture 11" descr="the mid level bascule bridge ">
            <a:extLst>
              <a:ext uri="{FF2B5EF4-FFF2-40B4-BE49-F238E27FC236}">
                <a16:creationId xmlns:a16="http://schemas.microsoft.com/office/drawing/2014/main" id="{48B63478-BF9D-4A4F-81CB-82596EA6437D}"/>
              </a:ext>
            </a:extLst>
          </p:cNvPr>
          <p:cNvPicPr>
            <a:picLocks noChangeAspect="1"/>
          </p:cNvPicPr>
          <p:nvPr/>
        </p:nvPicPr>
        <p:blipFill rotWithShape="1">
          <a:blip r:embed="rId4"/>
          <a:srcRect l="21484" t="6501" b="10772"/>
          <a:stretch/>
        </p:blipFill>
        <p:spPr>
          <a:xfrm>
            <a:off x="113890" y="3712167"/>
            <a:ext cx="8191910" cy="3069633"/>
          </a:xfrm>
          <a:prstGeom prst="rect">
            <a:avLst/>
          </a:prstGeom>
        </p:spPr>
      </p:pic>
      <p:sp>
        <p:nvSpPr>
          <p:cNvPr id="19" name="TextBox 18">
            <a:extLst>
              <a:ext uri="{FF2B5EF4-FFF2-40B4-BE49-F238E27FC236}">
                <a16:creationId xmlns:a16="http://schemas.microsoft.com/office/drawing/2014/main" id="{F6560901-69B7-44E4-B0F7-C31C1E4C6081}"/>
              </a:ext>
            </a:extLst>
          </p:cNvPr>
          <p:cNvSpPr txBox="1"/>
          <p:nvPr/>
        </p:nvSpPr>
        <p:spPr>
          <a:xfrm>
            <a:off x="2171700" y="3756349"/>
            <a:ext cx="3619500" cy="307777"/>
          </a:xfrm>
          <a:prstGeom prst="rect">
            <a:avLst/>
          </a:prstGeom>
          <a:noFill/>
          <a:effectLst>
            <a:glow rad="254000">
              <a:schemeClr val="bg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65392"/>
                </a:solidFill>
                <a:effectLst>
                  <a:glow rad="254000">
                    <a:srgbClr val="44546A">
                      <a:lumMod val="20000"/>
                      <a:lumOff val="80000"/>
                    </a:srgbClr>
                  </a:glow>
                </a:effectLst>
                <a:uLnTx/>
                <a:uFillTx/>
                <a:latin typeface="Arial Narrow" panose="020B0606020202030204" pitchFamily="34" charset="0"/>
                <a:ea typeface="+mn-ea"/>
                <a:cs typeface="+mn-cs"/>
              </a:rPr>
              <a:t>Mid Level Bascule Bridge (56 Feet Clearance)</a:t>
            </a:r>
          </a:p>
        </p:txBody>
      </p:sp>
      <p:sp>
        <p:nvSpPr>
          <p:cNvPr id="20" name="TextBox 19">
            <a:extLst>
              <a:ext uri="{FF2B5EF4-FFF2-40B4-BE49-F238E27FC236}">
                <a16:creationId xmlns:a16="http://schemas.microsoft.com/office/drawing/2014/main" id="{8279E894-803D-4B65-BEA1-BE2EA87CEA13}"/>
              </a:ext>
            </a:extLst>
          </p:cNvPr>
          <p:cNvSpPr txBox="1"/>
          <p:nvPr/>
        </p:nvSpPr>
        <p:spPr>
          <a:xfrm>
            <a:off x="152399" y="6492875"/>
            <a:ext cx="1371601" cy="236889"/>
          </a:xfrm>
          <a:prstGeom prst="roundRect">
            <a:avLst/>
          </a:prstGeom>
          <a:solidFill>
            <a:schemeClr val="bg2"/>
          </a:solidFill>
          <a:ln w="12700">
            <a:solidFill>
              <a:srgbClr val="165392"/>
            </a:solidFill>
          </a:ln>
          <a:effectLst/>
        </p:spPr>
        <p:style>
          <a:lnRef idx="0">
            <a:schemeClr val="accent1"/>
          </a:lnRef>
          <a:fillRef idx="3">
            <a:schemeClr val="accent1"/>
          </a:fillRef>
          <a:effectRef idx="3">
            <a:schemeClr val="accent1"/>
          </a:effectRef>
          <a:fontRef idx="minor">
            <a:schemeClr val="lt1"/>
          </a:fontRef>
        </p:style>
        <p:txBody>
          <a:bodyPr vert="horz" lIns="0" tIns="0" rIns="0" bIns="0" rtlCol="0" anchor="ctr">
            <a:noAutofit/>
          </a:bodyPr>
          <a:lstStyle>
            <a:defPPr>
              <a:defRPr lang="en-US"/>
            </a:defPPr>
            <a:lvl1pPr marR="0" lvl="0" indent="0" fontAlgn="auto">
              <a:lnSpc>
                <a:spcPct val="100000"/>
              </a:lnSpc>
              <a:spcBef>
                <a:spcPts val="0"/>
              </a:spcBef>
              <a:spcAft>
                <a:spcPts val="0"/>
              </a:spcAft>
              <a:buClrTx/>
              <a:buSzTx/>
              <a:buFontTx/>
              <a:buNone/>
              <a:tabLst/>
              <a:defRPr kumimoji="0" sz="2200" b="1" i="0" u="none" strike="noStrike"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165392"/>
                </a:solidFill>
                <a:effectLst/>
                <a:uLnTx/>
                <a:uFillTx/>
                <a:latin typeface="Arial Narrow" panose="020B0606020202030204" pitchFamily="34" charset="0"/>
                <a:ea typeface="+mn-ea"/>
                <a:cs typeface="Arial" panose="020B0604020202020204" pitchFamily="34" charset="0"/>
              </a:rPr>
              <a:t>Mid Level Alternative</a:t>
            </a:r>
          </a:p>
        </p:txBody>
      </p:sp>
      <p:pic>
        <p:nvPicPr>
          <p:cNvPr id="4" name="Picture 3" descr="description of the low level bascule bridge">
            <a:extLst>
              <a:ext uri="{FF2B5EF4-FFF2-40B4-BE49-F238E27FC236}">
                <a16:creationId xmlns:a16="http://schemas.microsoft.com/office/drawing/2014/main" id="{FA9A4232-6BFE-433E-9429-E017E0A2F0B6}"/>
              </a:ext>
            </a:extLst>
          </p:cNvPr>
          <p:cNvPicPr>
            <a:picLocks noChangeAspect="1"/>
          </p:cNvPicPr>
          <p:nvPr/>
        </p:nvPicPr>
        <p:blipFill>
          <a:blip r:embed="rId5"/>
          <a:stretch>
            <a:fillRect/>
          </a:stretch>
        </p:blipFill>
        <p:spPr>
          <a:xfrm>
            <a:off x="8465820" y="716326"/>
            <a:ext cx="3578134" cy="2710360"/>
          </a:xfrm>
          <a:prstGeom prst="rect">
            <a:avLst/>
          </a:prstGeom>
          <a:ln w="12700">
            <a:solidFill>
              <a:schemeClr val="tx1"/>
            </a:solidFill>
          </a:ln>
        </p:spPr>
      </p:pic>
      <p:pic>
        <p:nvPicPr>
          <p:cNvPr id="8" name="Picture 7" descr="description of the low level bascule bridge">
            <a:extLst>
              <a:ext uri="{FF2B5EF4-FFF2-40B4-BE49-F238E27FC236}">
                <a16:creationId xmlns:a16="http://schemas.microsoft.com/office/drawing/2014/main" id="{291CE6F0-46F3-42F9-8F00-3B6D38D50733}"/>
              </a:ext>
            </a:extLst>
          </p:cNvPr>
          <p:cNvPicPr>
            <a:picLocks noChangeAspect="1"/>
          </p:cNvPicPr>
          <p:nvPr/>
        </p:nvPicPr>
        <p:blipFill>
          <a:blip r:embed="rId6"/>
          <a:stretch>
            <a:fillRect/>
          </a:stretch>
        </p:blipFill>
        <p:spPr>
          <a:xfrm>
            <a:off x="8461057" y="3861286"/>
            <a:ext cx="3591606" cy="2644832"/>
          </a:xfrm>
          <a:prstGeom prst="rect">
            <a:avLst/>
          </a:prstGeom>
          <a:ln w="12700">
            <a:solidFill>
              <a:schemeClr val="tx1"/>
            </a:solidFill>
          </a:ln>
        </p:spPr>
      </p:pic>
      <p:sp>
        <p:nvSpPr>
          <p:cNvPr id="3" name="Slide Number Placeholder 2">
            <a:extLst>
              <a:ext uri="{FF2B5EF4-FFF2-40B4-BE49-F238E27FC236}">
                <a16:creationId xmlns:a16="http://schemas.microsoft.com/office/drawing/2014/main" id="{DFFA15F6-39B2-4329-B42E-77AB268472C7}"/>
              </a:ext>
            </a:extLst>
          </p:cNvPr>
          <p:cNvSpPr>
            <a:spLocks noGrp="1"/>
          </p:cNvSpPr>
          <p:nvPr>
            <p:ph type="sldNum" sz="quarter" idx="12"/>
          </p:nvPr>
        </p:nvSpPr>
        <p:spPr>
          <a:xfrm>
            <a:off x="11658601" y="6492875"/>
            <a:ext cx="52686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36D0C-0FE5-4578-AEA0-2C1E3285D18C}" type="slidenum">
              <a:rPr kumimoji="0" lang="en-US" sz="1400" b="1" i="0" u="none" strike="noStrike" kern="1200" cap="none" spc="0" normalizeH="0" baseline="0" noProof="0" smtClean="0">
                <a:ln>
                  <a:noFill/>
                </a:ln>
                <a:solidFill>
                  <a:srgbClr val="165293"/>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400" b="1" i="0" u="none" strike="noStrike" kern="1200" cap="none" spc="0" normalizeH="0" baseline="0" noProof="0" dirty="0">
              <a:ln>
                <a:noFill/>
              </a:ln>
              <a:solidFill>
                <a:srgbClr val="16529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213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DCEC0B-1C7F-475A-BE83-0813C45201C5}"/>
              </a:ext>
            </a:extLst>
          </p:cNvPr>
          <p:cNvSpPr txBox="1">
            <a:spLocks noGrp="1"/>
          </p:cNvSpPr>
          <p:nvPr>
            <p:ph type="title" idx="4294967295"/>
          </p:nvPr>
        </p:nvSpPr>
        <p:spPr>
          <a:xfrm>
            <a:off x="228600" y="10180"/>
            <a:ext cx="9372600"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Alternatives  Overview</a:t>
            </a:r>
          </a:p>
        </p:txBody>
      </p:sp>
      <p:pic>
        <p:nvPicPr>
          <p:cNvPr id="4" name="Picture 3" descr="an image of the new river high level fixed span bridge alternative in its existing condition">
            <a:extLst>
              <a:ext uri="{FF2B5EF4-FFF2-40B4-BE49-F238E27FC236}">
                <a16:creationId xmlns:a16="http://schemas.microsoft.com/office/drawing/2014/main" id="{19A5BBC1-578B-4174-822E-24858B8B6CBA}"/>
              </a:ext>
            </a:extLst>
          </p:cNvPr>
          <p:cNvPicPr>
            <a:picLocks noChangeAspect="1"/>
          </p:cNvPicPr>
          <p:nvPr/>
        </p:nvPicPr>
        <p:blipFill rotWithShape="1">
          <a:blip r:embed="rId3"/>
          <a:srcRect l="17935" t="8267" b="6419"/>
          <a:stretch/>
        </p:blipFill>
        <p:spPr>
          <a:xfrm>
            <a:off x="113888" y="664167"/>
            <a:ext cx="8191911" cy="2854829"/>
          </a:xfrm>
          <a:prstGeom prst="rect">
            <a:avLst/>
          </a:prstGeom>
        </p:spPr>
      </p:pic>
      <p:sp>
        <p:nvSpPr>
          <p:cNvPr id="16" name="TextBox 15">
            <a:extLst>
              <a:ext uri="{FF2B5EF4-FFF2-40B4-BE49-F238E27FC236}">
                <a16:creationId xmlns:a16="http://schemas.microsoft.com/office/drawing/2014/main" id="{E6F1C606-1E34-4879-822A-3DAE8232A47B}"/>
              </a:ext>
            </a:extLst>
          </p:cNvPr>
          <p:cNvSpPr txBox="1"/>
          <p:nvPr/>
        </p:nvSpPr>
        <p:spPr>
          <a:xfrm>
            <a:off x="152399" y="3200400"/>
            <a:ext cx="1371601" cy="236889"/>
          </a:xfrm>
          <a:prstGeom prst="roundRect">
            <a:avLst/>
          </a:prstGeom>
          <a:solidFill>
            <a:schemeClr val="bg2"/>
          </a:solidFill>
          <a:ln w="12700">
            <a:solidFill>
              <a:srgbClr val="165392"/>
            </a:solidFill>
          </a:ln>
          <a:effectLst/>
        </p:spPr>
        <p:style>
          <a:lnRef idx="0">
            <a:schemeClr val="accent1"/>
          </a:lnRef>
          <a:fillRef idx="3">
            <a:schemeClr val="accent1"/>
          </a:fillRef>
          <a:effectRef idx="3">
            <a:schemeClr val="accent1"/>
          </a:effectRef>
          <a:fontRef idx="minor">
            <a:schemeClr val="lt1"/>
          </a:fontRef>
        </p:style>
        <p:txBody>
          <a:bodyPr vert="horz" lIns="0" tIns="0" rIns="0" bIns="0" rtlCol="0" anchor="ctr">
            <a:noAutofit/>
          </a:bodyPr>
          <a:lstStyle>
            <a:defPPr>
              <a:defRPr lang="en-US"/>
            </a:defPPr>
            <a:lvl1pPr marR="0" lvl="0" indent="0" fontAlgn="auto">
              <a:lnSpc>
                <a:spcPct val="100000"/>
              </a:lnSpc>
              <a:spcBef>
                <a:spcPts val="0"/>
              </a:spcBef>
              <a:spcAft>
                <a:spcPts val="0"/>
              </a:spcAft>
              <a:buClrTx/>
              <a:buSzTx/>
              <a:buFontTx/>
              <a:buNone/>
              <a:tabLst/>
              <a:defRPr kumimoji="0" sz="2200" b="1" i="0" u="none" strike="noStrike"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165392"/>
                </a:solidFill>
                <a:effectLst/>
                <a:uLnTx/>
                <a:uFillTx/>
                <a:latin typeface="Arial Narrow" panose="020B0606020202030204" pitchFamily="34" charset="0"/>
                <a:ea typeface="+mn-ea"/>
                <a:cs typeface="Arial" panose="020B0604020202020204" pitchFamily="34" charset="0"/>
              </a:rPr>
              <a:t>High Level Alternative</a:t>
            </a:r>
          </a:p>
        </p:txBody>
      </p:sp>
      <p:sp>
        <p:nvSpPr>
          <p:cNvPr id="18" name="TextBox 17">
            <a:extLst>
              <a:ext uri="{FF2B5EF4-FFF2-40B4-BE49-F238E27FC236}">
                <a16:creationId xmlns:a16="http://schemas.microsoft.com/office/drawing/2014/main" id="{7BD30A8F-A793-40B9-A8CA-597A8D19F685}"/>
              </a:ext>
            </a:extLst>
          </p:cNvPr>
          <p:cNvSpPr txBox="1"/>
          <p:nvPr/>
        </p:nvSpPr>
        <p:spPr>
          <a:xfrm>
            <a:off x="2171700" y="695403"/>
            <a:ext cx="3771900" cy="307777"/>
          </a:xfrm>
          <a:prstGeom prst="rect">
            <a:avLst/>
          </a:prstGeom>
          <a:noFill/>
          <a:effectLst>
            <a:glow rad="254000">
              <a:schemeClr val="bg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65392"/>
                </a:solidFill>
                <a:effectLst>
                  <a:glow rad="254000">
                    <a:srgbClr val="44546A">
                      <a:lumMod val="20000"/>
                      <a:lumOff val="80000"/>
                    </a:srgbClr>
                  </a:glow>
                </a:effectLst>
                <a:uLnTx/>
                <a:uFillTx/>
                <a:latin typeface="Arial Narrow" panose="020B0606020202030204" pitchFamily="34" charset="0"/>
                <a:ea typeface="+mn-ea"/>
                <a:cs typeface="+mn-cs"/>
              </a:rPr>
              <a:t>High Level Fixed Span Bridge (80 Feet Clearance)</a:t>
            </a:r>
          </a:p>
        </p:txBody>
      </p:sp>
      <p:pic>
        <p:nvPicPr>
          <p:cNvPr id="11" name="Picture 10" descr="an image of the new river tunnel alternative in its existing condition">
            <a:extLst>
              <a:ext uri="{FF2B5EF4-FFF2-40B4-BE49-F238E27FC236}">
                <a16:creationId xmlns:a16="http://schemas.microsoft.com/office/drawing/2014/main" id="{0EC86ACE-4E0C-4040-A447-F4C205DF71D6}"/>
              </a:ext>
            </a:extLst>
          </p:cNvPr>
          <p:cNvPicPr>
            <a:picLocks noChangeAspect="1"/>
          </p:cNvPicPr>
          <p:nvPr/>
        </p:nvPicPr>
        <p:blipFill rotWithShape="1">
          <a:blip r:embed="rId4"/>
          <a:srcRect l="10471" b="-1568"/>
          <a:stretch/>
        </p:blipFill>
        <p:spPr>
          <a:xfrm>
            <a:off x="113888" y="3740906"/>
            <a:ext cx="8191911" cy="3040894"/>
          </a:xfrm>
          <a:prstGeom prst="rect">
            <a:avLst/>
          </a:prstGeom>
        </p:spPr>
      </p:pic>
      <p:sp>
        <p:nvSpPr>
          <p:cNvPr id="20" name="TextBox 19">
            <a:extLst>
              <a:ext uri="{FF2B5EF4-FFF2-40B4-BE49-F238E27FC236}">
                <a16:creationId xmlns:a16="http://schemas.microsoft.com/office/drawing/2014/main" id="{8279E894-803D-4B65-BEA1-BE2EA87CEA13}"/>
              </a:ext>
            </a:extLst>
          </p:cNvPr>
          <p:cNvSpPr txBox="1"/>
          <p:nvPr/>
        </p:nvSpPr>
        <p:spPr>
          <a:xfrm>
            <a:off x="152399" y="6492875"/>
            <a:ext cx="1219201" cy="236889"/>
          </a:xfrm>
          <a:prstGeom prst="roundRect">
            <a:avLst/>
          </a:prstGeom>
          <a:solidFill>
            <a:schemeClr val="bg2"/>
          </a:solidFill>
          <a:ln w="12700">
            <a:solidFill>
              <a:srgbClr val="165392"/>
            </a:solidFill>
          </a:ln>
          <a:effectLst/>
        </p:spPr>
        <p:style>
          <a:lnRef idx="0">
            <a:schemeClr val="accent1"/>
          </a:lnRef>
          <a:fillRef idx="3">
            <a:schemeClr val="accent1"/>
          </a:fillRef>
          <a:effectRef idx="3">
            <a:schemeClr val="accent1"/>
          </a:effectRef>
          <a:fontRef idx="minor">
            <a:schemeClr val="lt1"/>
          </a:fontRef>
        </p:style>
        <p:txBody>
          <a:bodyPr vert="horz" lIns="0" tIns="0" rIns="0" bIns="0" rtlCol="0" anchor="ctr">
            <a:noAutofit/>
          </a:bodyPr>
          <a:lstStyle>
            <a:defPPr>
              <a:defRPr lang="en-US"/>
            </a:defPPr>
            <a:lvl1pPr marR="0" lvl="0" indent="0" fontAlgn="auto">
              <a:lnSpc>
                <a:spcPct val="100000"/>
              </a:lnSpc>
              <a:spcBef>
                <a:spcPts val="0"/>
              </a:spcBef>
              <a:spcAft>
                <a:spcPts val="0"/>
              </a:spcAft>
              <a:buClrTx/>
              <a:buSzTx/>
              <a:buFontTx/>
              <a:buNone/>
              <a:tabLst/>
              <a:defRPr kumimoji="0" sz="2200" b="1" i="0" u="none" strike="noStrike"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165392"/>
                </a:solidFill>
                <a:effectLst/>
                <a:uLnTx/>
                <a:uFillTx/>
                <a:latin typeface="Arial Narrow" panose="020B0606020202030204" pitchFamily="34" charset="0"/>
                <a:ea typeface="+mn-ea"/>
                <a:cs typeface="Arial" panose="020B0604020202020204" pitchFamily="34" charset="0"/>
              </a:rPr>
              <a:t>Tunnel Alternative</a:t>
            </a:r>
          </a:p>
        </p:txBody>
      </p:sp>
      <p:sp>
        <p:nvSpPr>
          <p:cNvPr id="19" name="TextBox 18">
            <a:extLst>
              <a:ext uri="{FF2B5EF4-FFF2-40B4-BE49-F238E27FC236}">
                <a16:creationId xmlns:a16="http://schemas.microsoft.com/office/drawing/2014/main" id="{F6560901-69B7-44E4-B0F7-C31C1E4C6081}"/>
              </a:ext>
            </a:extLst>
          </p:cNvPr>
          <p:cNvSpPr txBox="1"/>
          <p:nvPr/>
        </p:nvSpPr>
        <p:spPr>
          <a:xfrm>
            <a:off x="2933700" y="3756349"/>
            <a:ext cx="3619500" cy="307777"/>
          </a:xfrm>
          <a:prstGeom prst="rect">
            <a:avLst/>
          </a:prstGeom>
          <a:noFill/>
          <a:effectLst>
            <a:glow rad="254000">
              <a:schemeClr val="bg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65392"/>
                </a:solidFill>
                <a:effectLst>
                  <a:glow rad="254000">
                    <a:srgbClr val="44546A">
                      <a:lumMod val="20000"/>
                      <a:lumOff val="80000"/>
                    </a:srgbClr>
                  </a:glow>
                </a:effectLst>
                <a:uLnTx/>
                <a:uFillTx/>
                <a:latin typeface="Arial Narrow" panose="020B0606020202030204" pitchFamily="34" charset="0"/>
                <a:ea typeface="+mn-ea"/>
                <a:cs typeface="+mn-cs"/>
              </a:rPr>
              <a:t>Tunnel / Existing Condition</a:t>
            </a:r>
          </a:p>
        </p:txBody>
      </p:sp>
      <p:pic>
        <p:nvPicPr>
          <p:cNvPr id="5" name="Picture 4" descr="description of the new river high alternative ">
            <a:extLst>
              <a:ext uri="{FF2B5EF4-FFF2-40B4-BE49-F238E27FC236}">
                <a16:creationId xmlns:a16="http://schemas.microsoft.com/office/drawing/2014/main" id="{D863AAC9-3E8F-402F-BD65-82248A9E23AD}"/>
              </a:ext>
            </a:extLst>
          </p:cNvPr>
          <p:cNvPicPr>
            <a:picLocks noChangeAspect="1"/>
          </p:cNvPicPr>
          <p:nvPr/>
        </p:nvPicPr>
        <p:blipFill>
          <a:blip r:embed="rId5"/>
          <a:stretch>
            <a:fillRect/>
          </a:stretch>
        </p:blipFill>
        <p:spPr>
          <a:xfrm>
            <a:off x="8510859" y="679268"/>
            <a:ext cx="3489551" cy="2538528"/>
          </a:xfrm>
          <a:prstGeom prst="rect">
            <a:avLst/>
          </a:prstGeom>
          <a:ln w="12700">
            <a:solidFill>
              <a:schemeClr val="tx1"/>
            </a:solidFill>
          </a:ln>
        </p:spPr>
      </p:pic>
      <p:pic>
        <p:nvPicPr>
          <p:cNvPr id="7" name="Picture 6" descr="description of the new river tunnel alternative ">
            <a:extLst>
              <a:ext uri="{FF2B5EF4-FFF2-40B4-BE49-F238E27FC236}">
                <a16:creationId xmlns:a16="http://schemas.microsoft.com/office/drawing/2014/main" id="{D33B8B65-6FEB-4103-B117-A460CEB305CA}"/>
              </a:ext>
            </a:extLst>
          </p:cNvPr>
          <p:cNvPicPr>
            <a:picLocks noChangeAspect="1"/>
          </p:cNvPicPr>
          <p:nvPr/>
        </p:nvPicPr>
        <p:blipFill>
          <a:blip r:embed="rId6"/>
          <a:stretch>
            <a:fillRect/>
          </a:stretch>
        </p:blipFill>
        <p:spPr>
          <a:xfrm>
            <a:off x="8511107" y="3422468"/>
            <a:ext cx="3519735" cy="3130731"/>
          </a:xfrm>
          <a:prstGeom prst="rect">
            <a:avLst/>
          </a:prstGeom>
          <a:ln w="12700">
            <a:solidFill>
              <a:schemeClr val="tx1"/>
            </a:solidFill>
          </a:ln>
        </p:spPr>
      </p:pic>
      <p:sp>
        <p:nvSpPr>
          <p:cNvPr id="3" name="Slide Number Placeholder 2">
            <a:extLst>
              <a:ext uri="{FF2B5EF4-FFF2-40B4-BE49-F238E27FC236}">
                <a16:creationId xmlns:a16="http://schemas.microsoft.com/office/drawing/2014/main" id="{DFFA15F6-39B2-4329-B42E-77AB268472C7}"/>
              </a:ext>
            </a:extLst>
          </p:cNvPr>
          <p:cNvSpPr>
            <a:spLocks noGrp="1"/>
          </p:cNvSpPr>
          <p:nvPr>
            <p:ph type="sldNum" sz="quarter" idx="12"/>
          </p:nvPr>
        </p:nvSpPr>
        <p:spPr>
          <a:xfrm>
            <a:off x="11658601" y="6492875"/>
            <a:ext cx="52686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36D0C-0FE5-4578-AEA0-2C1E3285D18C}" type="slidenum">
              <a:rPr kumimoji="0" lang="en-US" sz="1400" b="1" i="0" u="none" strike="noStrike" kern="1200" cap="none" spc="0" normalizeH="0" baseline="0" noProof="0" smtClean="0">
                <a:ln>
                  <a:noFill/>
                </a:ln>
                <a:solidFill>
                  <a:srgbClr val="165293"/>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400" b="1" i="0" u="none" strike="noStrike" kern="1200" cap="none" spc="0" normalizeH="0" baseline="0" noProof="0" dirty="0">
              <a:ln>
                <a:noFill/>
              </a:ln>
              <a:solidFill>
                <a:srgbClr val="16529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118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002C73-9533-C240-A94B-34B850929BB1}"/>
              </a:ext>
            </a:extLst>
          </p:cNvPr>
          <p:cNvSpPr txBox="1">
            <a:spLocks noGrp="1"/>
          </p:cNvSpPr>
          <p:nvPr>
            <p:ph type="title" idx="4294967295"/>
          </p:nvPr>
        </p:nvSpPr>
        <p:spPr>
          <a:xfrm>
            <a:off x="152400" y="10182"/>
            <a:ext cx="937260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Cost Effectiveness / Funding Assumptions</a:t>
            </a:r>
            <a:endParaRPr kumimoji="0" lang="en-US"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a description of capital cost assumptions, including federal/state/local funds, and operating cost assumptions ">
            <a:extLst>
              <a:ext uri="{FF2B5EF4-FFF2-40B4-BE49-F238E27FC236}">
                <a16:creationId xmlns:a16="http://schemas.microsoft.com/office/drawing/2014/main" id="{1EBC1A2E-4ED7-4673-8C09-C27189129D1A}"/>
              </a:ext>
            </a:extLst>
          </p:cNvPr>
          <p:cNvPicPr>
            <a:picLocks noChangeAspect="1"/>
          </p:cNvPicPr>
          <p:nvPr/>
        </p:nvPicPr>
        <p:blipFill>
          <a:blip r:embed="rId3"/>
          <a:stretch>
            <a:fillRect/>
          </a:stretch>
        </p:blipFill>
        <p:spPr>
          <a:xfrm>
            <a:off x="154946" y="794657"/>
            <a:ext cx="6874908" cy="5701937"/>
          </a:xfrm>
          <a:prstGeom prst="rect">
            <a:avLst/>
          </a:prstGeom>
        </p:spPr>
      </p:pic>
      <p:sp>
        <p:nvSpPr>
          <p:cNvPr id="6" name="Text Box 4">
            <a:extLst>
              <a:ext uri="{FF2B5EF4-FFF2-40B4-BE49-F238E27FC236}">
                <a16:creationId xmlns:a16="http://schemas.microsoft.com/office/drawing/2014/main" id="{10A55D88-FE36-4798-A3B5-56C87FF08B3E}"/>
              </a:ext>
            </a:extLst>
          </p:cNvPr>
          <p:cNvSpPr txBox="1">
            <a:spLocks noChangeArrowheads="1"/>
          </p:cNvSpPr>
          <p:nvPr/>
        </p:nvSpPr>
        <p:spPr bwMode="auto">
          <a:xfrm>
            <a:off x="7200900" y="773727"/>
            <a:ext cx="4905375"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lvl1pPr marL="461963" indent="-461963">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1pPr>
            <a:lvl2pPr marL="742950" indent="-28575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tabLst>
                <a:tab pos="457200" algn="l"/>
              </a:tabLst>
              <a:defRPr sz="24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tabLst>
                <a:tab pos="457200" algn="l"/>
              </a:tabLst>
              <a:defRPr sz="2400">
                <a:solidFill>
                  <a:schemeClr val="bg1"/>
                </a:solidFill>
                <a:latin typeface="Arial" panose="020B0604020202020204" pitchFamily="34" charset="0"/>
              </a:defRPr>
            </a:lvl9pPr>
          </a:lstStyle>
          <a:p>
            <a:pPr marL="285750" marR="0" lvl="1" indent="-285750" algn="l" defTabSz="914400" rtl="0" eaLnBrk="1" fontAlgn="base" latinLnBrk="0" hangingPunct="1">
              <a:lnSpc>
                <a:spcPct val="100000"/>
              </a:lnSpc>
              <a:spcBef>
                <a:spcPts val="0"/>
              </a:spcBef>
              <a:spcAft>
                <a:spcPts val="120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In order to qualify for federal funds, the project must meet the FTA’s cost effectiveness evaluation criteria.</a:t>
            </a:r>
          </a:p>
          <a:p>
            <a:pPr marL="285750" marR="0" lvl="1" indent="-285750" algn="l" defTabSz="914400" rtl="0" eaLnBrk="1" fontAlgn="base" latinLnBrk="0" hangingPunct="1">
              <a:lnSpc>
                <a:spcPct val="100000"/>
              </a:lnSpc>
              <a:spcBef>
                <a:spcPts val="0"/>
              </a:spcBef>
              <a:spcAft>
                <a:spcPts val="120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To meet cost effectiveness criteria the NRC may need to be removed from the cost effectiveness calculation and may require separate funding.</a:t>
            </a:r>
          </a:p>
          <a:p>
            <a:pPr marL="285750" marR="0" lvl="1" indent="-285750" algn="l" defTabSz="914400" rtl="0" eaLnBrk="1" fontAlgn="base" latinLnBrk="0" hangingPunct="1">
              <a:lnSpc>
                <a:spcPct val="100000"/>
              </a:lnSpc>
              <a:spcBef>
                <a:spcPts val="0"/>
              </a:spcBef>
              <a:spcAft>
                <a:spcPts val="1200"/>
              </a:spcAft>
              <a:buClrTx/>
              <a:buSzPct val="90000"/>
              <a:buFont typeface="Wingdings" panose="05000000000000000000" pitchFamily="2" charset="2"/>
              <a:buChar char="q"/>
              <a:tabLst>
                <a:tab pos="457200" algn="l"/>
              </a:tabLst>
              <a:defRPr/>
            </a:pPr>
            <a:endPar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285750" marR="0" lvl="1" indent="-285750" algn="l" defTabSz="914400" rtl="0" eaLnBrk="1" fontAlgn="base" latinLnBrk="0" hangingPunct="1">
              <a:lnSpc>
                <a:spcPct val="100000"/>
              </a:lnSpc>
              <a:spcBef>
                <a:spcPts val="0"/>
              </a:spcBef>
              <a:spcAft>
                <a:spcPts val="1200"/>
              </a:spcAft>
              <a:buClrTx/>
              <a:buSzPct val="90000"/>
              <a:buFont typeface="Wingdings" panose="05000000000000000000" pitchFamily="2" charset="2"/>
              <a:buChar char="q"/>
              <a:tabLst>
                <a:tab pos="457200" algn="l"/>
              </a:tabLst>
              <a:defRPr/>
            </a:pPr>
            <a:endPar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285750" marR="0" lvl="1" indent="-285750" algn="l" defTabSz="914400" rtl="0" eaLnBrk="1" fontAlgn="base" latinLnBrk="0" hangingPunct="1">
              <a:lnSpc>
                <a:spcPct val="100000"/>
              </a:lnSpc>
              <a:spcBef>
                <a:spcPts val="0"/>
              </a:spcBef>
              <a:spcAft>
                <a:spcPts val="1200"/>
              </a:spcAft>
              <a:buClrTx/>
              <a:buSzPct val="90000"/>
              <a:buFont typeface="Wingdings" panose="05000000000000000000" pitchFamily="2" charset="2"/>
              <a:buChar char="q"/>
              <a:tabLst>
                <a:tab pos="457200" algn="l"/>
              </a:tabLst>
              <a:defRPr/>
            </a:pPr>
            <a:endPar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ts val="0"/>
              </a:spcBef>
              <a:spcAft>
                <a:spcPts val="1200"/>
              </a:spcAft>
              <a:buClrTx/>
              <a:buSzPct val="90000"/>
              <a:buFont typeface="Wingdings" panose="05000000000000000000" pitchFamily="2" charset="2"/>
              <a:buNone/>
              <a:tabLst>
                <a:tab pos="457200" algn="l"/>
              </a:tabLst>
              <a:defRPr/>
            </a:pPr>
            <a:endPar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285750" marR="0" lvl="1" indent="-285750" algn="l" defTabSz="914400" rtl="0" eaLnBrk="1" fontAlgn="base" latinLnBrk="0" hangingPunct="1">
              <a:lnSpc>
                <a:spcPct val="100000"/>
              </a:lnSpc>
              <a:spcBef>
                <a:spcPts val="0"/>
              </a:spcBef>
              <a:spcAft>
                <a:spcPts val="1200"/>
              </a:spcAft>
              <a:buClrTx/>
              <a:buSzPct val="90000"/>
              <a:buFont typeface="Wingdings" panose="05000000000000000000" pitchFamily="2" charset="2"/>
              <a:buChar char="q"/>
              <a:tabLst>
                <a:tab pos="457200" algn="l"/>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Infrastructure Investment and Jobs Act (IIJA) – New act may provide the opportunity for additional funds. </a:t>
            </a:r>
          </a:p>
        </p:txBody>
      </p:sp>
      <p:pic>
        <p:nvPicPr>
          <p:cNvPr id="1026" name="Picture 2">
            <a:extLst>
              <a:ext uri="{FF2B5EF4-FFF2-40B4-BE49-F238E27FC236}">
                <a16:creationId xmlns:a16="http://schemas.microsoft.com/office/drawing/2014/main" id="{E4BAB0F2-F73A-4502-92F0-41F551CDB4D2}"/>
              </a:ext>
              <a:ext uri="{C183D7F6-B498-43B3-948B-1728B52AA6E4}">
                <adec:decorative xmlns:adec="http://schemas.microsoft.com/office/drawing/2017/decorative" val="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71757" y="3771900"/>
            <a:ext cx="3464158" cy="135255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499A1802-71C2-4460-AD98-F57D1467E6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36D0C-0FE5-4578-AEA0-2C1E3285D18C}" type="slidenum">
              <a:rPr kumimoji="0" lang="en-US" sz="1400" b="1" i="0" u="none" strike="noStrike" kern="1200" cap="none" spc="0" normalizeH="0" baseline="0" noProof="0" smtClean="0">
                <a:ln>
                  <a:noFill/>
                </a:ln>
                <a:solidFill>
                  <a:srgbClr val="165293"/>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400" b="1" i="0" u="none" strike="noStrike" kern="1200" cap="none" spc="0" normalizeH="0" baseline="0" noProof="0" dirty="0">
              <a:ln>
                <a:noFill/>
              </a:ln>
              <a:solidFill>
                <a:srgbClr val="165293"/>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647331713"/>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26999-5EB3-43EA-9EF6-C12FDDF8ACBF}"/>
              </a:ext>
            </a:extLst>
          </p:cNvPr>
          <p:cNvSpPr>
            <a:spLocks noGrp="1"/>
          </p:cNvSpPr>
          <p:nvPr>
            <p:ph type="title"/>
          </p:nvPr>
        </p:nvSpPr>
        <p:spPr/>
        <p:txBody>
          <a:bodyPr/>
          <a:lstStyle/>
          <a:p>
            <a:br>
              <a:rPr lang="en-US" dirty="0"/>
            </a:br>
            <a:r>
              <a:rPr lang="en-US" dirty="0"/>
              <a:t>Next Steps</a:t>
            </a:r>
          </a:p>
        </p:txBody>
      </p:sp>
      <p:sp>
        <p:nvSpPr>
          <p:cNvPr id="5" name="Text Placeholder 4">
            <a:extLst>
              <a:ext uri="{FF2B5EF4-FFF2-40B4-BE49-F238E27FC236}">
                <a16:creationId xmlns:a16="http://schemas.microsoft.com/office/drawing/2014/main" id="{F67A05BA-CBAE-48D1-9729-7CA09CA369B9}"/>
              </a:ext>
            </a:extLst>
          </p:cNvPr>
          <p:cNvSpPr>
            <a:spLocks noGrp="1"/>
          </p:cNvSpPr>
          <p:nvPr>
            <p:ph type="body" idx="1"/>
          </p:nvPr>
        </p:nvSpPr>
        <p:spPr/>
        <p:txBody>
          <a:bodyPr/>
          <a:lstStyle/>
          <a:p>
            <a:r>
              <a:rPr lang="en-US" dirty="0"/>
              <a:t>What to expect over the next 6-9 months</a:t>
            </a:r>
          </a:p>
        </p:txBody>
      </p:sp>
      <p:sp>
        <p:nvSpPr>
          <p:cNvPr id="4" name="Slide Number Placeholder 3">
            <a:extLst>
              <a:ext uri="{FF2B5EF4-FFF2-40B4-BE49-F238E27FC236}">
                <a16:creationId xmlns:a16="http://schemas.microsoft.com/office/drawing/2014/main" id="{F1B94980-C274-40C6-B21E-43C215D52D26}"/>
              </a:ext>
            </a:extLst>
          </p:cNvPr>
          <p:cNvSpPr>
            <a:spLocks noGrp="1"/>
          </p:cNvSpPr>
          <p:nvPr>
            <p:ph type="sldNum" sz="quarter" idx="12"/>
          </p:nvPr>
        </p:nvSpPr>
        <p:spPr/>
        <p:txBody>
          <a:bodyPr/>
          <a:lstStyle/>
          <a:p>
            <a:fld id="{20636D0C-0FE5-4578-AEA0-2C1E3285D18C}" type="slidenum">
              <a:rPr lang="en-US" smtClean="0"/>
              <a:t>44</a:t>
            </a:fld>
            <a:endParaRPr lang="en-US" dirty="0"/>
          </a:p>
        </p:txBody>
      </p:sp>
    </p:spTree>
    <p:extLst>
      <p:ext uri="{BB962C8B-B14F-4D97-AF65-F5344CB8AC3E}">
        <p14:creationId xmlns:p14="http://schemas.microsoft.com/office/powerpoint/2010/main" val="1316440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016F-F9FB-409E-AAE2-19E8145DEC68}"/>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552AF223-016D-44DC-B9DE-8EF0E105CF3B}"/>
              </a:ext>
            </a:extLst>
          </p:cNvPr>
          <p:cNvSpPr>
            <a:spLocks noGrp="1"/>
          </p:cNvSpPr>
          <p:nvPr>
            <p:ph type="sldNum" sz="quarter" idx="12"/>
          </p:nvPr>
        </p:nvSpPr>
        <p:spPr/>
        <p:txBody>
          <a:bodyPr/>
          <a:lstStyle/>
          <a:p>
            <a:fld id="{20636D0C-0FE5-4578-AEA0-2C1E3285D18C}" type="slidenum">
              <a:rPr lang="en-US" smtClean="0"/>
              <a:t>45</a:t>
            </a:fld>
            <a:endParaRPr lang="en-US" dirty="0"/>
          </a:p>
        </p:txBody>
      </p:sp>
    </p:spTree>
    <p:extLst>
      <p:ext uri="{BB962C8B-B14F-4D97-AF65-F5344CB8AC3E}">
        <p14:creationId xmlns:p14="http://schemas.microsoft.com/office/powerpoint/2010/main" val="1689746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F8BED-254F-4B0F-BB85-3556FA02E391}"/>
              </a:ext>
            </a:extLst>
          </p:cNvPr>
          <p:cNvSpPr>
            <a:spLocks noGrp="1"/>
          </p:cNvSpPr>
          <p:nvPr>
            <p:ph type="title"/>
          </p:nvPr>
        </p:nvSpPr>
        <p:spPr/>
        <p:txBody>
          <a:bodyPr>
            <a:normAutofit/>
          </a:bodyPr>
          <a:lstStyle/>
          <a:p>
            <a:r>
              <a:rPr lang="en-US" sz="4000" dirty="0">
                <a:effectLst/>
                <a:latin typeface="Calibri" panose="020F0502020204030204" pitchFamily="34" charset="0"/>
                <a:ea typeface="Exo 2"/>
                <a:cs typeface="Exo 2"/>
              </a:rPr>
              <a:t>Federal Legislative Update/Infrastructure Package</a:t>
            </a:r>
            <a:endParaRPr lang="en-US" sz="4000" dirty="0"/>
          </a:p>
        </p:txBody>
      </p:sp>
      <p:sp>
        <p:nvSpPr>
          <p:cNvPr id="3" name="Text Placeholder 2">
            <a:extLst>
              <a:ext uri="{FF2B5EF4-FFF2-40B4-BE49-F238E27FC236}">
                <a16:creationId xmlns:a16="http://schemas.microsoft.com/office/drawing/2014/main" id="{DDC10182-B648-4C2A-92F0-0292E50704EF}"/>
              </a:ext>
            </a:extLst>
          </p:cNvPr>
          <p:cNvSpPr>
            <a:spLocks noGrp="1"/>
          </p:cNvSpPr>
          <p:nvPr>
            <p:ph type="body" idx="1"/>
          </p:nvPr>
        </p:nvSpPr>
        <p:spPr/>
        <p:txBody>
          <a:bodyPr/>
          <a:lstStyle/>
          <a:p>
            <a:r>
              <a:rPr lang="en-US" sz="2400" dirty="0">
                <a:effectLst/>
                <a:latin typeface="Calibri" panose="020F0502020204030204" pitchFamily="34" charset="0"/>
                <a:ea typeface="Exo 2"/>
                <a:cs typeface="Exo 2"/>
              </a:rPr>
              <a:t>Thorn-Run Partners (Mr. Greg Burns)</a:t>
            </a:r>
            <a:br>
              <a:rPr lang="en-US" sz="2400" dirty="0">
                <a:effectLst/>
                <a:latin typeface="Exo 2"/>
                <a:ea typeface="Exo 2"/>
                <a:cs typeface="Exo 2"/>
              </a:rPr>
            </a:br>
            <a:endParaRPr lang="en-US" dirty="0"/>
          </a:p>
        </p:txBody>
      </p:sp>
      <p:sp>
        <p:nvSpPr>
          <p:cNvPr id="4" name="Slide Number Placeholder 3">
            <a:extLst>
              <a:ext uri="{FF2B5EF4-FFF2-40B4-BE49-F238E27FC236}">
                <a16:creationId xmlns:a16="http://schemas.microsoft.com/office/drawing/2014/main" id="{DE0C1B9D-898F-4F86-A4D8-2641E1B54EDE}"/>
              </a:ext>
            </a:extLst>
          </p:cNvPr>
          <p:cNvSpPr>
            <a:spLocks noGrp="1"/>
          </p:cNvSpPr>
          <p:nvPr>
            <p:ph type="sldNum" sz="quarter" idx="12"/>
          </p:nvPr>
        </p:nvSpPr>
        <p:spPr/>
        <p:txBody>
          <a:bodyPr/>
          <a:lstStyle/>
          <a:p>
            <a:fld id="{1CD361C8-5E96-4539-87E7-B751E3449D19}" type="slidenum">
              <a:rPr lang="en-US" smtClean="0"/>
              <a:t>46</a:t>
            </a:fld>
            <a:endParaRPr lang="en-US"/>
          </a:p>
        </p:txBody>
      </p:sp>
    </p:spTree>
    <p:extLst>
      <p:ext uri="{BB962C8B-B14F-4D97-AF65-F5344CB8AC3E}">
        <p14:creationId xmlns:p14="http://schemas.microsoft.com/office/powerpoint/2010/main" val="2362742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BF6BC4-24AB-4DDE-A4C0-8B9F1A73CD2D}"/>
              </a:ext>
            </a:extLst>
          </p:cNvPr>
          <p:cNvSpPr>
            <a:spLocks noGrp="1"/>
          </p:cNvSpPr>
          <p:nvPr>
            <p:ph type="title"/>
          </p:nvPr>
        </p:nvSpPr>
        <p:spPr/>
        <p:txBody>
          <a:bodyPr/>
          <a:lstStyle/>
          <a:p>
            <a:r>
              <a:rPr lang="en-US" b="1" dirty="0"/>
              <a:t>Infrastructure Investment and Jobs Act (IIJA)</a:t>
            </a:r>
          </a:p>
        </p:txBody>
      </p:sp>
      <p:sp>
        <p:nvSpPr>
          <p:cNvPr id="7" name="Content Placeholder 6">
            <a:extLst>
              <a:ext uri="{FF2B5EF4-FFF2-40B4-BE49-F238E27FC236}">
                <a16:creationId xmlns:a16="http://schemas.microsoft.com/office/drawing/2014/main" id="{1A765EB9-9D01-4B8F-B21F-18D9727B043A}"/>
              </a:ext>
            </a:extLst>
          </p:cNvPr>
          <p:cNvSpPr>
            <a:spLocks noGrp="1"/>
          </p:cNvSpPr>
          <p:nvPr>
            <p:ph idx="1"/>
          </p:nvPr>
        </p:nvSpPr>
        <p:spPr/>
        <p:txBody>
          <a:bodyPr>
            <a:normAutofit/>
          </a:bodyPr>
          <a:lstStyle/>
          <a:p>
            <a:r>
              <a:rPr lang="en-US" sz="3600" dirty="0"/>
              <a:t>Law as of November 15, 2021</a:t>
            </a:r>
          </a:p>
          <a:p>
            <a:r>
              <a:rPr lang="en-US" sz="3600" dirty="0"/>
              <a:t>$1.2 trillion bill that includes two main components:</a:t>
            </a:r>
          </a:p>
          <a:p>
            <a:pPr lvl="1"/>
            <a:r>
              <a:rPr lang="en-US" sz="2800" dirty="0"/>
              <a:t>A five-year surface transportation authorization to replace the FAST Act; and</a:t>
            </a:r>
          </a:p>
          <a:p>
            <a:pPr lvl="1"/>
            <a:r>
              <a:rPr lang="en-US" sz="2800" dirty="0"/>
              <a:t>Roughly $550 billion in additional investment in infrastructure, generally intended to be spent over five years – or ~$110 billion per year.</a:t>
            </a:r>
          </a:p>
          <a:p>
            <a:pPr lvl="1"/>
            <a:endParaRPr lang="en-US" dirty="0"/>
          </a:p>
          <a:p>
            <a:pPr lvl="2"/>
            <a:endParaRPr lang="en-US" sz="2400" dirty="0"/>
          </a:p>
          <a:p>
            <a:endParaRPr lang="en-US" sz="3200" dirty="0"/>
          </a:p>
        </p:txBody>
      </p:sp>
    </p:spTree>
    <p:extLst>
      <p:ext uri="{BB962C8B-B14F-4D97-AF65-F5344CB8AC3E}">
        <p14:creationId xmlns:p14="http://schemas.microsoft.com/office/powerpoint/2010/main" val="1544995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BF6BC4-24AB-4DDE-A4C0-8B9F1A73CD2D}"/>
              </a:ext>
            </a:extLst>
          </p:cNvPr>
          <p:cNvSpPr>
            <a:spLocks noGrp="1"/>
          </p:cNvSpPr>
          <p:nvPr>
            <p:ph type="title"/>
          </p:nvPr>
        </p:nvSpPr>
        <p:spPr/>
        <p:txBody>
          <a:bodyPr/>
          <a:lstStyle/>
          <a:p>
            <a:r>
              <a:rPr lang="en-US" b="1" dirty="0"/>
              <a:t>Biden Initial Infrastructure Proposal vs. IIJA</a:t>
            </a:r>
          </a:p>
        </p:txBody>
      </p:sp>
      <p:sp>
        <p:nvSpPr>
          <p:cNvPr id="5" name="Rectangle 2">
            <a:extLst>
              <a:ext uri="{FF2B5EF4-FFF2-40B4-BE49-F238E27FC236}">
                <a16:creationId xmlns:a16="http://schemas.microsoft.com/office/drawing/2014/main" id="{4B79C0A5-D64B-9F43-A4E9-E93A71724D88}"/>
              </a:ext>
              <a:ext uri="{C183D7F6-B498-43B3-948B-1728B52AA6E4}">
                <adec:decorative xmlns:adec="http://schemas.microsoft.com/office/drawing/2017/decorative" val="1"/>
              </a:ext>
            </a:extLst>
          </p:cNvPr>
          <p:cNvSpPr>
            <a:spLocks noChangeArrowheads="1"/>
          </p:cNvSpPr>
          <p:nvPr/>
        </p:nvSpPr>
        <p:spPr bwMode="auto">
          <a:xfrm>
            <a:off x="2784764"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3" descr="two pie charts comparing the Biden Initial Infrastructure Proposal vs. Infrastructure investment and jobs act (IIJA)">
            <a:extLst>
              <a:ext uri="{FF2B5EF4-FFF2-40B4-BE49-F238E27FC236}">
                <a16:creationId xmlns:a16="http://schemas.microsoft.com/office/drawing/2014/main" id="{BCEA5C68-C0DD-5643-8CAB-D08C3458291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375063" y="1308914"/>
            <a:ext cx="9441873" cy="497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11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BF6BC4-24AB-4DDE-A4C0-8B9F1A73CD2D}"/>
              </a:ext>
            </a:extLst>
          </p:cNvPr>
          <p:cNvSpPr>
            <a:spLocks noGrp="1"/>
          </p:cNvSpPr>
          <p:nvPr>
            <p:ph type="title"/>
          </p:nvPr>
        </p:nvSpPr>
        <p:spPr/>
        <p:txBody>
          <a:bodyPr/>
          <a:lstStyle/>
          <a:p>
            <a:r>
              <a:rPr lang="en-US" b="1" dirty="0"/>
              <a:t>IIJA Key Takeaways</a:t>
            </a:r>
          </a:p>
        </p:txBody>
      </p:sp>
      <p:sp>
        <p:nvSpPr>
          <p:cNvPr id="7" name="Content Placeholder 6">
            <a:extLst>
              <a:ext uri="{FF2B5EF4-FFF2-40B4-BE49-F238E27FC236}">
                <a16:creationId xmlns:a16="http://schemas.microsoft.com/office/drawing/2014/main" id="{1A765EB9-9D01-4B8F-B21F-18D9727B043A}"/>
              </a:ext>
            </a:extLst>
          </p:cNvPr>
          <p:cNvSpPr>
            <a:spLocks noGrp="1"/>
          </p:cNvSpPr>
          <p:nvPr>
            <p:ph idx="1"/>
          </p:nvPr>
        </p:nvSpPr>
        <p:spPr>
          <a:xfrm>
            <a:off x="771939" y="1487695"/>
            <a:ext cx="10515600" cy="4351338"/>
          </a:xfrm>
        </p:spPr>
        <p:txBody>
          <a:bodyPr>
            <a:normAutofit lnSpcReduction="10000"/>
          </a:bodyPr>
          <a:lstStyle/>
          <a:p>
            <a:r>
              <a:rPr lang="en-US" sz="3200" dirty="0"/>
              <a:t>Of $550 billion in new spending above baseline, more than half is for transportation</a:t>
            </a:r>
          </a:p>
          <a:p>
            <a:pPr lvl="1"/>
            <a:r>
              <a:rPr lang="en-US" sz="2800" dirty="0"/>
              <a:t>Of that, more than 1/3 will be granted by DOT via competitive applications</a:t>
            </a:r>
          </a:p>
          <a:p>
            <a:pPr lvl="1"/>
            <a:r>
              <a:rPr lang="en-US" sz="2800" dirty="0"/>
              <a:t>The remainder will be provided to states, etc. via formula programs</a:t>
            </a:r>
          </a:p>
          <a:p>
            <a:pPr lvl="1"/>
            <a:r>
              <a:rPr lang="en-US" sz="2800" dirty="0"/>
              <a:t>IIJA not as transformational as originally envisioned</a:t>
            </a:r>
          </a:p>
          <a:p>
            <a:pPr lvl="1"/>
            <a:r>
              <a:rPr lang="en-US" sz="2800" dirty="0"/>
              <a:t>Rail the biggest winner – mostly to Amtrak</a:t>
            </a:r>
          </a:p>
          <a:p>
            <a:pPr lvl="1"/>
            <a:r>
              <a:rPr lang="en-US" sz="2800" dirty="0"/>
              <a:t>This is not the ARRA Obama-era stimulus bill</a:t>
            </a:r>
          </a:p>
          <a:p>
            <a:pPr lvl="2"/>
            <a:r>
              <a:rPr lang="en-US" sz="2400" dirty="0"/>
              <a:t>Focus not on immediate job creation, but investment in transformative infrastructure</a:t>
            </a:r>
          </a:p>
          <a:p>
            <a:pPr lvl="2"/>
            <a:endParaRPr lang="en-US" sz="2400" dirty="0"/>
          </a:p>
          <a:p>
            <a:endParaRPr lang="en-US" sz="3200" dirty="0"/>
          </a:p>
        </p:txBody>
      </p:sp>
    </p:spTree>
    <p:extLst>
      <p:ext uri="{BB962C8B-B14F-4D97-AF65-F5344CB8AC3E}">
        <p14:creationId xmlns:p14="http://schemas.microsoft.com/office/powerpoint/2010/main" val="4265072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9CF6D3D-4A15-4862-94F0-08CFC7C7F9D7}"/>
              </a:ext>
            </a:extLst>
          </p:cNvPr>
          <p:cNvSpPr>
            <a:spLocks noGrp="1"/>
          </p:cNvSpPr>
          <p:nvPr>
            <p:ph type="title"/>
          </p:nvPr>
        </p:nvSpPr>
        <p:spPr>
          <a:xfrm>
            <a:off x="284922" y="331499"/>
            <a:ext cx="11423289" cy="570709"/>
          </a:xfrm>
        </p:spPr>
        <p:txBody>
          <a:bodyPr>
            <a:normAutofit/>
          </a:bodyPr>
          <a:lstStyle/>
          <a:p>
            <a:r>
              <a:rPr lang="en-US" sz="3200" dirty="0">
                <a:latin typeface="+mn-lt"/>
              </a:rPr>
              <a:t>Action Item 3: Late Shift Connect Pilot Program </a:t>
            </a:r>
          </a:p>
        </p:txBody>
      </p:sp>
      <p:sp>
        <p:nvSpPr>
          <p:cNvPr id="6" name="Content Placeholder 2">
            <a:extLst>
              <a:ext uri="{FF2B5EF4-FFF2-40B4-BE49-F238E27FC236}">
                <a16:creationId xmlns:a16="http://schemas.microsoft.com/office/drawing/2014/main" id="{6E68476C-59E7-434B-9C4A-CB039E7AA8BD}"/>
              </a:ext>
            </a:extLst>
          </p:cNvPr>
          <p:cNvSpPr>
            <a:spLocks noGrp="1"/>
          </p:cNvSpPr>
          <p:nvPr>
            <p:ph idx="1"/>
          </p:nvPr>
        </p:nvSpPr>
        <p:spPr>
          <a:xfrm>
            <a:off x="284922" y="901700"/>
            <a:ext cx="7699513" cy="5285974"/>
          </a:xfrm>
        </p:spPr>
        <p:txBody>
          <a:bodyPr>
            <a:normAutofit fontScale="62500" lnSpcReduction="20000"/>
          </a:bodyPr>
          <a:lstStyle/>
          <a:p>
            <a:pPr marL="0" indent="0">
              <a:buNone/>
            </a:pPr>
            <a:r>
              <a:rPr lang="en-US" b="1" dirty="0"/>
              <a:t>Goal:</a:t>
            </a:r>
            <a:r>
              <a:rPr lang="en-US" dirty="0"/>
              <a:t> To provide a flexible mobility option for late shift workers </a:t>
            </a:r>
            <a:r>
              <a:rPr lang="en-US"/>
              <a:t>to commute </a:t>
            </a:r>
            <a:r>
              <a:rPr lang="en-US" dirty="0"/>
              <a:t>to work. </a:t>
            </a:r>
          </a:p>
          <a:p>
            <a:pPr marL="0" indent="0">
              <a:buNone/>
            </a:pPr>
            <a:r>
              <a:rPr lang="en-US" b="1" dirty="0"/>
              <a:t>Total Surtax Request: $10M</a:t>
            </a:r>
            <a:r>
              <a:rPr lang="en-US" dirty="0"/>
              <a:t> (</a:t>
            </a:r>
            <a:r>
              <a:rPr lang="en-US" b="1" dirty="0"/>
              <a:t>$2M/year for up to five years)</a:t>
            </a:r>
            <a:endParaRPr lang="en-US" dirty="0"/>
          </a:p>
          <a:p>
            <a:pPr marL="0" indent="0">
              <a:buNone/>
            </a:pPr>
            <a:r>
              <a:rPr lang="en-US" dirty="0"/>
              <a:t>Negotiate with existing vendor (Cab Connect) to configure program for late shift connect, including: </a:t>
            </a:r>
          </a:p>
          <a:p>
            <a:pPr lvl="1">
              <a:buFont typeface="Wingdings" panose="05000000000000000000" pitchFamily="2" charset="2"/>
              <a:buChar char="ü"/>
            </a:pPr>
            <a:r>
              <a:rPr lang="en-US" sz="2600" dirty="0"/>
              <a:t>System Configuration </a:t>
            </a:r>
          </a:p>
          <a:p>
            <a:pPr lvl="1">
              <a:buFont typeface="Wingdings" panose="05000000000000000000" pitchFamily="2" charset="2"/>
              <a:buChar char="ü"/>
            </a:pPr>
            <a:r>
              <a:rPr lang="en-US" sz="2600" dirty="0"/>
              <a:t>Purchase of Fare Cards/Physical Media  </a:t>
            </a:r>
          </a:p>
          <a:p>
            <a:pPr lvl="1">
              <a:buFont typeface="Wingdings" panose="05000000000000000000" pitchFamily="2" charset="2"/>
              <a:buChar char="ü"/>
            </a:pPr>
            <a:r>
              <a:rPr lang="en-US" sz="2600" dirty="0"/>
              <a:t>Maintenance of System </a:t>
            </a:r>
          </a:p>
          <a:p>
            <a:pPr lvl="1">
              <a:buFont typeface="Wingdings" panose="05000000000000000000" pitchFamily="2" charset="2"/>
              <a:buChar char="ü"/>
            </a:pPr>
            <a:r>
              <a:rPr lang="en-US" sz="2600" dirty="0"/>
              <a:t>Data Sharing for BCT to Monitor Service </a:t>
            </a:r>
          </a:p>
          <a:p>
            <a:pPr lvl="1"/>
            <a:endParaRPr lang="en-US" dirty="0"/>
          </a:p>
          <a:p>
            <a:pPr marL="0" indent="0">
              <a:buNone/>
            </a:pPr>
            <a:r>
              <a:rPr lang="en-US" dirty="0"/>
              <a:t>Service Characteristics: </a:t>
            </a:r>
          </a:p>
          <a:p>
            <a:pPr lvl="1"/>
            <a:r>
              <a:rPr lang="en-US" sz="2600" dirty="0"/>
              <a:t>Program is for exclusive use of late shift commuters</a:t>
            </a:r>
          </a:p>
          <a:p>
            <a:pPr lvl="1"/>
            <a:r>
              <a:rPr lang="en-US" sz="2600" dirty="0"/>
              <a:t>Eligible late shift workers complete registration to receive a program fare card</a:t>
            </a:r>
          </a:p>
          <a:p>
            <a:pPr lvl="1"/>
            <a:r>
              <a:rPr lang="en-US" sz="2600" dirty="0"/>
              <a:t>Fare card provides $15 dollar taxi/TNC subsidy on eligible trips to or from work locations during late night hours (11PM – 6AM) </a:t>
            </a:r>
          </a:p>
          <a:p>
            <a:pPr lvl="1"/>
            <a:r>
              <a:rPr lang="en-US" sz="2600" dirty="0"/>
              <a:t>Passenger responsible for $2 per trip fee, portion of fare in excess of $15, and gratuity to driver</a:t>
            </a:r>
          </a:p>
          <a:p>
            <a:pPr lvl="1"/>
            <a:r>
              <a:rPr lang="en-US" sz="2600" dirty="0"/>
              <a:t>Maximum of five (5) trips per week. Up to $300 in savings per month </a:t>
            </a:r>
          </a:p>
          <a:p>
            <a:pPr lvl="1"/>
            <a:r>
              <a:rPr lang="en-US" sz="2600" dirty="0"/>
              <a:t>Trip origin and destination must be within Broward County</a:t>
            </a:r>
          </a:p>
          <a:p>
            <a:pPr marL="0" indent="0">
              <a:buNone/>
            </a:pPr>
            <a:r>
              <a:rPr lang="en-US" dirty="0"/>
              <a:t>BCT Service &amp; Strategic Planning will actively monitor the service throughout the pilot program. Adjustments to be made based on customer feedback. </a:t>
            </a:r>
          </a:p>
        </p:txBody>
      </p:sp>
      <p:pic>
        <p:nvPicPr>
          <p:cNvPr id="9" name="Picture 8" descr="A late shift worker at a warehouse">
            <a:extLst>
              <a:ext uri="{FF2B5EF4-FFF2-40B4-BE49-F238E27FC236}">
                <a16:creationId xmlns:a16="http://schemas.microsoft.com/office/drawing/2014/main" id="{3C8A6143-F6B7-428C-95E7-57DC7A31C7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
          <a:stretch/>
        </p:blipFill>
        <p:spPr>
          <a:xfrm>
            <a:off x="8196201" y="539055"/>
            <a:ext cx="3852673" cy="2688032"/>
          </a:xfrm>
          <a:prstGeom prst="rect">
            <a:avLst/>
          </a:prstGeom>
        </p:spPr>
      </p:pic>
      <p:pic>
        <p:nvPicPr>
          <p:cNvPr id="8" name="Picture 7" descr="a taxi car sign">
            <a:extLst>
              <a:ext uri="{FF2B5EF4-FFF2-40B4-BE49-F238E27FC236}">
                <a16:creationId xmlns:a16="http://schemas.microsoft.com/office/drawing/2014/main" id="{6CFEDFA5-7940-402C-A1DC-AEC93BD6E5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96202" y="3275214"/>
            <a:ext cx="3852673" cy="2392713"/>
          </a:xfrm>
          <a:prstGeom prst="rect">
            <a:avLst/>
          </a:prstGeom>
        </p:spPr>
      </p:pic>
      <p:sp>
        <p:nvSpPr>
          <p:cNvPr id="11" name="Slide Number Placeholder 2">
            <a:extLst>
              <a:ext uri="{FF2B5EF4-FFF2-40B4-BE49-F238E27FC236}">
                <a16:creationId xmlns:a16="http://schemas.microsoft.com/office/drawing/2014/main" id="{BD9F6638-CFF2-4516-8ADA-A5B45701F777}"/>
              </a:ext>
            </a:extLst>
          </p:cNvPr>
          <p:cNvSpPr txBox="1">
            <a:spLocks/>
          </p:cNvSpPr>
          <p:nvPr/>
        </p:nvSpPr>
        <p:spPr>
          <a:xfrm>
            <a:off x="8859174" y="618767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82EEA5-5C4C-4A6A-946E-8E2D373DEFAF}" type="slidenum">
              <a:rPr lang="en-US" smtClean="0">
                <a:solidFill>
                  <a:schemeClr val="bg1"/>
                </a:solidFill>
              </a:rPr>
              <a:pPr algn="r"/>
              <a:t>5</a:t>
            </a:fld>
            <a:endParaRPr lang="en-US" dirty="0">
              <a:solidFill>
                <a:schemeClr val="bg1"/>
              </a:solidFill>
            </a:endParaRPr>
          </a:p>
        </p:txBody>
      </p:sp>
      <p:sp>
        <p:nvSpPr>
          <p:cNvPr id="12" name="TextBox 11">
            <a:extLst>
              <a:ext uri="{FF2B5EF4-FFF2-40B4-BE49-F238E27FC236}">
                <a16:creationId xmlns:a16="http://schemas.microsoft.com/office/drawing/2014/main" id="{A72AC87D-4C28-4D3F-A42A-F3991EA8FAFB}"/>
              </a:ext>
            </a:extLst>
          </p:cNvPr>
          <p:cNvSpPr txBox="1"/>
          <p:nvPr/>
        </p:nvSpPr>
        <p:spPr>
          <a:xfrm>
            <a:off x="3992540" y="6370236"/>
            <a:ext cx="21034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Light" panose="020F0302020204030204" pitchFamily="34" charset="0"/>
                <a:ea typeface="Calibri" panose="020F0502020204030204" pitchFamily="34" charset="0"/>
                <a:cs typeface="+mn-cs"/>
              </a:rPr>
              <a:t>Updated Content on 11.17.21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908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BF6BC4-24AB-4DDE-A4C0-8B9F1A73CD2D}"/>
              </a:ext>
            </a:extLst>
          </p:cNvPr>
          <p:cNvSpPr>
            <a:spLocks noGrp="1"/>
          </p:cNvSpPr>
          <p:nvPr>
            <p:ph type="title"/>
          </p:nvPr>
        </p:nvSpPr>
        <p:spPr/>
        <p:txBody>
          <a:bodyPr/>
          <a:lstStyle/>
          <a:p>
            <a:r>
              <a:rPr lang="en-US" b="1" dirty="0"/>
              <a:t>Surface Transportation Programs</a:t>
            </a:r>
          </a:p>
        </p:txBody>
      </p:sp>
      <p:sp>
        <p:nvSpPr>
          <p:cNvPr id="7" name="Content Placeholder 6">
            <a:extLst>
              <a:ext uri="{FF2B5EF4-FFF2-40B4-BE49-F238E27FC236}">
                <a16:creationId xmlns:a16="http://schemas.microsoft.com/office/drawing/2014/main" id="{1A765EB9-9D01-4B8F-B21F-18D9727B043A}"/>
              </a:ext>
            </a:extLst>
          </p:cNvPr>
          <p:cNvSpPr>
            <a:spLocks noGrp="1"/>
          </p:cNvSpPr>
          <p:nvPr>
            <p:ph idx="1"/>
          </p:nvPr>
        </p:nvSpPr>
        <p:spPr>
          <a:xfrm>
            <a:off x="838200" y="1553955"/>
            <a:ext cx="10515600" cy="4351338"/>
          </a:xfrm>
        </p:spPr>
        <p:txBody>
          <a:bodyPr>
            <a:normAutofit/>
          </a:bodyPr>
          <a:lstStyle/>
          <a:p>
            <a:r>
              <a:rPr lang="en-US" sz="3200" dirty="0"/>
              <a:t>More than a dozen new programs to be created</a:t>
            </a:r>
          </a:p>
          <a:p>
            <a:pPr lvl="1"/>
            <a:r>
              <a:rPr lang="en-US" sz="2800" dirty="0"/>
              <a:t>Will take time for DOT to set up</a:t>
            </a:r>
          </a:p>
          <a:p>
            <a:pPr lvl="1"/>
            <a:r>
              <a:rPr lang="en-US" sz="2800" dirty="0"/>
              <a:t>Focused on major transformational projects, safety, smart city, resiliency, carbon reductions, etc.</a:t>
            </a:r>
          </a:p>
          <a:p>
            <a:pPr lvl="1"/>
            <a:r>
              <a:rPr lang="en-US" sz="2800" dirty="0"/>
              <a:t>More information forthcoming</a:t>
            </a:r>
          </a:p>
          <a:p>
            <a:r>
              <a:rPr lang="en-US" sz="3200" dirty="0"/>
              <a:t>Existing programs often provided with more funding</a:t>
            </a:r>
          </a:p>
          <a:p>
            <a:pPr lvl="1"/>
            <a:r>
              <a:rPr lang="en-US" sz="2800" dirty="0"/>
              <a:t>RAISE/BUILD/TIGER</a:t>
            </a:r>
          </a:p>
          <a:p>
            <a:pPr lvl="1"/>
            <a:r>
              <a:rPr lang="en-US" sz="2800" dirty="0"/>
              <a:t>INFRA, etc.</a:t>
            </a:r>
          </a:p>
          <a:p>
            <a:endParaRPr lang="en-US" sz="3200" dirty="0"/>
          </a:p>
        </p:txBody>
      </p:sp>
    </p:spTree>
    <p:extLst>
      <p:ext uri="{BB962C8B-B14F-4D97-AF65-F5344CB8AC3E}">
        <p14:creationId xmlns:p14="http://schemas.microsoft.com/office/powerpoint/2010/main" val="4195943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BF6BC4-24AB-4DDE-A4C0-8B9F1A73CD2D}"/>
              </a:ext>
            </a:extLst>
          </p:cNvPr>
          <p:cNvSpPr>
            <a:spLocks noGrp="1"/>
          </p:cNvSpPr>
          <p:nvPr>
            <p:ph type="title"/>
          </p:nvPr>
        </p:nvSpPr>
        <p:spPr/>
        <p:txBody>
          <a:bodyPr/>
          <a:lstStyle/>
          <a:p>
            <a:r>
              <a:rPr lang="en-US" b="1" dirty="0"/>
              <a:t>Transit Funding</a:t>
            </a:r>
          </a:p>
        </p:txBody>
      </p:sp>
      <p:sp>
        <p:nvSpPr>
          <p:cNvPr id="7" name="Content Placeholder 6">
            <a:extLst>
              <a:ext uri="{FF2B5EF4-FFF2-40B4-BE49-F238E27FC236}">
                <a16:creationId xmlns:a16="http://schemas.microsoft.com/office/drawing/2014/main" id="{1A765EB9-9D01-4B8F-B21F-18D9727B043A}"/>
              </a:ext>
            </a:extLst>
          </p:cNvPr>
          <p:cNvSpPr>
            <a:spLocks noGrp="1"/>
          </p:cNvSpPr>
          <p:nvPr>
            <p:ph idx="1"/>
          </p:nvPr>
        </p:nvSpPr>
        <p:spPr>
          <a:xfrm>
            <a:off x="838200" y="1494321"/>
            <a:ext cx="10515600" cy="4351338"/>
          </a:xfrm>
        </p:spPr>
        <p:txBody>
          <a:bodyPr>
            <a:normAutofit/>
          </a:bodyPr>
          <a:lstStyle/>
          <a:p>
            <a:r>
              <a:rPr lang="en-US" sz="3200" dirty="0"/>
              <a:t>Increase of 63 percent from current levels</a:t>
            </a:r>
          </a:p>
          <a:p>
            <a:r>
              <a:rPr lang="en-US" sz="3200" dirty="0"/>
              <a:t>Increases for each of the </a:t>
            </a:r>
            <a:r>
              <a:rPr lang="en-US" sz="3200" b="1" dirty="0"/>
              <a:t>formula and competitive grant programs</a:t>
            </a:r>
            <a:r>
              <a:rPr lang="en-US" sz="3200" dirty="0"/>
              <a:t> by 35-37 percent compared to current levels</a:t>
            </a:r>
          </a:p>
          <a:p>
            <a:pPr lvl="1"/>
            <a:r>
              <a:rPr lang="en-US" sz="2800" dirty="0"/>
              <a:t>For example, Miami UZA receives $173 million in 5307 funding in FY 2021</a:t>
            </a:r>
          </a:p>
          <a:p>
            <a:pPr lvl="1"/>
            <a:r>
              <a:rPr lang="en-US" sz="2800" dirty="0"/>
              <a:t>Increases to $241 million by FY 2026</a:t>
            </a:r>
          </a:p>
          <a:p>
            <a:r>
              <a:rPr lang="en-US" sz="3200" dirty="0"/>
              <a:t>Provides $23 billion over 5 years for the </a:t>
            </a:r>
            <a:r>
              <a:rPr lang="en-US" sz="3200" b="1" dirty="0"/>
              <a:t>Capital Investment Grants</a:t>
            </a:r>
            <a:r>
              <a:rPr lang="en-US" sz="3200" dirty="0"/>
              <a:t> (CIG) program</a:t>
            </a:r>
          </a:p>
          <a:p>
            <a:pPr lvl="1"/>
            <a:r>
              <a:rPr lang="en-US" sz="2800" dirty="0"/>
              <a:t>Important for Broward Commuter Rail, etc.</a:t>
            </a:r>
          </a:p>
          <a:p>
            <a:endParaRPr lang="en-US" sz="3200" dirty="0"/>
          </a:p>
          <a:p>
            <a:endParaRPr lang="en-US" sz="2800" dirty="0"/>
          </a:p>
          <a:p>
            <a:endParaRPr lang="en-US" sz="3200" dirty="0"/>
          </a:p>
        </p:txBody>
      </p:sp>
    </p:spTree>
    <p:extLst>
      <p:ext uri="{BB962C8B-B14F-4D97-AF65-F5344CB8AC3E}">
        <p14:creationId xmlns:p14="http://schemas.microsoft.com/office/powerpoint/2010/main" val="41418228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BF6BC4-24AB-4DDE-A4C0-8B9F1A73CD2D}"/>
              </a:ext>
            </a:extLst>
          </p:cNvPr>
          <p:cNvSpPr>
            <a:spLocks noGrp="1"/>
          </p:cNvSpPr>
          <p:nvPr>
            <p:ph type="title"/>
          </p:nvPr>
        </p:nvSpPr>
        <p:spPr/>
        <p:txBody>
          <a:bodyPr/>
          <a:lstStyle/>
          <a:p>
            <a:r>
              <a:rPr lang="en-US" b="1" dirty="0"/>
              <a:t>What </a:t>
            </a:r>
            <a:r>
              <a:rPr lang="en-US" b="1"/>
              <a:t>to Expect: </a:t>
            </a:r>
            <a:r>
              <a:rPr lang="en-US" b="1" dirty="0"/>
              <a:t>Timing, Next Steps, Etc.</a:t>
            </a:r>
          </a:p>
        </p:txBody>
      </p:sp>
      <p:sp>
        <p:nvSpPr>
          <p:cNvPr id="7" name="Content Placeholder 6">
            <a:extLst>
              <a:ext uri="{FF2B5EF4-FFF2-40B4-BE49-F238E27FC236}">
                <a16:creationId xmlns:a16="http://schemas.microsoft.com/office/drawing/2014/main" id="{1A765EB9-9D01-4B8F-B21F-18D9727B043A}"/>
              </a:ext>
            </a:extLst>
          </p:cNvPr>
          <p:cNvSpPr>
            <a:spLocks noGrp="1"/>
          </p:cNvSpPr>
          <p:nvPr>
            <p:ph idx="1"/>
          </p:nvPr>
        </p:nvSpPr>
        <p:spPr/>
        <p:txBody>
          <a:bodyPr>
            <a:normAutofit/>
          </a:bodyPr>
          <a:lstStyle/>
          <a:p>
            <a:r>
              <a:rPr lang="en-US" sz="3200" dirty="0"/>
              <a:t>Federal agency hiring spree</a:t>
            </a:r>
          </a:p>
          <a:p>
            <a:pPr lvl="1"/>
            <a:r>
              <a:rPr lang="en-US" dirty="0"/>
              <a:t>Department of Energy reportedly considering hiring 1,000 new employees</a:t>
            </a:r>
          </a:p>
          <a:p>
            <a:pPr lvl="1"/>
            <a:r>
              <a:rPr lang="en-US" dirty="0"/>
              <a:t>Department of Transportation may need to do something similar</a:t>
            </a:r>
          </a:p>
          <a:p>
            <a:r>
              <a:rPr lang="en-US" dirty="0"/>
              <a:t>Existing grant opportunities with new funding should have applications open within 90 days or so.</a:t>
            </a:r>
          </a:p>
          <a:p>
            <a:r>
              <a:rPr lang="en-US" dirty="0"/>
              <a:t>New grant opportunities will need to be developed; may require public participation.</a:t>
            </a:r>
          </a:p>
          <a:p>
            <a:r>
              <a:rPr lang="en-US" dirty="0"/>
              <a:t>5-year bill, so funding will trickle out over time</a:t>
            </a:r>
          </a:p>
          <a:p>
            <a:pPr lvl="1"/>
            <a:r>
              <a:rPr lang="en-US" dirty="0"/>
              <a:t>Will allow for good planning to prepare for opportunities.</a:t>
            </a:r>
          </a:p>
          <a:p>
            <a:endParaRPr lang="en-US" sz="3200" dirty="0"/>
          </a:p>
          <a:p>
            <a:endParaRPr lang="en-US" sz="2800" dirty="0"/>
          </a:p>
          <a:p>
            <a:endParaRPr lang="en-US" sz="3200" dirty="0"/>
          </a:p>
        </p:txBody>
      </p:sp>
    </p:spTree>
    <p:extLst>
      <p:ext uri="{BB962C8B-B14F-4D97-AF65-F5344CB8AC3E}">
        <p14:creationId xmlns:p14="http://schemas.microsoft.com/office/powerpoint/2010/main" val="22232280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FFAD0-836A-4254-B864-5A91223BAC6B}"/>
              </a:ext>
            </a:extLst>
          </p:cNvPr>
          <p:cNvSpPr>
            <a:spLocks noGrp="1"/>
          </p:cNvSpPr>
          <p:nvPr>
            <p:ph type="title"/>
          </p:nvPr>
        </p:nvSpPr>
        <p:spPr/>
        <p:txBody>
          <a:bodyPr/>
          <a:lstStyle/>
          <a:p>
            <a:r>
              <a:rPr lang="en-US" dirty="0"/>
              <a:t>Questions? </a:t>
            </a:r>
          </a:p>
        </p:txBody>
      </p:sp>
      <p:sp>
        <p:nvSpPr>
          <p:cNvPr id="3" name="Text Placeholder 2">
            <a:extLst>
              <a:ext uri="{FF2B5EF4-FFF2-40B4-BE49-F238E27FC236}">
                <a16:creationId xmlns:a16="http://schemas.microsoft.com/office/drawing/2014/main" id="{427528C7-5E54-46A5-B447-D4E59960804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137199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32A0D-D113-400A-8FBA-1CE0B3175D4C}"/>
              </a:ext>
            </a:extLst>
          </p:cNvPr>
          <p:cNvSpPr>
            <a:spLocks noGrp="1"/>
          </p:cNvSpPr>
          <p:nvPr>
            <p:ph type="title"/>
          </p:nvPr>
        </p:nvSpPr>
        <p:spPr/>
        <p:txBody>
          <a:bodyPr>
            <a:normAutofit/>
          </a:bodyPr>
          <a:lstStyle/>
          <a:p>
            <a:r>
              <a:rPr lang="en-US" sz="4400" dirty="0">
                <a:effectLst/>
                <a:latin typeface="Calibri" panose="020F0502020204030204" pitchFamily="34" charset="0"/>
                <a:ea typeface="Exo 2"/>
              </a:rPr>
              <a:t>Surtax Services Update </a:t>
            </a:r>
            <a:endParaRPr lang="en-US" sz="4400" dirty="0"/>
          </a:p>
        </p:txBody>
      </p:sp>
      <p:sp>
        <p:nvSpPr>
          <p:cNvPr id="3" name="Text Placeholder 2">
            <a:extLst>
              <a:ext uri="{FF2B5EF4-FFF2-40B4-BE49-F238E27FC236}">
                <a16:creationId xmlns:a16="http://schemas.microsoft.com/office/drawing/2014/main" id="{738854DF-7A61-4911-8AEE-12A646AF2685}"/>
              </a:ext>
            </a:extLst>
          </p:cNvPr>
          <p:cNvSpPr>
            <a:spLocks noGrp="1"/>
          </p:cNvSpPr>
          <p:nvPr>
            <p:ph type="body" idx="1"/>
          </p:nvPr>
        </p:nvSpPr>
        <p:spPr/>
        <p:txBody>
          <a:bodyPr/>
          <a:lstStyle/>
          <a:p>
            <a:r>
              <a:rPr lang="en-US" sz="2400" dirty="0">
                <a:effectLst/>
                <a:latin typeface="Calibri" panose="020F0502020204030204" pitchFamily="34" charset="0"/>
                <a:ea typeface="Exo 2"/>
              </a:rPr>
              <a:t>Broward MPO and Whitehouse Group (Mr. Bryan Caletka and Mr. Todd Brauer)</a:t>
            </a:r>
            <a:endParaRPr lang="en-US" dirty="0"/>
          </a:p>
        </p:txBody>
      </p:sp>
      <p:sp>
        <p:nvSpPr>
          <p:cNvPr id="4" name="Slide Number Placeholder 3">
            <a:extLst>
              <a:ext uri="{FF2B5EF4-FFF2-40B4-BE49-F238E27FC236}">
                <a16:creationId xmlns:a16="http://schemas.microsoft.com/office/drawing/2014/main" id="{9AF55FDB-39D4-45A6-83D5-EE1A7970AB2B}"/>
              </a:ext>
            </a:extLst>
          </p:cNvPr>
          <p:cNvSpPr>
            <a:spLocks noGrp="1"/>
          </p:cNvSpPr>
          <p:nvPr>
            <p:ph type="sldNum" sz="quarter" idx="12"/>
          </p:nvPr>
        </p:nvSpPr>
        <p:spPr/>
        <p:txBody>
          <a:bodyPr/>
          <a:lstStyle/>
          <a:p>
            <a:fld id="{1CD361C8-5E96-4539-87E7-B751E3449D19}" type="slidenum">
              <a:rPr lang="en-US" smtClean="0"/>
              <a:t>54</a:t>
            </a:fld>
            <a:endParaRPr lang="en-US"/>
          </a:p>
        </p:txBody>
      </p:sp>
    </p:spTree>
    <p:extLst>
      <p:ext uri="{BB962C8B-B14F-4D97-AF65-F5344CB8AC3E}">
        <p14:creationId xmlns:p14="http://schemas.microsoft.com/office/powerpoint/2010/main" val="36731151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AA7A15-F260-4C02-A99B-4FDF792AC584}"/>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803564"/>
            <a:ext cx="12192000" cy="4793672"/>
          </a:xfrm>
          <a:prstGeom prst="rect">
            <a:avLst/>
          </a:prstGeom>
        </p:spPr>
      </p:pic>
      <p:sp>
        <p:nvSpPr>
          <p:cNvPr id="8" name="Rectangle 7" descr="municipal capital projects update - new tools and assistance">
            <a:extLst>
              <a:ext uri="{FF2B5EF4-FFF2-40B4-BE49-F238E27FC236}">
                <a16:creationId xmlns:a16="http://schemas.microsoft.com/office/drawing/2014/main" id="{6E1AD6BC-BED7-43C5-AA0B-26D93A0565F1}"/>
              </a:ext>
            </a:extLst>
          </p:cNvPr>
          <p:cNvSpPr/>
          <p:nvPr/>
        </p:nvSpPr>
        <p:spPr>
          <a:xfrm>
            <a:off x="0" y="789709"/>
            <a:ext cx="12192000" cy="4793673"/>
          </a:xfrm>
          <a:prstGeom prst="rect">
            <a:avLst/>
          </a:prstGeom>
          <a:solidFill>
            <a:schemeClr val="tx1">
              <a:lumMod val="75000"/>
              <a:lumOff val="2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C183D7F6-B498-43B3-948B-1728B52AA6E4}">
                <adec:decorative xmlns:adec="http://schemas.microsoft.com/office/drawing/2017/decorative" val="1"/>
              </a:ext>
            </a:extLst>
          </p:cNvPr>
          <p:cNvSpPr>
            <a:spLocks noGrp="1"/>
          </p:cNvSpPr>
          <p:nvPr>
            <p:ph type="title" idx="4294967295"/>
          </p:nvPr>
        </p:nvSpPr>
        <p:spPr>
          <a:xfrm>
            <a:off x="603250" y="2617788"/>
            <a:ext cx="10985500" cy="1165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
                <a:srgbClr val="124B9C"/>
              </a:buClr>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MUNICIPAL CAPITAL PROJECTS (MCPs) UPDATE</a:t>
            </a:r>
          </a:p>
          <a:p>
            <a:pPr marL="0" marR="0" lvl="0" indent="0" algn="ctr" defTabSz="914400" rtl="0" eaLnBrk="1" fontAlgn="auto" latinLnBrk="0" hangingPunct="1">
              <a:lnSpc>
                <a:spcPct val="90000"/>
              </a:lnSpc>
              <a:spcBef>
                <a:spcPts val="1000"/>
              </a:spcBef>
              <a:spcAft>
                <a:spcPts val="0"/>
              </a:spcAft>
              <a:buClr>
                <a:srgbClr val="124B9C"/>
              </a:buClr>
              <a:buSzTx/>
              <a:buFont typeface="Arial" panose="020B0604020202020204" pitchFamily="34" charset="0"/>
              <a:buNone/>
              <a:tabLst/>
              <a:defRPr/>
            </a:pPr>
            <a:r>
              <a:rPr kumimoji="0" lang="en-US" sz="32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NEW TOOLS AND ASSISTANCE</a:t>
            </a:r>
          </a:p>
        </p:txBody>
      </p:sp>
      <p:sp>
        <p:nvSpPr>
          <p:cNvPr id="10" name="TextBox 9">
            <a:extLst>
              <a:ext uri="{FF2B5EF4-FFF2-40B4-BE49-F238E27FC236}">
                <a16:creationId xmlns:a16="http://schemas.microsoft.com/office/drawing/2014/main" id="{27AF0603-D98A-4780-B4DD-D753E61EB875}"/>
              </a:ext>
            </a:extLst>
          </p:cNvPr>
          <p:cNvSpPr txBox="1"/>
          <p:nvPr/>
        </p:nvSpPr>
        <p:spPr>
          <a:xfrm>
            <a:off x="401782" y="5899152"/>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Independent Transportation Surtax Oversight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November 19, 2021</a:t>
            </a:r>
          </a:p>
        </p:txBody>
      </p:sp>
    </p:spTree>
    <p:extLst>
      <p:ext uri="{BB962C8B-B14F-4D97-AF65-F5344CB8AC3E}">
        <p14:creationId xmlns:p14="http://schemas.microsoft.com/office/powerpoint/2010/main" val="1770089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80BD53F-88D7-4607-A219-65BB27059620}"/>
              </a:ext>
            </a:extLst>
          </p:cNvPr>
          <p:cNvSpPr>
            <a:spLocks noGrp="1"/>
          </p:cNvSpPr>
          <p:nvPr>
            <p:ph type="title"/>
          </p:nvPr>
        </p:nvSpPr>
        <p:spPr>
          <a:xfrm>
            <a:off x="893619" y="1182544"/>
            <a:ext cx="5181600" cy="901700"/>
          </a:xfrm>
        </p:spPr>
        <p:txBody>
          <a:bodyPr>
            <a:normAutofit fontScale="90000"/>
          </a:bodyPr>
          <a:lstStyle/>
          <a:p>
            <a:r>
              <a:rPr lang="en-US" dirty="0">
                <a:solidFill>
                  <a:srgbClr val="124B9C"/>
                </a:solidFill>
              </a:rPr>
              <a:t>BRYAN CALETKA</a:t>
            </a:r>
            <a:br>
              <a:rPr lang="en-US" dirty="0">
                <a:solidFill>
                  <a:srgbClr val="124B9C"/>
                </a:solidFill>
              </a:rPr>
            </a:br>
            <a:r>
              <a:rPr lang="en-US" sz="2700" dirty="0">
                <a:solidFill>
                  <a:schemeClr val="bg1">
                    <a:lumMod val="50000"/>
                  </a:schemeClr>
                </a:solidFill>
              </a:rPr>
              <a:t>Director of Transportation</a:t>
            </a:r>
            <a:endParaRPr lang="en-US" dirty="0">
              <a:solidFill>
                <a:schemeClr val="bg1">
                  <a:lumMod val="50000"/>
                </a:schemeClr>
              </a:solidFill>
            </a:endParaRPr>
          </a:p>
        </p:txBody>
      </p:sp>
      <p:sp>
        <p:nvSpPr>
          <p:cNvPr id="10" name="Content Placeholder 9">
            <a:extLst>
              <a:ext uri="{FF2B5EF4-FFF2-40B4-BE49-F238E27FC236}">
                <a16:creationId xmlns:a16="http://schemas.microsoft.com/office/drawing/2014/main" id="{69C87AD3-14A9-4D45-9920-CC7563A63DCE}"/>
              </a:ext>
            </a:extLst>
          </p:cNvPr>
          <p:cNvSpPr>
            <a:spLocks noGrp="1"/>
          </p:cNvSpPr>
          <p:nvPr>
            <p:ph sz="half" idx="1"/>
          </p:nvPr>
        </p:nvSpPr>
        <p:spPr>
          <a:xfrm>
            <a:off x="976748" y="2369129"/>
            <a:ext cx="5464245" cy="3744189"/>
          </a:xfrm>
        </p:spPr>
        <p:txBody>
          <a:bodyPr>
            <a:normAutofit/>
          </a:bodyPr>
          <a:lstStyle/>
          <a:p>
            <a:pPr>
              <a:buClr>
                <a:srgbClr val="124B9C"/>
              </a:buClr>
            </a:pPr>
            <a:r>
              <a:rPr lang="en-US" sz="2000" dirty="0">
                <a:solidFill>
                  <a:schemeClr val="tx1"/>
                </a:solidFill>
              </a:rPr>
              <a:t>Broward MPO contact supporting Broward County with the Surtax Program (per the Second Amendment)</a:t>
            </a:r>
          </a:p>
          <a:p>
            <a:pPr marL="0" indent="0">
              <a:buClr>
                <a:srgbClr val="124B9C"/>
              </a:buClr>
              <a:buNone/>
            </a:pPr>
            <a:endParaRPr lang="en-US" sz="2000" dirty="0">
              <a:solidFill>
                <a:schemeClr val="tx1"/>
              </a:solidFill>
            </a:endParaRPr>
          </a:p>
          <a:p>
            <a:pPr>
              <a:buClr>
                <a:srgbClr val="124B9C"/>
              </a:buClr>
            </a:pPr>
            <a:r>
              <a:rPr lang="en-US" sz="2000" dirty="0">
                <a:solidFill>
                  <a:schemeClr val="tx1"/>
                </a:solidFill>
              </a:rPr>
              <a:t>Leads efforts to assist municipalities in preparing Municipal Capital Projects (MCPs) for County recommendation</a:t>
            </a:r>
          </a:p>
          <a:p>
            <a:pPr>
              <a:buClr>
                <a:srgbClr val="124B9C"/>
              </a:buClr>
            </a:pPr>
            <a:endParaRPr lang="en-US" sz="2000" dirty="0">
              <a:solidFill>
                <a:schemeClr val="tx1"/>
              </a:solidFill>
            </a:endParaRPr>
          </a:p>
          <a:p>
            <a:pPr>
              <a:buClr>
                <a:srgbClr val="124B9C"/>
              </a:buClr>
            </a:pPr>
            <a:r>
              <a:rPr lang="en-US" sz="2000" dirty="0">
                <a:solidFill>
                  <a:schemeClr val="tx1"/>
                </a:solidFill>
              </a:rPr>
              <a:t>Available to work with all elected officials and present to municipal commissions about MCPs and the role of the MPO as needed.</a:t>
            </a:r>
          </a:p>
        </p:txBody>
      </p:sp>
      <p:sp>
        <p:nvSpPr>
          <p:cNvPr id="4" name="Slide Number Placeholder 3">
            <a:extLst>
              <a:ext uri="{FF2B5EF4-FFF2-40B4-BE49-F238E27FC236}">
                <a16:creationId xmlns:a16="http://schemas.microsoft.com/office/drawing/2014/main" id="{39997636-6952-4128-B655-47A8ADB05AFC}"/>
              </a:ext>
            </a:extLst>
          </p:cNvPr>
          <p:cNvSpPr>
            <a:spLocks noGrp="1"/>
          </p:cNvSpPr>
          <p:nvPr>
            <p:ph type="sldNum" sz="quarter" idx="4"/>
          </p:nvPr>
        </p:nvSpPr>
        <p:spPr>
          <a:xfrm>
            <a:off x="8610600" y="6356350"/>
            <a:ext cx="33320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D930E-1119-42B3-95EA-313AC48D19AF}" type="slidenum">
              <a:rPr kumimoji="0" lang="en-US" sz="1800" b="1" i="0" u="none" strike="noStrike" kern="1200" cap="none" spc="0" normalizeH="0" baseline="0" noProof="0" smtClean="0">
                <a:ln>
                  <a:noFill/>
                </a:ln>
                <a:solidFill>
                  <a:srgbClr val="124B9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800" b="1" i="0" u="none" strike="noStrike" kern="1200" cap="none" spc="0" normalizeH="0" baseline="0" noProof="0" dirty="0">
              <a:ln>
                <a:noFill/>
              </a:ln>
              <a:solidFill>
                <a:srgbClr val="124B9C"/>
              </a:solidFill>
              <a:effectLst/>
              <a:uLnTx/>
              <a:uFillTx/>
              <a:latin typeface="Arial" panose="020B0604020202020204" pitchFamily="34" charset="0"/>
              <a:ea typeface="+mn-ea"/>
              <a:cs typeface="Arial" panose="020B0604020202020204" pitchFamily="34" charset="0"/>
            </a:endParaRPr>
          </a:p>
        </p:txBody>
      </p:sp>
      <p:pic>
        <p:nvPicPr>
          <p:cNvPr id="1026" name="Picture 2" descr="image of Bryan Caletka">
            <a:extLst>
              <a:ext uri="{FF2B5EF4-FFF2-40B4-BE49-F238E27FC236}">
                <a16:creationId xmlns:a16="http://schemas.microsoft.com/office/drawing/2014/main" id="{CE6E0E9F-7BDA-4B08-A279-690B2C67B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4167" y="1269941"/>
            <a:ext cx="3509681" cy="435084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C4EC992E-67C5-443B-96F0-5B6E522B7A37}"/>
              </a:ext>
              <a:ext uri="{C183D7F6-B498-43B3-948B-1728B52AA6E4}">
                <adec:decorative xmlns:adec="http://schemas.microsoft.com/office/drawing/2017/decorative" val="1"/>
              </a:ext>
            </a:extLst>
          </p:cNvPr>
          <p:cNvCxnSpPr/>
          <p:nvPr/>
        </p:nvCxnSpPr>
        <p:spPr>
          <a:xfrm>
            <a:off x="976748" y="2139664"/>
            <a:ext cx="1925782" cy="0"/>
          </a:xfrm>
          <a:prstGeom prst="line">
            <a:avLst/>
          </a:prstGeom>
          <a:ln>
            <a:solidFill>
              <a:srgbClr val="8CC5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021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102" y="861360"/>
            <a:ext cx="10515600" cy="1101725"/>
          </a:xfrm>
        </p:spPr>
        <p:txBody>
          <a:bodyPr>
            <a:noAutofit/>
          </a:bodyPr>
          <a:lstStyle/>
          <a:p>
            <a:r>
              <a:rPr lang="en-US" sz="3500" dirty="0"/>
              <a:t>ROLE OF THE MPO</a:t>
            </a:r>
          </a:p>
        </p:txBody>
      </p:sp>
      <p:cxnSp>
        <p:nvCxnSpPr>
          <p:cNvPr id="26" name="Straight Connector 25">
            <a:extLst>
              <a:ext uri="{FF2B5EF4-FFF2-40B4-BE49-F238E27FC236}">
                <a16:creationId xmlns:a16="http://schemas.microsoft.com/office/drawing/2014/main" id="{B2B8CDE2-CA5E-44BF-BE0E-4137C199971F}"/>
              </a:ext>
              <a:ext uri="{C183D7F6-B498-43B3-948B-1728B52AA6E4}">
                <adec:decorative xmlns:adec="http://schemas.microsoft.com/office/drawing/2017/decorative" val="1"/>
              </a:ext>
            </a:extLst>
          </p:cNvPr>
          <p:cNvCxnSpPr/>
          <p:nvPr/>
        </p:nvCxnSpPr>
        <p:spPr>
          <a:xfrm>
            <a:off x="505693" y="1807154"/>
            <a:ext cx="1925782" cy="0"/>
          </a:xfrm>
          <a:prstGeom prst="line">
            <a:avLst/>
          </a:prstGeom>
          <a:ln>
            <a:solidFill>
              <a:srgbClr val="8CC540"/>
            </a:solidFill>
          </a:ln>
        </p:spPr>
        <p:style>
          <a:lnRef idx="1">
            <a:schemeClr val="accent1"/>
          </a:lnRef>
          <a:fillRef idx="0">
            <a:schemeClr val="accent1"/>
          </a:fillRef>
          <a:effectRef idx="0">
            <a:schemeClr val="accent1"/>
          </a:effectRef>
          <a:fontRef idx="minor">
            <a:schemeClr val="tx1"/>
          </a:fontRef>
        </p:style>
      </p:cxnSp>
      <p:sp>
        <p:nvSpPr>
          <p:cNvPr id="27" name="Slide Number Placeholder 3">
            <a:extLst>
              <a:ext uri="{FF2B5EF4-FFF2-40B4-BE49-F238E27FC236}">
                <a16:creationId xmlns:a16="http://schemas.microsoft.com/office/drawing/2014/main" id="{E25EC0AF-4D99-4AE3-80DD-47A0FF545A3E}"/>
              </a:ext>
            </a:extLst>
          </p:cNvPr>
          <p:cNvSpPr>
            <a:spLocks noGrp="1"/>
          </p:cNvSpPr>
          <p:nvPr>
            <p:ph type="sldNum" sz="quarter" idx="4"/>
          </p:nvPr>
        </p:nvSpPr>
        <p:spPr>
          <a:xfrm>
            <a:off x="8610600" y="6356350"/>
            <a:ext cx="33320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D930E-1119-42B3-95EA-313AC48D19AF}" type="slidenum">
              <a:rPr kumimoji="0" lang="en-US" sz="1800" b="1" i="0" u="none" strike="noStrike" kern="1200" cap="none" spc="0" normalizeH="0" baseline="0" noProof="0" smtClean="0">
                <a:ln>
                  <a:noFill/>
                </a:ln>
                <a:solidFill>
                  <a:srgbClr val="124B9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800" b="1" i="0" u="none" strike="noStrike" kern="1200" cap="none" spc="0" normalizeH="0" baseline="0" noProof="0" dirty="0">
              <a:ln>
                <a:noFill/>
              </a:ln>
              <a:solidFill>
                <a:srgbClr val="124B9C"/>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04E7102B-32AC-6B45-87CE-F2598B6AA34C}"/>
              </a:ext>
              <a:ext uri="{C183D7F6-B498-43B3-948B-1728B52AA6E4}">
                <adec:decorative xmlns:adec="http://schemas.microsoft.com/office/drawing/2017/decorative" val="1"/>
              </a:ext>
            </a:extLst>
          </p:cNvPr>
          <p:cNvGrpSpPr/>
          <p:nvPr/>
        </p:nvGrpSpPr>
        <p:grpSpPr>
          <a:xfrm>
            <a:off x="5133109" y="2582625"/>
            <a:ext cx="1925782" cy="2911128"/>
            <a:chOff x="4810990" y="2510433"/>
            <a:chExt cx="1925782" cy="2911128"/>
          </a:xfrm>
        </p:grpSpPr>
        <p:sp>
          <p:nvSpPr>
            <p:cNvPr id="28" name="Content Placeholder 2">
              <a:extLst>
                <a:ext uri="{FF2B5EF4-FFF2-40B4-BE49-F238E27FC236}">
                  <a16:creationId xmlns:a16="http://schemas.microsoft.com/office/drawing/2014/main" id="{91ECA4AD-E783-44F8-92F9-9DA2604E8345}"/>
                </a:ext>
              </a:extLst>
            </p:cNvPr>
            <p:cNvSpPr txBox="1">
              <a:spLocks/>
            </p:cNvSpPr>
            <p:nvPr/>
          </p:nvSpPr>
          <p:spPr>
            <a:xfrm>
              <a:off x="4810990" y="4789550"/>
              <a:ext cx="1925782" cy="632011"/>
            </a:xfrm>
            <a:prstGeom prst="rect">
              <a:avLst/>
            </a:prstGeom>
          </p:spPr>
          <p:txBody>
            <a:bodyP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
                  <a:srgbClr val="009DDC"/>
                </a:buClr>
                <a:buSzTx/>
                <a:buFont typeface="Arial" panose="020B0604020202020204" pitchFamily="34" charset="0"/>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TRAIN</a:t>
              </a:r>
            </a:p>
          </p:txBody>
        </p:sp>
        <p:pic>
          <p:nvPicPr>
            <p:cNvPr id="5" name="Graphic 4" descr="Classroom with solid fill">
              <a:extLst>
                <a:ext uri="{FF2B5EF4-FFF2-40B4-BE49-F238E27FC236}">
                  <a16:creationId xmlns:a16="http://schemas.microsoft.com/office/drawing/2014/main" id="{404B1AE4-FA45-4BFF-ACE2-EB8278D90F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0991" y="2510433"/>
              <a:ext cx="1925781" cy="1925781"/>
            </a:xfrm>
            <a:prstGeom prst="rect">
              <a:avLst/>
            </a:prstGeom>
          </p:spPr>
        </p:pic>
      </p:grpSp>
      <p:grpSp>
        <p:nvGrpSpPr>
          <p:cNvPr id="3" name="Group 2">
            <a:extLst>
              <a:ext uri="{FF2B5EF4-FFF2-40B4-BE49-F238E27FC236}">
                <a16:creationId xmlns:a16="http://schemas.microsoft.com/office/drawing/2014/main" id="{293C64AE-8D16-2244-9BC5-9A07B57A0E14}"/>
              </a:ext>
              <a:ext uri="{C183D7F6-B498-43B3-948B-1728B52AA6E4}">
                <adec:decorative xmlns:adec="http://schemas.microsoft.com/office/drawing/2017/decorative" val="1"/>
              </a:ext>
            </a:extLst>
          </p:cNvPr>
          <p:cNvGrpSpPr/>
          <p:nvPr/>
        </p:nvGrpSpPr>
        <p:grpSpPr>
          <a:xfrm>
            <a:off x="1271154" y="2582624"/>
            <a:ext cx="1925782" cy="2911129"/>
            <a:chOff x="1271154" y="2510432"/>
            <a:chExt cx="1925782" cy="2911129"/>
          </a:xfrm>
        </p:grpSpPr>
        <p:sp>
          <p:nvSpPr>
            <p:cNvPr id="12" name="Content Placeholder 2">
              <a:extLst>
                <a:ext uri="{FF2B5EF4-FFF2-40B4-BE49-F238E27FC236}">
                  <a16:creationId xmlns:a16="http://schemas.microsoft.com/office/drawing/2014/main" id="{DAE9F89D-B271-4343-B8EE-C802EF55EE88}"/>
                </a:ext>
              </a:extLst>
            </p:cNvPr>
            <p:cNvSpPr txBox="1">
              <a:spLocks/>
            </p:cNvSpPr>
            <p:nvPr/>
          </p:nvSpPr>
          <p:spPr>
            <a:xfrm>
              <a:off x="1271154" y="4789550"/>
              <a:ext cx="1925782" cy="632011"/>
            </a:xfrm>
            <a:prstGeom prst="rect">
              <a:avLst/>
            </a:prstGeom>
          </p:spPr>
          <p:txBody>
            <a:bodyP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
                  <a:srgbClr val="009DDC"/>
                </a:buClr>
                <a:buSzTx/>
                <a:buFont typeface="Arial" panose="020B0604020202020204" pitchFamily="34" charset="0"/>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TEACH</a:t>
              </a:r>
            </a:p>
          </p:txBody>
        </p:sp>
        <p:pic>
          <p:nvPicPr>
            <p:cNvPr id="7" name="Graphic 6" descr="Teacher with solid fill">
              <a:extLst>
                <a:ext uri="{FF2B5EF4-FFF2-40B4-BE49-F238E27FC236}">
                  <a16:creationId xmlns:a16="http://schemas.microsoft.com/office/drawing/2014/main" id="{CEE6A6FD-0DFC-48DA-A69C-CB8A94E6B0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71154" y="2510432"/>
              <a:ext cx="1925782" cy="1925782"/>
            </a:xfrm>
            <a:prstGeom prst="rect">
              <a:avLst/>
            </a:prstGeom>
          </p:spPr>
        </p:pic>
      </p:grpSp>
      <p:grpSp>
        <p:nvGrpSpPr>
          <p:cNvPr id="6" name="Group 5">
            <a:extLst>
              <a:ext uri="{FF2B5EF4-FFF2-40B4-BE49-F238E27FC236}">
                <a16:creationId xmlns:a16="http://schemas.microsoft.com/office/drawing/2014/main" id="{CCCD17B5-B272-F143-AD4C-70CF1CD22AD0}"/>
              </a:ext>
              <a:ext uri="{C183D7F6-B498-43B3-948B-1728B52AA6E4}">
                <adec:decorative xmlns:adec="http://schemas.microsoft.com/office/drawing/2017/decorative" val="1"/>
              </a:ext>
            </a:extLst>
          </p:cNvPr>
          <p:cNvGrpSpPr/>
          <p:nvPr/>
        </p:nvGrpSpPr>
        <p:grpSpPr>
          <a:xfrm>
            <a:off x="8995064" y="2582625"/>
            <a:ext cx="1925782" cy="2911128"/>
            <a:chOff x="8350827" y="2510433"/>
            <a:chExt cx="1925782" cy="2911128"/>
          </a:xfrm>
        </p:grpSpPr>
        <p:sp>
          <p:nvSpPr>
            <p:cNvPr id="29" name="Content Placeholder 2">
              <a:extLst>
                <a:ext uri="{FF2B5EF4-FFF2-40B4-BE49-F238E27FC236}">
                  <a16:creationId xmlns:a16="http://schemas.microsoft.com/office/drawing/2014/main" id="{78F6F0B7-440F-4A2F-8AC6-7C41E3007B36}"/>
                </a:ext>
              </a:extLst>
            </p:cNvPr>
            <p:cNvSpPr txBox="1">
              <a:spLocks/>
            </p:cNvSpPr>
            <p:nvPr/>
          </p:nvSpPr>
          <p:spPr>
            <a:xfrm>
              <a:off x="8350827" y="4789550"/>
              <a:ext cx="1925782" cy="632011"/>
            </a:xfrm>
            <a:prstGeom prst="rect">
              <a:avLst/>
            </a:prstGeom>
          </p:spPr>
          <p:txBody>
            <a:bodyP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
                  <a:srgbClr val="009DDC"/>
                </a:buClr>
                <a:buSzTx/>
                <a:buFont typeface="Arial" panose="020B0604020202020204" pitchFamily="34" charset="0"/>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SUPPORT</a:t>
              </a:r>
            </a:p>
          </p:txBody>
        </p:sp>
        <p:pic>
          <p:nvPicPr>
            <p:cNvPr id="30" name="Graphic 29" descr="Open hand with solid fill">
              <a:extLst>
                <a:ext uri="{FF2B5EF4-FFF2-40B4-BE49-F238E27FC236}">
                  <a16:creationId xmlns:a16="http://schemas.microsoft.com/office/drawing/2014/main" id="{8681F4DA-3ACC-4514-8149-742FE17B8B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350827" y="2510433"/>
              <a:ext cx="1925781" cy="1925781"/>
            </a:xfrm>
            <a:prstGeom prst="rect">
              <a:avLst/>
            </a:prstGeom>
          </p:spPr>
        </p:pic>
      </p:grpSp>
    </p:spTree>
    <p:extLst>
      <p:ext uri="{BB962C8B-B14F-4D97-AF65-F5344CB8AC3E}">
        <p14:creationId xmlns:p14="http://schemas.microsoft.com/office/powerpoint/2010/main" val="3214469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102" y="861360"/>
            <a:ext cx="10515600" cy="1101725"/>
          </a:xfrm>
        </p:spPr>
        <p:txBody>
          <a:bodyPr>
            <a:noAutofit/>
          </a:bodyPr>
          <a:lstStyle/>
          <a:p>
            <a:r>
              <a:rPr lang="en-US" sz="3500" dirty="0"/>
              <a:t>ROLE OF THE MPO </a:t>
            </a:r>
          </a:p>
        </p:txBody>
      </p:sp>
      <p:pic>
        <p:nvPicPr>
          <p:cNvPr id="23" name="Graphic 22">
            <a:extLst>
              <a:ext uri="{FF2B5EF4-FFF2-40B4-BE49-F238E27FC236}">
                <a16:creationId xmlns:a16="http://schemas.microsoft.com/office/drawing/2014/main" id="{54761A5A-E1C2-4CF3-9759-092E197E0F2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25012" y="1998586"/>
            <a:ext cx="1626372" cy="1626372"/>
          </a:xfrm>
          <a:prstGeom prst="rect">
            <a:avLst/>
          </a:prstGeom>
        </p:spPr>
      </p:pic>
      <p:pic>
        <p:nvPicPr>
          <p:cNvPr id="21" name="Graphic 20">
            <a:extLst>
              <a:ext uri="{FF2B5EF4-FFF2-40B4-BE49-F238E27FC236}">
                <a16:creationId xmlns:a16="http://schemas.microsoft.com/office/drawing/2014/main" id="{43DD13FC-6B32-4DF3-9F42-2D168BEDFC7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632107" y="2097074"/>
            <a:ext cx="1418201" cy="1418201"/>
          </a:xfrm>
          <a:prstGeom prst="rect">
            <a:avLst/>
          </a:prstGeom>
        </p:spPr>
      </p:pic>
      <p:cxnSp>
        <p:nvCxnSpPr>
          <p:cNvPr id="26" name="Straight Connector 25">
            <a:extLst>
              <a:ext uri="{FF2B5EF4-FFF2-40B4-BE49-F238E27FC236}">
                <a16:creationId xmlns:a16="http://schemas.microsoft.com/office/drawing/2014/main" id="{B2B8CDE2-CA5E-44BF-BE0E-4137C199971F}"/>
              </a:ext>
              <a:ext uri="{C183D7F6-B498-43B3-948B-1728B52AA6E4}">
                <adec:decorative xmlns:adec="http://schemas.microsoft.com/office/drawing/2017/decorative" val="1"/>
              </a:ext>
            </a:extLst>
          </p:cNvPr>
          <p:cNvCxnSpPr/>
          <p:nvPr/>
        </p:nvCxnSpPr>
        <p:spPr>
          <a:xfrm>
            <a:off x="505693" y="1807154"/>
            <a:ext cx="1925782" cy="0"/>
          </a:xfrm>
          <a:prstGeom prst="line">
            <a:avLst/>
          </a:prstGeom>
          <a:ln>
            <a:solidFill>
              <a:srgbClr val="8CC540"/>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1C15BF31-D2CB-43BA-BFC2-39624E767260}"/>
              </a:ext>
            </a:extLst>
          </p:cNvPr>
          <p:cNvSpPr txBox="1">
            <a:spLocks/>
          </p:cNvSpPr>
          <p:nvPr/>
        </p:nvSpPr>
        <p:spPr>
          <a:xfrm>
            <a:off x="1925012" y="3650988"/>
            <a:ext cx="1925782" cy="632011"/>
          </a:xfrm>
          <a:prstGeom prst="rect">
            <a:avLst/>
          </a:prstGeom>
        </p:spPr>
        <p:txBody>
          <a:bodyP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
                <a:srgbClr val="009DDC"/>
              </a:buClr>
              <a:buSzTx/>
              <a:buFont typeface="Arial" panose="020B0604020202020204" pitchFamily="34" charset="0"/>
              <a:buNone/>
              <a:tabLst/>
              <a:defRPr/>
            </a:pPr>
            <a:r>
              <a:rPr kumimoji="0" lang="en-US" sz="20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RANK</a:t>
            </a:r>
          </a:p>
        </p:txBody>
      </p:sp>
      <p:sp>
        <p:nvSpPr>
          <p:cNvPr id="30" name="TextBox 29">
            <a:extLst>
              <a:ext uri="{FF2B5EF4-FFF2-40B4-BE49-F238E27FC236}">
                <a16:creationId xmlns:a16="http://schemas.microsoft.com/office/drawing/2014/main" id="{43D466C1-125A-4B6A-B54C-FB2CC0502075}"/>
              </a:ext>
            </a:extLst>
          </p:cNvPr>
          <p:cNvSpPr txBox="1"/>
          <p:nvPr/>
        </p:nvSpPr>
        <p:spPr>
          <a:xfrm>
            <a:off x="829736" y="4349717"/>
            <a:ext cx="4116333" cy="783193"/>
          </a:xfrm>
          <a:prstGeom prst="roundRect">
            <a:avLst/>
          </a:prstGeom>
          <a:solidFill>
            <a:srgbClr val="8CC54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NEW MUNICIPAL CAPITAL PROJECTS (MCPs)</a:t>
            </a:r>
          </a:p>
        </p:txBody>
      </p:sp>
      <p:sp>
        <p:nvSpPr>
          <p:cNvPr id="27" name="Content Placeholder 2">
            <a:extLst>
              <a:ext uri="{FF2B5EF4-FFF2-40B4-BE49-F238E27FC236}">
                <a16:creationId xmlns:a16="http://schemas.microsoft.com/office/drawing/2014/main" id="{616F4B40-7512-468C-BFB8-DE12D6E10E28}"/>
              </a:ext>
            </a:extLst>
          </p:cNvPr>
          <p:cNvSpPr txBox="1">
            <a:spLocks/>
          </p:cNvSpPr>
          <p:nvPr/>
        </p:nvSpPr>
        <p:spPr>
          <a:xfrm>
            <a:off x="7172230" y="3687131"/>
            <a:ext cx="2337956" cy="632011"/>
          </a:xfrm>
          <a:prstGeom prst="rect">
            <a:avLst/>
          </a:prstGeom>
        </p:spPr>
        <p:txBody>
          <a:bodyP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
                <a:srgbClr val="009DDC"/>
              </a:buClr>
              <a:buSzTx/>
              <a:buFont typeface="Arial" panose="020B0604020202020204" pitchFamily="34" charset="0"/>
              <a:buNone/>
              <a:tabLst/>
              <a:defRPr/>
            </a:pPr>
            <a:r>
              <a:rPr kumimoji="0" lang="en-US" sz="20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RECOMMEND</a:t>
            </a:r>
          </a:p>
        </p:txBody>
      </p:sp>
      <p:sp>
        <p:nvSpPr>
          <p:cNvPr id="31" name="TextBox 30">
            <a:extLst>
              <a:ext uri="{FF2B5EF4-FFF2-40B4-BE49-F238E27FC236}">
                <a16:creationId xmlns:a16="http://schemas.microsoft.com/office/drawing/2014/main" id="{F9E91D76-14A8-4FF4-805C-EFD1D17F86F5}"/>
              </a:ext>
            </a:extLst>
          </p:cNvPr>
          <p:cNvSpPr txBox="1"/>
          <p:nvPr/>
        </p:nvSpPr>
        <p:spPr>
          <a:xfrm>
            <a:off x="5187766" y="4349717"/>
            <a:ext cx="6325361" cy="783193"/>
          </a:xfrm>
          <a:prstGeom prst="roundRect">
            <a:avLst/>
          </a:prstGeom>
          <a:solidFill>
            <a:srgbClr val="124B9C"/>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MCPs WITHIN THE MINIMUM ANNUAL GUARANTEE (MAG)</a:t>
            </a:r>
          </a:p>
        </p:txBody>
      </p:sp>
      <p:sp>
        <p:nvSpPr>
          <p:cNvPr id="32" name="TextBox 31">
            <a:extLst>
              <a:ext uri="{FF2B5EF4-FFF2-40B4-BE49-F238E27FC236}">
                <a16:creationId xmlns:a16="http://schemas.microsoft.com/office/drawing/2014/main" id="{106AD3D4-D256-4F60-8498-363C7DCE9F8D}"/>
              </a:ext>
            </a:extLst>
          </p:cNvPr>
          <p:cNvSpPr txBox="1"/>
          <p:nvPr/>
        </p:nvSpPr>
        <p:spPr>
          <a:xfrm>
            <a:off x="5187766" y="5172633"/>
            <a:ext cx="632536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Cycle 1 MCPs are priority, then New MCPs. Funding allocations are within the annual MAG as provided by Broward County.</a:t>
            </a:r>
          </a:p>
        </p:txBody>
      </p:sp>
      <p:sp>
        <p:nvSpPr>
          <p:cNvPr id="33" name="TextBox 32">
            <a:extLst>
              <a:ext uri="{FF2B5EF4-FFF2-40B4-BE49-F238E27FC236}">
                <a16:creationId xmlns:a16="http://schemas.microsoft.com/office/drawing/2014/main" id="{23192444-B860-4187-92BD-5976A3AFA03B}"/>
              </a:ext>
            </a:extLst>
          </p:cNvPr>
          <p:cNvSpPr txBox="1"/>
          <p:nvPr/>
        </p:nvSpPr>
        <p:spPr>
          <a:xfrm>
            <a:off x="5187765" y="5767140"/>
            <a:ext cx="6325361" cy="442674"/>
          </a:xfrm>
          <a:prstGeom prst="roundRect">
            <a:avLst/>
          </a:prstGeom>
          <a:solidFill>
            <a:srgbClr val="124B9C"/>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MCPs EXCEEDING THE MAG</a:t>
            </a:r>
          </a:p>
        </p:txBody>
      </p:sp>
      <p:sp>
        <p:nvSpPr>
          <p:cNvPr id="34" name="TextBox 33">
            <a:extLst>
              <a:ext uri="{FF2B5EF4-FFF2-40B4-BE49-F238E27FC236}">
                <a16:creationId xmlns:a16="http://schemas.microsoft.com/office/drawing/2014/main" id="{12815DC5-1A1D-4A6D-A279-F322639C6DCE}"/>
              </a:ext>
            </a:extLst>
          </p:cNvPr>
          <p:cNvSpPr txBox="1"/>
          <p:nvPr/>
        </p:nvSpPr>
        <p:spPr>
          <a:xfrm>
            <a:off x="5187765" y="6222361"/>
            <a:ext cx="632536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Upon request from the County Administrator </a:t>
            </a:r>
          </a:p>
        </p:txBody>
      </p:sp>
      <p:sp>
        <p:nvSpPr>
          <p:cNvPr id="24" name="Slide Number Placeholder 3">
            <a:extLst>
              <a:ext uri="{FF2B5EF4-FFF2-40B4-BE49-F238E27FC236}">
                <a16:creationId xmlns:a16="http://schemas.microsoft.com/office/drawing/2014/main" id="{6BB2B0C6-C182-46D1-9483-9979D5E3507B}"/>
              </a:ext>
            </a:extLst>
          </p:cNvPr>
          <p:cNvSpPr>
            <a:spLocks noGrp="1"/>
          </p:cNvSpPr>
          <p:nvPr>
            <p:ph type="sldNum" sz="quarter" idx="4"/>
          </p:nvPr>
        </p:nvSpPr>
        <p:spPr>
          <a:xfrm>
            <a:off x="8610600" y="6356350"/>
            <a:ext cx="33320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D930E-1119-42B3-95EA-313AC48D19AF}" type="slidenum">
              <a:rPr kumimoji="0" lang="en-US" sz="1800" b="1" i="0" u="none" strike="noStrike" kern="1200" cap="none" spc="0" normalizeH="0" baseline="0" noProof="0" smtClean="0">
                <a:ln>
                  <a:noFill/>
                </a:ln>
                <a:solidFill>
                  <a:srgbClr val="124B9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800" b="1" i="0" u="none" strike="noStrike" kern="1200" cap="none" spc="0" normalizeH="0" baseline="0" noProof="0" dirty="0">
              <a:ln>
                <a:noFill/>
              </a:ln>
              <a:solidFill>
                <a:srgbClr val="124B9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5292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E1C4D5F-A97A-104D-A24A-18B2C3473993}"/>
              </a:ext>
            </a:extLst>
          </p:cNvPr>
          <p:cNvSpPr txBox="1">
            <a:spLocks noGrp="1"/>
          </p:cNvSpPr>
          <p:nvPr>
            <p:ph type="title" idx="4294967295"/>
          </p:nvPr>
        </p:nvSpPr>
        <p:spPr>
          <a:xfrm>
            <a:off x="414102" y="1096704"/>
            <a:ext cx="10371202" cy="1101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rgbClr val="124B9C"/>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24B9C"/>
                </a:solidFill>
                <a:effectLst/>
                <a:uLnTx/>
                <a:uFillTx/>
                <a:latin typeface="Arial" panose="020B0604020202020204" pitchFamily="34" charset="0"/>
                <a:ea typeface="+mj-ea"/>
                <a:cs typeface="Arial" panose="020B0604020202020204" pitchFamily="34" charset="0"/>
              </a:rPr>
              <a:t>What’s The Difference Between Cycle 1 And New MCPs?</a:t>
            </a:r>
            <a:endParaRPr kumimoji="0" lang="en-US" sz="3500" b="1" i="0" u="none" strike="noStrike" kern="1200" cap="none" spc="0" normalizeH="0" baseline="0" noProof="0" dirty="0">
              <a:ln>
                <a:noFill/>
              </a:ln>
              <a:solidFill>
                <a:srgbClr val="124B9C"/>
              </a:solidFill>
              <a:effectLst/>
              <a:uLnTx/>
              <a:uFillTx/>
              <a:latin typeface="Arial" panose="020B0604020202020204" pitchFamily="34" charset="0"/>
              <a:ea typeface="+mj-ea"/>
              <a:cs typeface="Arial" panose="020B0604020202020204" pitchFamily="34" charset="0"/>
            </a:endParaRPr>
          </a:p>
        </p:txBody>
      </p:sp>
      <p:sp>
        <p:nvSpPr>
          <p:cNvPr id="7" name="Content Placeholder 2">
            <a:extLst>
              <a:ext uri="{FF2B5EF4-FFF2-40B4-BE49-F238E27FC236}">
                <a16:creationId xmlns:a16="http://schemas.microsoft.com/office/drawing/2014/main" id="{E5B45A32-F405-D946-A16E-73B13ED33C22}"/>
              </a:ext>
            </a:extLst>
          </p:cNvPr>
          <p:cNvSpPr txBox="1">
            <a:spLocks/>
          </p:cNvSpPr>
          <p:nvPr/>
        </p:nvSpPr>
        <p:spPr>
          <a:xfrm>
            <a:off x="1530334" y="2928516"/>
            <a:ext cx="4020913" cy="37929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None/>
              <a:tabLst/>
              <a:defRPr/>
            </a:pPr>
            <a:r>
              <a:rPr kumimoji="0" lang="en-US" sz="2800" b="1" i="0" u="none" strike="noStrike" kern="1200" cap="none" spc="0" normalizeH="0" baseline="0" noProof="0" dirty="0">
                <a:ln>
                  <a:noFill/>
                </a:ln>
                <a:solidFill>
                  <a:srgbClr val="00468C"/>
                </a:solidFill>
                <a:effectLst/>
                <a:uLnTx/>
                <a:uFillTx/>
                <a:latin typeface="Arial" panose="020B0604020202020204" pitchFamily="34" charset="0"/>
                <a:ea typeface="+mn-ea"/>
                <a:cs typeface="Arial" panose="020B0604020202020204" pitchFamily="34" charset="0"/>
              </a:rPr>
              <a:t>Cycle 1 MCPs</a:t>
            </a:r>
            <a:endParaRPr kumimoji="0" lang="en-US" sz="2800" b="0" i="0" u="sng" strike="noStrike" kern="1200" cap="none" spc="0" normalizeH="0" baseline="0" noProof="0" dirty="0">
              <a:ln>
                <a:noFill/>
              </a:ln>
              <a:solidFill>
                <a:srgbClr val="39499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None/>
              <a:tabLst/>
              <a:defRPr/>
            </a:pPr>
            <a:r>
              <a:rPr kumimoji="0" lang="en-US" sz="2800" b="0" i="0" u="none" strike="noStrike" kern="1200" cap="none" spc="0" normalizeH="0" baseline="0" noProof="0" dirty="0">
                <a:ln>
                  <a:noFill/>
                </a:ln>
                <a:solidFill>
                  <a:srgbClr val="39499B"/>
                </a:solidFill>
                <a:effectLst/>
                <a:uLnTx/>
                <a:uFillTx/>
                <a:latin typeface="Arial" panose="020B0604020202020204" pitchFamily="34" charset="0"/>
                <a:ea typeface="+mn-ea"/>
                <a:cs typeface="Arial" panose="020B0604020202020204" pitchFamily="34" charset="0"/>
              </a:rPr>
              <a:t>The original 110 (of the total 510) MCPs already approved by the County. Readiness required before an Interlocal Agreement executed for funding. </a:t>
            </a:r>
          </a:p>
        </p:txBody>
      </p:sp>
      <p:sp>
        <p:nvSpPr>
          <p:cNvPr id="5" name="Content Placeholder 2">
            <a:extLst>
              <a:ext uri="{FF2B5EF4-FFF2-40B4-BE49-F238E27FC236}">
                <a16:creationId xmlns:a16="http://schemas.microsoft.com/office/drawing/2014/main" id="{B1E9499B-83FB-6A4C-B852-5D737F0D3642}"/>
              </a:ext>
            </a:extLst>
          </p:cNvPr>
          <p:cNvSpPr txBox="1">
            <a:spLocks/>
          </p:cNvSpPr>
          <p:nvPr/>
        </p:nvSpPr>
        <p:spPr>
          <a:xfrm>
            <a:off x="7037583" y="2923503"/>
            <a:ext cx="4828122" cy="3338463"/>
          </a:xfrm>
          <a:prstGeom prst="rect">
            <a:avLst/>
          </a:prstGeom>
        </p:spPr>
        <p:txBody>
          <a:bodyPr>
            <a:noAutofit/>
          </a:bodyPr>
          <a:lstStyle>
            <a:lvl1pPr marL="228600" indent="-228600" algn="l" defTabSz="914400" rtl="0" eaLnBrk="1" latinLnBrk="0" hangingPunct="1">
              <a:lnSpc>
                <a:spcPct val="90000"/>
              </a:lnSpc>
              <a:spcBef>
                <a:spcPts val="1000"/>
              </a:spcBef>
              <a:buClr>
                <a:srgbClr val="124B9C"/>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24B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24B9C"/>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24B9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124B9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24B9C"/>
              </a:buClr>
              <a:buSzTx/>
              <a:buFont typeface="Arial" panose="020B0604020202020204" pitchFamily="34" charset="0"/>
              <a:buNone/>
              <a:tabLst/>
              <a:defRPr/>
            </a:pPr>
            <a:r>
              <a:rPr kumimoji="0" lang="en-US" sz="2800" b="1" i="0" u="none" strike="noStrike" kern="1200" cap="none" spc="0" normalizeH="0" baseline="0" noProof="0" dirty="0">
                <a:ln>
                  <a:noFill/>
                </a:ln>
                <a:solidFill>
                  <a:srgbClr val="00468C"/>
                </a:solidFill>
                <a:effectLst/>
                <a:uLnTx/>
                <a:uFillTx/>
                <a:latin typeface="Arial" panose="020B0604020202020204" pitchFamily="34" charset="0"/>
                <a:ea typeface="+mn-ea"/>
                <a:cs typeface="Arial" panose="020B0604020202020204" pitchFamily="34" charset="0"/>
              </a:rPr>
              <a:t>New MCPs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consist of:</a:t>
            </a:r>
            <a:endParaRPr kumimoji="0" lang="en-US" sz="2800" b="1" i="0" u="none" strike="noStrike" kern="1200" cap="none" spc="0" normalizeH="0" baseline="0" noProof="0" dirty="0">
              <a:ln>
                <a:noFill/>
              </a:ln>
              <a:solidFill>
                <a:srgbClr val="00468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124B9C"/>
              </a:buClr>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Previously submitted MCPs, ranked 111-510. Eligibility required to be ranked.</a:t>
            </a:r>
          </a:p>
          <a:p>
            <a:pPr marL="0" marR="0" lvl="0" indent="0" algn="l" defTabSz="914400" rtl="0" eaLnBrk="1" fontAlgn="auto" latinLnBrk="0" hangingPunct="1">
              <a:lnSpc>
                <a:spcPct val="90000"/>
              </a:lnSpc>
              <a:spcBef>
                <a:spcPts val="1000"/>
              </a:spcBef>
              <a:spcAft>
                <a:spcPts val="0"/>
              </a:spcAft>
              <a:buClr>
                <a:srgbClr val="124B9C"/>
              </a:buClr>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Newly submitted MCPs in current and future cycles. Eligibility required to be ranked.</a:t>
            </a:r>
          </a:p>
          <a:p>
            <a:pPr marL="0" marR="0" lvl="0" indent="0" algn="l" defTabSz="914400" rtl="0" eaLnBrk="1" fontAlgn="auto" latinLnBrk="0" hangingPunct="1">
              <a:lnSpc>
                <a:spcPct val="90000"/>
              </a:lnSpc>
              <a:spcBef>
                <a:spcPts val="1000"/>
              </a:spcBef>
              <a:spcAft>
                <a:spcPts val="0"/>
              </a:spcAft>
              <a:buClr>
                <a:srgbClr val="124B9C"/>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EA10BCAC-48F4-034A-826C-CCB3BBD02D5B}"/>
              </a:ext>
              <a:ext uri="{C183D7F6-B498-43B3-948B-1728B52AA6E4}">
                <adec:decorative xmlns:adec="http://schemas.microsoft.com/office/drawing/2017/decorative" val="1"/>
              </a:ext>
            </a:extLst>
          </p:cNvPr>
          <p:cNvCxnSpPr>
            <a:cxnSpLocks/>
          </p:cNvCxnSpPr>
          <p:nvPr/>
        </p:nvCxnSpPr>
        <p:spPr>
          <a:xfrm flipH="1">
            <a:off x="5866483" y="2957662"/>
            <a:ext cx="14252" cy="2803634"/>
          </a:xfrm>
          <a:prstGeom prst="line">
            <a:avLst/>
          </a:prstGeom>
          <a:ln w="38100">
            <a:solidFill>
              <a:srgbClr val="8CC54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07046A1-47F7-5D4C-B598-652353B5DA2A}"/>
              </a:ext>
              <a:ext uri="{C183D7F6-B498-43B3-948B-1728B52AA6E4}">
                <adec:decorative xmlns:adec="http://schemas.microsoft.com/office/drawing/2017/decorative" val="1"/>
              </a:ext>
            </a:extLst>
          </p:cNvPr>
          <p:cNvGrpSpPr/>
          <p:nvPr/>
        </p:nvGrpSpPr>
        <p:grpSpPr>
          <a:xfrm>
            <a:off x="6325520" y="3543830"/>
            <a:ext cx="632011" cy="632011"/>
            <a:chOff x="1040420" y="2059892"/>
            <a:chExt cx="632011" cy="632011"/>
          </a:xfrm>
        </p:grpSpPr>
        <p:sp>
          <p:nvSpPr>
            <p:cNvPr id="9" name="Oval 8">
              <a:extLst>
                <a:ext uri="{FF2B5EF4-FFF2-40B4-BE49-F238E27FC236}">
                  <a16:creationId xmlns:a16="http://schemas.microsoft.com/office/drawing/2014/main" id="{78D250D7-CBE5-E34B-B318-8F24C1AEE516}"/>
                </a:ext>
              </a:extLst>
            </p:cNvPr>
            <p:cNvSpPr/>
            <p:nvPr/>
          </p:nvSpPr>
          <p:spPr>
            <a:xfrm>
              <a:off x="1040420" y="2059892"/>
              <a:ext cx="632011" cy="632011"/>
            </a:xfrm>
            <a:prstGeom prst="ellipse">
              <a:avLst/>
            </a:prstGeom>
            <a:solidFill>
              <a:srgbClr val="0FA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descr="History with solid fill">
              <a:extLst>
                <a:ext uri="{FF2B5EF4-FFF2-40B4-BE49-F238E27FC236}">
                  <a16:creationId xmlns:a16="http://schemas.microsoft.com/office/drawing/2014/main" id="{A05428FA-76E5-414F-9B29-221A58AAF8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70" y="2135095"/>
              <a:ext cx="481603" cy="481603"/>
            </a:xfrm>
            <a:prstGeom prst="rect">
              <a:avLst/>
            </a:prstGeom>
          </p:spPr>
        </p:pic>
      </p:grpSp>
      <p:grpSp>
        <p:nvGrpSpPr>
          <p:cNvPr id="11" name="Group 10">
            <a:extLst>
              <a:ext uri="{FF2B5EF4-FFF2-40B4-BE49-F238E27FC236}">
                <a16:creationId xmlns:a16="http://schemas.microsoft.com/office/drawing/2014/main" id="{A95FCCFD-0981-6C45-8900-FB24901A8366}"/>
              </a:ext>
              <a:ext uri="{C183D7F6-B498-43B3-948B-1728B52AA6E4}">
                <adec:decorative xmlns:adec="http://schemas.microsoft.com/office/drawing/2017/decorative" val="1"/>
              </a:ext>
            </a:extLst>
          </p:cNvPr>
          <p:cNvGrpSpPr/>
          <p:nvPr/>
        </p:nvGrpSpPr>
        <p:grpSpPr>
          <a:xfrm>
            <a:off x="6332965" y="4792307"/>
            <a:ext cx="632011" cy="632011"/>
            <a:chOff x="1040420" y="2059892"/>
            <a:chExt cx="632011" cy="632011"/>
          </a:xfrm>
        </p:grpSpPr>
        <p:sp>
          <p:nvSpPr>
            <p:cNvPr id="12" name="Oval 11">
              <a:extLst>
                <a:ext uri="{FF2B5EF4-FFF2-40B4-BE49-F238E27FC236}">
                  <a16:creationId xmlns:a16="http://schemas.microsoft.com/office/drawing/2014/main" id="{621EDCDF-0090-B344-85CC-5448DF96FAE5}"/>
                </a:ext>
              </a:extLst>
            </p:cNvPr>
            <p:cNvSpPr/>
            <p:nvPr/>
          </p:nvSpPr>
          <p:spPr>
            <a:xfrm>
              <a:off x="1040420" y="2059892"/>
              <a:ext cx="632011" cy="632011"/>
            </a:xfrm>
            <a:prstGeom prst="ellipse">
              <a:avLst/>
            </a:prstGeom>
            <a:solidFill>
              <a:srgbClr val="0FA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Add with solid fill">
              <a:extLst>
                <a:ext uri="{FF2B5EF4-FFF2-40B4-BE49-F238E27FC236}">
                  <a16:creationId xmlns:a16="http://schemas.microsoft.com/office/drawing/2014/main" id="{586D6FCB-C08C-EC4A-9E57-63C9B7C612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52349" y="2171820"/>
              <a:ext cx="408152" cy="408154"/>
            </a:xfrm>
            <a:prstGeom prst="rect">
              <a:avLst/>
            </a:prstGeom>
          </p:spPr>
        </p:pic>
      </p:grpSp>
      <p:pic>
        <p:nvPicPr>
          <p:cNvPr id="14" name="Picture 13">
            <a:extLst>
              <a:ext uri="{FF2B5EF4-FFF2-40B4-BE49-F238E27FC236}">
                <a16:creationId xmlns:a16="http://schemas.microsoft.com/office/drawing/2014/main" id="{BFF1EEF9-8816-464E-A7B7-2C11B30E297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4412" y="2926994"/>
            <a:ext cx="775922" cy="692039"/>
          </a:xfrm>
          <a:prstGeom prst="rect">
            <a:avLst/>
          </a:prstGeom>
        </p:spPr>
      </p:pic>
      <p:cxnSp>
        <p:nvCxnSpPr>
          <p:cNvPr id="16" name="Straight Connector 15">
            <a:extLst>
              <a:ext uri="{FF2B5EF4-FFF2-40B4-BE49-F238E27FC236}">
                <a16:creationId xmlns:a16="http://schemas.microsoft.com/office/drawing/2014/main" id="{8AF10AC3-AB15-0B4F-B29B-8238E424D8D5}"/>
              </a:ext>
              <a:ext uri="{C183D7F6-B498-43B3-948B-1728B52AA6E4}">
                <adec:decorative xmlns:adec="http://schemas.microsoft.com/office/drawing/2017/decorative" val="1"/>
              </a:ext>
            </a:extLst>
          </p:cNvPr>
          <p:cNvCxnSpPr/>
          <p:nvPr/>
        </p:nvCxnSpPr>
        <p:spPr>
          <a:xfrm>
            <a:off x="505693" y="2288416"/>
            <a:ext cx="1925782" cy="0"/>
          </a:xfrm>
          <a:prstGeom prst="line">
            <a:avLst/>
          </a:prstGeom>
          <a:ln>
            <a:solidFill>
              <a:srgbClr val="8CC540"/>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6D775E8-B53F-0A45-A544-9EDD7417B31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D930E-1119-42B3-95EA-313AC48D19AF}" type="slidenum">
              <a:rPr kumimoji="0" lang="en-US" sz="1800" b="0" i="0" u="none" strike="noStrike" kern="1200" cap="none" spc="0" normalizeH="0" baseline="0" noProof="0" smtClean="0">
                <a:ln>
                  <a:noFill/>
                </a:ln>
                <a:solidFill>
                  <a:srgbClr val="124B9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800" b="0" i="0" u="none" strike="noStrike" kern="1200" cap="none" spc="0" normalizeH="0" baseline="0" noProof="0" dirty="0">
              <a:ln>
                <a:noFill/>
              </a:ln>
              <a:solidFill>
                <a:srgbClr val="124B9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279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83EFC-BF86-48DE-A1D2-46579B51B18F}"/>
              </a:ext>
            </a:extLst>
          </p:cNvPr>
          <p:cNvSpPr>
            <a:spLocks noGrp="1"/>
          </p:cNvSpPr>
          <p:nvPr>
            <p:ph type="title"/>
          </p:nvPr>
        </p:nvSpPr>
        <p:spPr>
          <a:xfrm>
            <a:off x="831850" y="2418522"/>
            <a:ext cx="10515600" cy="2975113"/>
          </a:xfrm>
        </p:spPr>
        <p:txBody>
          <a:bodyPr/>
          <a:lstStyle/>
          <a:p>
            <a:r>
              <a:rPr lang="en-US" dirty="0">
                <a:latin typeface="Calibri" panose="020F0502020204030204" pitchFamily="34" charset="0"/>
                <a:ea typeface="Exo 2"/>
                <a:cs typeface="Exo 2"/>
              </a:rPr>
              <a:t>Discussion? Q&amp;A?</a:t>
            </a:r>
            <a:br>
              <a:rPr lang="en-US" dirty="0">
                <a:latin typeface="Calibri" panose="020F0502020204030204" pitchFamily="34" charset="0"/>
                <a:ea typeface="Exo 2"/>
                <a:cs typeface="Exo 2"/>
              </a:rPr>
            </a:br>
            <a:endParaRPr lang="en-US" dirty="0"/>
          </a:p>
        </p:txBody>
      </p:sp>
      <p:sp>
        <p:nvSpPr>
          <p:cNvPr id="4" name="Slide Number Placeholder 3">
            <a:extLst>
              <a:ext uri="{FF2B5EF4-FFF2-40B4-BE49-F238E27FC236}">
                <a16:creationId xmlns:a16="http://schemas.microsoft.com/office/drawing/2014/main" id="{2146F408-5AA0-4FA0-B62B-92F94859282A}"/>
              </a:ext>
            </a:extLst>
          </p:cNvPr>
          <p:cNvSpPr>
            <a:spLocks noGrp="1"/>
          </p:cNvSpPr>
          <p:nvPr>
            <p:ph type="sldNum" sz="quarter" idx="12"/>
          </p:nvPr>
        </p:nvSpPr>
        <p:spPr/>
        <p:txBody>
          <a:bodyPr/>
          <a:lstStyle/>
          <a:p>
            <a:fld id="{1CD361C8-5E96-4539-87E7-B751E3449D19}" type="slidenum">
              <a:rPr lang="en-US" smtClean="0"/>
              <a:t>6</a:t>
            </a:fld>
            <a:endParaRPr lang="en-US"/>
          </a:p>
        </p:txBody>
      </p:sp>
    </p:spTree>
    <p:extLst>
      <p:ext uri="{BB962C8B-B14F-4D97-AF65-F5344CB8AC3E}">
        <p14:creationId xmlns:p14="http://schemas.microsoft.com/office/powerpoint/2010/main" val="7458078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102" y="861360"/>
            <a:ext cx="10515600" cy="1101725"/>
          </a:xfrm>
        </p:spPr>
        <p:txBody>
          <a:bodyPr>
            <a:noAutofit/>
          </a:bodyPr>
          <a:lstStyle/>
          <a:p>
            <a:r>
              <a:rPr lang="en-US" sz="3500" dirty="0"/>
              <a:t>MCP LIAISON TEAM</a:t>
            </a:r>
          </a:p>
        </p:txBody>
      </p:sp>
      <p:pic>
        <p:nvPicPr>
          <p:cNvPr id="2050" name="Picture 2" descr="Todd Brauer, AICP, PTP">
            <a:extLst>
              <a:ext uri="{FF2B5EF4-FFF2-40B4-BE49-F238E27FC236}">
                <a16:creationId xmlns:a16="http://schemas.microsoft.com/office/drawing/2014/main" id="{03A891FC-6856-4D95-8F21-EB08DF4DDA32}"/>
              </a:ext>
              <a:ext uri="{C183D7F6-B498-43B3-948B-1728B52AA6E4}">
                <adec:decorative xmlns:adec="http://schemas.microsoft.com/office/drawing/2017/decorative" val="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9227" y="2054565"/>
            <a:ext cx="1547540" cy="15614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F2729FC-B9BF-4220-A98F-AE088C50B571}"/>
              </a:ext>
              <a:ext uri="{C183D7F6-B498-43B3-948B-1728B52AA6E4}">
                <adec:decorative xmlns:adec="http://schemas.microsoft.com/office/drawing/2017/decorative" val="1"/>
              </a:ext>
            </a:extLst>
          </p:cNvPr>
          <p:cNvSpPr/>
          <p:nvPr/>
        </p:nvSpPr>
        <p:spPr>
          <a:xfrm>
            <a:off x="1829670" y="2643262"/>
            <a:ext cx="2394910" cy="848083"/>
          </a:xfrm>
          <a:prstGeom prst="roundRect">
            <a:avLst/>
          </a:prstGeom>
          <a:solidFill>
            <a:srgbClr val="8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ontent Placeholder 2">
            <a:extLst>
              <a:ext uri="{FF2B5EF4-FFF2-40B4-BE49-F238E27FC236}">
                <a16:creationId xmlns:a16="http://schemas.microsoft.com/office/drawing/2014/main" id="{B69F1A2A-0E95-4A3D-BEA3-61EC99194D78}"/>
              </a:ext>
            </a:extLst>
          </p:cNvPr>
          <p:cNvSpPr txBox="1">
            <a:spLocks/>
          </p:cNvSpPr>
          <p:nvPr/>
        </p:nvSpPr>
        <p:spPr>
          <a:xfrm>
            <a:off x="1829671" y="2643262"/>
            <a:ext cx="2394910" cy="848082"/>
          </a:xfrm>
          <a:prstGeom prst="rect">
            <a:avLst/>
          </a:prstGeom>
        </p:spPr>
        <p:txBody>
          <a:bodyPr anchor="ct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Todd Brauer, AICP, PTP </a:t>
            </a:r>
          </a:p>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srgbClr val="124B9C"/>
                </a:solidFill>
                <a:effectLst/>
                <a:uLnTx/>
                <a:uFillTx/>
                <a:latin typeface="Arial" panose="020B0604020202020204" pitchFamily="34" charset="0"/>
                <a:ea typeface="+mn-ea"/>
                <a:cs typeface="Arial" panose="020B0604020202020204" pitchFamily="34" charset="0"/>
              </a:rPr>
              <a:t>RECOMMENDATIONS</a:t>
            </a:r>
            <a:endParaRPr kumimoji="0" lang="en-US" sz="1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(754) 701-1611</a:t>
            </a:r>
          </a:p>
        </p:txBody>
      </p:sp>
      <p:pic>
        <p:nvPicPr>
          <p:cNvPr id="2052" name="Picture 4" descr="Wade White, AICP">
            <a:extLst>
              <a:ext uri="{FF2B5EF4-FFF2-40B4-BE49-F238E27FC236}">
                <a16:creationId xmlns:a16="http://schemas.microsoft.com/office/drawing/2014/main" id="{B183FEB9-4712-400C-B430-8E8969C5C73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359575" y="2040796"/>
            <a:ext cx="1547540" cy="1615474"/>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Rounded Corners 47">
            <a:extLst>
              <a:ext uri="{FF2B5EF4-FFF2-40B4-BE49-F238E27FC236}">
                <a16:creationId xmlns:a16="http://schemas.microsoft.com/office/drawing/2014/main" id="{7D167D8E-8F17-4226-B165-6EC2EED6AB9D}"/>
              </a:ext>
              <a:ext uri="{C183D7F6-B498-43B3-948B-1728B52AA6E4}">
                <adec:decorative xmlns:adec="http://schemas.microsoft.com/office/drawing/2017/decorative" val="1"/>
              </a:ext>
            </a:extLst>
          </p:cNvPr>
          <p:cNvSpPr/>
          <p:nvPr/>
        </p:nvSpPr>
        <p:spPr>
          <a:xfrm>
            <a:off x="5640319" y="2730795"/>
            <a:ext cx="2394910" cy="848083"/>
          </a:xfrm>
          <a:prstGeom prst="roundRect">
            <a:avLst/>
          </a:prstGeom>
          <a:solidFill>
            <a:srgbClr val="8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Content Placeholder 2">
            <a:extLst>
              <a:ext uri="{FF2B5EF4-FFF2-40B4-BE49-F238E27FC236}">
                <a16:creationId xmlns:a16="http://schemas.microsoft.com/office/drawing/2014/main" id="{5ED8011F-4499-4BF3-9BFA-81C0FA0555D0}"/>
              </a:ext>
            </a:extLst>
          </p:cNvPr>
          <p:cNvSpPr txBox="1">
            <a:spLocks/>
          </p:cNvSpPr>
          <p:nvPr/>
        </p:nvSpPr>
        <p:spPr>
          <a:xfrm>
            <a:off x="5640320" y="2730795"/>
            <a:ext cx="2394910" cy="848082"/>
          </a:xfrm>
          <a:prstGeom prst="rect">
            <a:avLst/>
          </a:prstGeom>
        </p:spPr>
        <p:txBody>
          <a:bodyPr anchor="ct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Wade White, AICP </a:t>
            </a:r>
          </a:p>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srgbClr val="124B9C"/>
                </a:solidFill>
                <a:effectLst/>
                <a:uLnTx/>
                <a:uFillTx/>
                <a:latin typeface="Arial" panose="020B0604020202020204" pitchFamily="34" charset="0"/>
                <a:ea typeface="+mn-ea"/>
                <a:cs typeface="Arial" panose="020B0604020202020204" pitchFamily="34" charset="0"/>
              </a:rPr>
              <a:t>RANKING</a:t>
            </a:r>
          </a:p>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(717) 980-5417</a:t>
            </a:r>
            <a:r>
              <a:rPr kumimoji="0" lang="en-US" sz="1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 </a:t>
            </a:r>
          </a:p>
        </p:txBody>
      </p:sp>
      <p:pic>
        <p:nvPicPr>
          <p:cNvPr id="2054" name="Picture 6" descr="Maria Rigal, Notary">
            <a:extLst>
              <a:ext uri="{FF2B5EF4-FFF2-40B4-BE49-F238E27FC236}">
                <a16:creationId xmlns:a16="http://schemas.microsoft.com/office/drawing/2014/main" id="{94188405-3F6F-4D70-B179-C394FACA22B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170223" y="2054564"/>
            <a:ext cx="1547540" cy="1601706"/>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Rounded Corners 50">
            <a:extLst>
              <a:ext uri="{FF2B5EF4-FFF2-40B4-BE49-F238E27FC236}">
                <a16:creationId xmlns:a16="http://schemas.microsoft.com/office/drawing/2014/main" id="{A111207E-D4E2-42F7-BD65-A633540A557C}"/>
              </a:ext>
              <a:ext uri="{C183D7F6-B498-43B3-948B-1728B52AA6E4}">
                <adec:decorative xmlns:adec="http://schemas.microsoft.com/office/drawing/2017/decorative" val="1"/>
              </a:ext>
            </a:extLst>
          </p:cNvPr>
          <p:cNvSpPr/>
          <p:nvPr/>
        </p:nvSpPr>
        <p:spPr>
          <a:xfrm>
            <a:off x="9449436" y="2701565"/>
            <a:ext cx="2394910" cy="848083"/>
          </a:xfrm>
          <a:prstGeom prst="roundRect">
            <a:avLst/>
          </a:prstGeom>
          <a:solidFill>
            <a:srgbClr val="8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Content Placeholder 2">
            <a:extLst>
              <a:ext uri="{FF2B5EF4-FFF2-40B4-BE49-F238E27FC236}">
                <a16:creationId xmlns:a16="http://schemas.microsoft.com/office/drawing/2014/main" id="{5D735CCF-95CC-4779-B7AA-D1D4B549FB96}"/>
              </a:ext>
            </a:extLst>
          </p:cNvPr>
          <p:cNvSpPr txBox="1">
            <a:spLocks/>
          </p:cNvSpPr>
          <p:nvPr/>
        </p:nvSpPr>
        <p:spPr>
          <a:xfrm>
            <a:off x="9490093" y="2724689"/>
            <a:ext cx="2394910" cy="848082"/>
          </a:xfrm>
          <a:prstGeom prst="roundRect">
            <a:avLst/>
          </a:prstGeom>
        </p:spPr>
        <p:txBody>
          <a:bodyPr anchor="ct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Maria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Rigal</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Notary</a:t>
            </a:r>
          </a:p>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srgbClr val="124B9C"/>
                </a:solidFill>
                <a:effectLst/>
                <a:uLnTx/>
                <a:uFillTx/>
                <a:latin typeface="Arial" panose="020B0604020202020204" pitchFamily="34" charset="0"/>
                <a:ea typeface="+mn-ea"/>
                <a:cs typeface="Arial" panose="020B0604020202020204" pitchFamily="34" charset="0"/>
              </a:rPr>
              <a:t>SCHEDULING</a:t>
            </a:r>
          </a:p>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(754) 701-1610 </a:t>
            </a:r>
            <a:endParaRPr kumimoji="0" lang="en-US" sz="1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pic>
        <p:nvPicPr>
          <p:cNvPr id="5" name="Picture 4" descr="Kathrina Regnier">
            <a:extLst>
              <a:ext uri="{FF2B5EF4-FFF2-40B4-BE49-F238E27FC236}">
                <a16:creationId xmlns:a16="http://schemas.microsoft.com/office/drawing/2014/main" id="{9528902C-2976-44B5-9D9C-430D2734CF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59227" y="4242928"/>
            <a:ext cx="1537240" cy="1561472"/>
          </a:xfrm>
          <a:prstGeom prst="rect">
            <a:avLst/>
          </a:prstGeom>
        </p:spPr>
      </p:pic>
      <p:sp>
        <p:nvSpPr>
          <p:cNvPr id="60" name="Rectangle: Rounded Corners 59">
            <a:extLst>
              <a:ext uri="{FF2B5EF4-FFF2-40B4-BE49-F238E27FC236}">
                <a16:creationId xmlns:a16="http://schemas.microsoft.com/office/drawing/2014/main" id="{361E0562-0143-4D25-A980-9D395D54DE5C}"/>
              </a:ext>
              <a:ext uri="{C183D7F6-B498-43B3-948B-1728B52AA6E4}">
                <adec:decorative xmlns:adec="http://schemas.microsoft.com/office/drawing/2017/decorative" val="1"/>
              </a:ext>
            </a:extLst>
          </p:cNvPr>
          <p:cNvSpPr/>
          <p:nvPr/>
        </p:nvSpPr>
        <p:spPr>
          <a:xfrm>
            <a:off x="1879097" y="4847154"/>
            <a:ext cx="2394910" cy="876187"/>
          </a:xfrm>
          <a:prstGeom prst="roundRect">
            <a:avLst/>
          </a:prstGeom>
          <a:solidFill>
            <a:srgbClr val="8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Content Placeholder 2">
            <a:extLst>
              <a:ext uri="{FF2B5EF4-FFF2-40B4-BE49-F238E27FC236}">
                <a16:creationId xmlns:a16="http://schemas.microsoft.com/office/drawing/2014/main" id="{978F5C93-B4C7-4EC9-A409-8836033019FF}"/>
              </a:ext>
            </a:extLst>
          </p:cNvPr>
          <p:cNvSpPr txBox="1">
            <a:spLocks/>
          </p:cNvSpPr>
          <p:nvPr/>
        </p:nvSpPr>
        <p:spPr>
          <a:xfrm>
            <a:off x="1878226" y="4847154"/>
            <a:ext cx="2395782" cy="876186"/>
          </a:xfrm>
          <a:prstGeom prst="rect">
            <a:avLst/>
          </a:prstGeom>
        </p:spPr>
        <p:txBody>
          <a:bodyPr anchor="ct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Kathrina Regnier</a:t>
            </a:r>
          </a:p>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srgbClr val="124B9C"/>
                </a:solidFill>
                <a:effectLst/>
                <a:uLnTx/>
                <a:uFillTx/>
                <a:latin typeface="Arial" panose="020B0604020202020204" pitchFamily="34" charset="0"/>
                <a:ea typeface="+mn-ea"/>
                <a:cs typeface="Arial" panose="020B0604020202020204" pitchFamily="34" charset="0"/>
              </a:rPr>
              <a:t>APPLICATION REVIEWS</a:t>
            </a:r>
          </a:p>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(754) 701-1612 </a:t>
            </a:r>
            <a:endParaRPr kumimoji="0" lang="en-US" sz="1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pic>
        <p:nvPicPr>
          <p:cNvPr id="2056" name="Picture 8" descr="Amy Vargas">
            <a:extLst>
              <a:ext uri="{FF2B5EF4-FFF2-40B4-BE49-F238E27FC236}">
                <a16:creationId xmlns:a16="http://schemas.microsoft.com/office/drawing/2014/main" id="{E6B0741F-4E82-4C6D-9EAB-AB0AD132023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359575" y="4265805"/>
            <a:ext cx="1547540" cy="1542689"/>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Rounded Corners 62">
            <a:extLst>
              <a:ext uri="{FF2B5EF4-FFF2-40B4-BE49-F238E27FC236}">
                <a16:creationId xmlns:a16="http://schemas.microsoft.com/office/drawing/2014/main" id="{A3B24EF3-FFAD-4039-994D-C4C77E73F5A4}"/>
              </a:ext>
              <a:ext uri="{C183D7F6-B498-43B3-948B-1728B52AA6E4}">
                <adec:decorative xmlns:adec="http://schemas.microsoft.com/office/drawing/2017/decorative" val="1"/>
              </a:ext>
            </a:extLst>
          </p:cNvPr>
          <p:cNvSpPr/>
          <p:nvPr/>
        </p:nvSpPr>
        <p:spPr>
          <a:xfrm>
            <a:off x="5679444" y="4847154"/>
            <a:ext cx="2394910" cy="876187"/>
          </a:xfrm>
          <a:prstGeom prst="roundRect">
            <a:avLst/>
          </a:prstGeom>
          <a:solidFill>
            <a:srgbClr val="8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Content Placeholder 2">
            <a:extLst>
              <a:ext uri="{FF2B5EF4-FFF2-40B4-BE49-F238E27FC236}">
                <a16:creationId xmlns:a16="http://schemas.microsoft.com/office/drawing/2014/main" id="{4DB7B3B0-DF92-4404-8936-315499C91DAF}"/>
              </a:ext>
            </a:extLst>
          </p:cNvPr>
          <p:cNvSpPr txBox="1">
            <a:spLocks/>
          </p:cNvSpPr>
          <p:nvPr/>
        </p:nvSpPr>
        <p:spPr>
          <a:xfrm>
            <a:off x="5678572" y="4875255"/>
            <a:ext cx="2519602" cy="848084"/>
          </a:xfrm>
          <a:prstGeom prst="rect">
            <a:avLst/>
          </a:prstGeom>
        </p:spPr>
        <p:txBody>
          <a:bodyPr anchor="ct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Amy Vargas</a:t>
            </a:r>
          </a:p>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srgbClr val="124B9C"/>
                </a:solidFill>
                <a:effectLst/>
                <a:uLnTx/>
                <a:uFillTx/>
                <a:latin typeface="Arial" panose="020B0604020202020204" pitchFamily="34" charset="0"/>
                <a:ea typeface="+mn-ea"/>
                <a:cs typeface="Arial" panose="020B0604020202020204" pitchFamily="34" charset="0"/>
              </a:rPr>
              <a:t>READINESS REVIEWS</a:t>
            </a:r>
          </a:p>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(954) 533-9702 </a:t>
            </a:r>
            <a:r>
              <a:rPr kumimoji="0" lang="en-US" sz="1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 </a:t>
            </a:r>
          </a:p>
        </p:txBody>
      </p:sp>
      <p:pic>
        <p:nvPicPr>
          <p:cNvPr id="2058" name="Picture 10" descr="Dale Largie, CPA">
            <a:extLst>
              <a:ext uri="{FF2B5EF4-FFF2-40B4-BE49-F238E27FC236}">
                <a16:creationId xmlns:a16="http://schemas.microsoft.com/office/drawing/2014/main" id="{DC53653E-D6ED-42DD-83BE-0EFDCEC0CA6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8170223" y="4242928"/>
            <a:ext cx="1547540" cy="1542689"/>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Rounded Corners 65">
            <a:extLst>
              <a:ext uri="{FF2B5EF4-FFF2-40B4-BE49-F238E27FC236}">
                <a16:creationId xmlns:a16="http://schemas.microsoft.com/office/drawing/2014/main" id="{9646C6E4-7077-4E6B-9FE5-CF130903F45C}"/>
              </a:ext>
              <a:ext uri="{C183D7F6-B498-43B3-948B-1728B52AA6E4}">
                <adec:decorative xmlns:adec="http://schemas.microsoft.com/office/drawing/2017/decorative" val="1"/>
              </a:ext>
            </a:extLst>
          </p:cNvPr>
          <p:cNvSpPr/>
          <p:nvPr/>
        </p:nvSpPr>
        <p:spPr>
          <a:xfrm>
            <a:off x="9490093" y="4875256"/>
            <a:ext cx="2394910" cy="848083"/>
          </a:xfrm>
          <a:prstGeom prst="roundRect">
            <a:avLst/>
          </a:prstGeom>
          <a:solidFill>
            <a:srgbClr val="8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Content Placeholder 2">
            <a:extLst>
              <a:ext uri="{FF2B5EF4-FFF2-40B4-BE49-F238E27FC236}">
                <a16:creationId xmlns:a16="http://schemas.microsoft.com/office/drawing/2014/main" id="{60F25DC6-4BB8-4B49-9AB8-028CAD1FF64D}"/>
              </a:ext>
            </a:extLst>
          </p:cNvPr>
          <p:cNvSpPr txBox="1">
            <a:spLocks/>
          </p:cNvSpPr>
          <p:nvPr/>
        </p:nvSpPr>
        <p:spPr>
          <a:xfrm>
            <a:off x="9489222" y="4904508"/>
            <a:ext cx="2395782" cy="818829"/>
          </a:xfrm>
          <a:prstGeom prst="rect">
            <a:avLst/>
          </a:prstGeom>
        </p:spPr>
        <p:txBody>
          <a:bodyPr anchor="ct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it-IT"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Dale Largie, CPA</a:t>
            </a:r>
          </a:p>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srgbClr val="124B9C"/>
                </a:solidFill>
                <a:effectLst/>
                <a:uLnTx/>
                <a:uFillTx/>
                <a:latin typeface="Arial" panose="020B0604020202020204" pitchFamily="34" charset="0"/>
                <a:ea typeface="+mn-ea"/>
                <a:cs typeface="Arial" panose="020B0604020202020204" pitchFamily="34" charset="0"/>
              </a:rPr>
              <a:t>READINESS REVIEWS</a:t>
            </a:r>
          </a:p>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(754) 701-1614 </a:t>
            </a:r>
          </a:p>
        </p:txBody>
      </p:sp>
      <p:cxnSp>
        <p:nvCxnSpPr>
          <p:cNvPr id="26" name="Straight Connector 25">
            <a:extLst>
              <a:ext uri="{FF2B5EF4-FFF2-40B4-BE49-F238E27FC236}">
                <a16:creationId xmlns:a16="http://schemas.microsoft.com/office/drawing/2014/main" id="{B2B8CDE2-CA5E-44BF-BE0E-4137C199971F}"/>
              </a:ext>
              <a:ext uri="{C183D7F6-B498-43B3-948B-1728B52AA6E4}">
                <adec:decorative xmlns:adec="http://schemas.microsoft.com/office/drawing/2017/decorative" val="1"/>
              </a:ext>
            </a:extLst>
          </p:cNvPr>
          <p:cNvCxnSpPr/>
          <p:nvPr/>
        </p:nvCxnSpPr>
        <p:spPr>
          <a:xfrm>
            <a:off x="505693" y="1807154"/>
            <a:ext cx="1925782" cy="0"/>
          </a:xfrm>
          <a:prstGeom prst="line">
            <a:avLst/>
          </a:prstGeom>
          <a:ln>
            <a:solidFill>
              <a:srgbClr val="8CC540"/>
            </a:solidFill>
          </a:ln>
        </p:spPr>
        <p:style>
          <a:lnRef idx="1">
            <a:schemeClr val="accent1"/>
          </a:lnRef>
          <a:fillRef idx="0">
            <a:schemeClr val="accent1"/>
          </a:fillRef>
          <a:effectRef idx="0">
            <a:schemeClr val="accent1"/>
          </a:effectRef>
          <a:fontRef idx="minor">
            <a:schemeClr val="tx1"/>
          </a:fontRef>
        </p:style>
      </p:cxnSp>
      <p:sp>
        <p:nvSpPr>
          <p:cNvPr id="24" name="Slide Number Placeholder 3">
            <a:extLst>
              <a:ext uri="{FF2B5EF4-FFF2-40B4-BE49-F238E27FC236}">
                <a16:creationId xmlns:a16="http://schemas.microsoft.com/office/drawing/2014/main" id="{AF0447A6-CC6F-4064-A0D0-6635E1B6FF73}"/>
              </a:ext>
            </a:extLst>
          </p:cNvPr>
          <p:cNvSpPr>
            <a:spLocks noGrp="1"/>
          </p:cNvSpPr>
          <p:nvPr>
            <p:ph type="sldNum" sz="quarter" idx="4"/>
          </p:nvPr>
        </p:nvSpPr>
        <p:spPr>
          <a:xfrm>
            <a:off x="8610600" y="6356350"/>
            <a:ext cx="33320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D930E-1119-42B3-95EA-313AC48D19AF}" type="slidenum">
              <a:rPr kumimoji="0" lang="en-US" sz="1800" b="1" i="0" u="none" strike="noStrike" kern="1200" cap="none" spc="0" normalizeH="0" baseline="0" noProof="0" smtClean="0">
                <a:ln>
                  <a:noFill/>
                </a:ln>
                <a:solidFill>
                  <a:srgbClr val="124B9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800" b="1" i="0" u="none" strike="noStrike" kern="1200" cap="none" spc="0" normalizeH="0" baseline="0" noProof="0" dirty="0">
              <a:ln>
                <a:noFill/>
              </a:ln>
              <a:solidFill>
                <a:srgbClr val="124B9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97116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102" y="861360"/>
            <a:ext cx="10515600" cy="1101725"/>
          </a:xfrm>
        </p:spPr>
        <p:txBody>
          <a:bodyPr>
            <a:noAutofit/>
          </a:bodyPr>
          <a:lstStyle/>
          <a:p>
            <a:r>
              <a:rPr lang="en-US" sz="3500" dirty="0"/>
              <a:t>OBJECTIVES FOR 2022 APPLICATION PERIOD</a:t>
            </a:r>
          </a:p>
        </p:txBody>
      </p:sp>
      <p:pic>
        <p:nvPicPr>
          <p:cNvPr id="7" name="Graphic 6">
            <a:extLst>
              <a:ext uri="{FF2B5EF4-FFF2-40B4-BE49-F238E27FC236}">
                <a16:creationId xmlns:a16="http://schemas.microsoft.com/office/drawing/2014/main" id="{CEE6A6FD-0DFC-48DA-A69C-CB8A94E6B05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7051" y="2223188"/>
            <a:ext cx="914400" cy="914400"/>
          </a:xfrm>
          <a:prstGeom prst="rect">
            <a:avLst/>
          </a:prstGeom>
        </p:spPr>
      </p:pic>
      <p:pic>
        <p:nvPicPr>
          <p:cNvPr id="5" name="Graphic 4">
            <a:extLst>
              <a:ext uri="{FF2B5EF4-FFF2-40B4-BE49-F238E27FC236}">
                <a16:creationId xmlns:a16="http://schemas.microsoft.com/office/drawing/2014/main" id="{404B1AE4-FA45-4BFF-ACE2-EB8278D90FD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36259" y="2223188"/>
            <a:ext cx="914400" cy="914400"/>
          </a:xfrm>
          <a:prstGeom prst="rect">
            <a:avLst/>
          </a:prstGeom>
        </p:spPr>
      </p:pic>
      <p:pic>
        <p:nvPicPr>
          <p:cNvPr id="30" name="Graphic 29">
            <a:extLst>
              <a:ext uri="{FF2B5EF4-FFF2-40B4-BE49-F238E27FC236}">
                <a16:creationId xmlns:a16="http://schemas.microsoft.com/office/drawing/2014/main" id="{8681F4DA-3ACC-4514-8149-742FE17B8B7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372579" y="2223188"/>
            <a:ext cx="914400" cy="914400"/>
          </a:xfrm>
          <a:prstGeom prst="rect">
            <a:avLst/>
          </a:prstGeom>
        </p:spPr>
      </p:pic>
      <p:sp>
        <p:nvSpPr>
          <p:cNvPr id="19" name="Content Placeholder 2">
            <a:extLst>
              <a:ext uri="{FF2B5EF4-FFF2-40B4-BE49-F238E27FC236}">
                <a16:creationId xmlns:a16="http://schemas.microsoft.com/office/drawing/2014/main" id="{99F97344-3470-4227-A9D9-06BF171D3E13}"/>
              </a:ext>
            </a:extLst>
          </p:cNvPr>
          <p:cNvSpPr txBox="1">
            <a:spLocks/>
          </p:cNvSpPr>
          <p:nvPr/>
        </p:nvSpPr>
        <p:spPr>
          <a:xfrm>
            <a:off x="4508898" y="2364382"/>
            <a:ext cx="6745256" cy="632011"/>
          </a:xfrm>
          <a:prstGeom prst="rect">
            <a:avLst/>
          </a:prstGeom>
        </p:spPr>
        <p:txBody>
          <a:bodyP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28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Robust Communication Infrastructure </a:t>
            </a:r>
          </a:p>
        </p:txBody>
      </p:sp>
      <p:pic>
        <p:nvPicPr>
          <p:cNvPr id="18" name="Picture 17">
            <a:extLst>
              <a:ext uri="{FF2B5EF4-FFF2-40B4-BE49-F238E27FC236}">
                <a16:creationId xmlns:a16="http://schemas.microsoft.com/office/drawing/2014/main" id="{0D9D8D3C-4478-4D1F-89E6-F4E6B1A1DC4D}"/>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75475" y="3713999"/>
            <a:ext cx="775922" cy="692039"/>
          </a:xfrm>
          <a:prstGeom prst="rect">
            <a:avLst/>
          </a:prstGeom>
        </p:spPr>
      </p:pic>
      <p:sp>
        <p:nvSpPr>
          <p:cNvPr id="14" name="Content Placeholder 2">
            <a:extLst>
              <a:ext uri="{FF2B5EF4-FFF2-40B4-BE49-F238E27FC236}">
                <a16:creationId xmlns:a16="http://schemas.microsoft.com/office/drawing/2014/main" id="{38B7B937-FA59-49AC-B48D-0ADB846A798F}"/>
              </a:ext>
            </a:extLst>
          </p:cNvPr>
          <p:cNvSpPr txBox="1">
            <a:spLocks/>
          </p:cNvSpPr>
          <p:nvPr/>
        </p:nvSpPr>
        <p:spPr>
          <a:xfrm>
            <a:off x="1776798" y="3842393"/>
            <a:ext cx="5829804" cy="558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None/>
              <a:tabLst/>
              <a:defRPr/>
            </a:pPr>
            <a:r>
              <a:rPr kumimoji="0" lang="en-US" sz="2800" b="1" i="0" u="none" strike="noStrike" kern="1200" cap="none" spc="0" normalizeH="0" baseline="0" noProof="0" dirty="0">
                <a:ln>
                  <a:noFill/>
                </a:ln>
                <a:solidFill>
                  <a:srgbClr val="00468C"/>
                </a:solidFill>
                <a:effectLst/>
                <a:uLnTx/>
                <a:uFillTx/>
                <a:latin typeface="Arial" panose="020B0604020202020204" pitchFamily="34" charset="0"/>
                <a:ea typeface="+mn-ea"/>
                <a:cs typeface="Arial" panose="020B0604020202020204" pitchFamily="34" charset="0"/>
              </a:rPr>
              <a:t>Cycle 1 MCPs Support</a:t>
            </a:r>
            <a:endParaRPr kumimoji="0" lang="en-US" sz="2800" b="0" i="0" u="sng" strike="noStrike" kern="1200" cap="none" spc="0" normalizeH="0" baseline="0" noProof="0" dirty="0">
              <a:ln>
                <a:noFill/>
              </a:ln>
              <a:solidFill>
                <a:srgbClr val="39499B"/>
              </a:solidFill>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B4DE86BD-5FBB-4AA3-BC4D-0C4EA450F42D}"/>
              </a:ext>
              <a:ext uri="{C183D7F6-B498-43B3-948B-1728B52AA6E4}">
                <adec:decorative xmlns:adec="http://schemas.microsoft.com/office/drawing/2017/decorative" val="1"/>
              </a:ext>
            </a:extLst>
          </p:cNvPr>
          <p:cNvGrpSpPr/>
          <p:nvPr/>
        </p:nvGrpSpPr>
        <p:grpSpPr>
          <a:xfrm>
            <a:off x="1047430" y="5154045"/>
            <a:ext cx="632011" cy="632011"/>
            <a:chOff x="1040420" y="2059892"/>
            <a:chExt cx="632011" cy="632011"/>
          </a:xfrm>
        </p:grpSpPr>
        <p:sp>
          <p:nvSpPr>
            <p:cNvPr id="16" name="Oval 15">
              <a:extLst>
                <a:ext uri="{FF2B5EF4-FFF2-40B4-BE49-F238E27FC236}">
                  <a16:creationId xmlns:a16="http://schemas.microsoft.com/office/drawing/2014/main" id="{C30BAF05-6650-44C9-9D31-C768300B23B4}"/>
                </a:ext>
              </a:extLst>
            </p:cNvPr>
            <p:cNvSpPr/>
            <p:nvPr/>
          </p:nvSpPr>
          <p:spPr>
            <a:xfrm>
              <a:off x="1040420" y="2059892"/>
              <a:ext cx="632011" cy="632011"/>
            </a:xfrm>
            <a:prstGeom prst="ellipse">
              <a:avLst/>
            </a:prstGeom>
            <a:solidFill>
              <a:srgbClr val="0FA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Graphic 16" descr="Add with solid fill">
              <a:extLst>
                <a:ext uri="{FF2B5EF4-FFF2-40B4-BE49-F238E27FC236}">
                  <a16:creationId xmlns:a16="http://schemas.microsoft.com/office/drawing/2014/main" id="{743614A8-82A7-4215-8BF3-E3DEDB5B81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52349" y="2171820"/>
              <a:ext cx="408152" cy="408154"/>
            </a:xfrm>
            <a:prstGeom prst="rect">
              <a:avLst/>
            </a:prstGeom>
          </p:spPr>
        </p:pic>
      </p:grpSp>
      <p:sp>
        <p:nvSpPr>
          <p:cNvPr id="20" name="Content Placeholder 2">
            <a:extLst>
              <a:ext uri="{FF2B5EF4-FFF2-40B4-BE49-F238E27FC236}">
                <a16:creationId xmlns:a16="http://schemas.microsoft.com/office/drawing/2014/main" id="{446931EE-8777-49D7-9D70-299ECD438DCB}"/>
              </a:ext>
            </a:extLst>
          </p:cNvPr>
          <p:cNvSpPr txBox="1">
            <a:spLocks/>
          </p:cNvSpPr>
          <p:nvPr/>
        </p:nvSpPr>
        <p:spPr>
          <a:xfrm>
            <a:off x="1776797" y="5240367"/>
            <a:ext cx="5277145" cy="505497"/>
          </a:xfrm>
          <a:prstGeom prst="rect">
            <a:avLst/>
          </a:prstGeom>
        </p:spPr>
        <p:txBody>
          <a:bodyPr>
            <a:noAutofit/>
          </a:bodyPr>
          <a:lstStyle>
            <a:lvl1pPr marL="228600" indent="-228600" algn="l" defTabSz="914400" rtl="0" eaLnBrk="1" latinLnBrk="0" hangingPunct="1">
              <a:lnSpc>
                <a:spcPct val="90000"/>
              </a:lnSpc>
              <a:spcBef>
                <a:spcPts val="1000"/>
              </a:spcBef>
              <a:buClr>
                <a:srgbClr val="124B9C"/>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24B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24B9C"/>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24B9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124B9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24B9C"/>
              </a:buClr>
              <a:buSzTx/>
              <a:buFont typeface="Arial" panose="020B0604020202020204" pitchFamily="34" charset="0"/>
              <a:buNone/>
              <a:tabLst/>
              <a:defRPr/>
            </a:pPr>
            <a:r>
              <a:rPr kumimoji="0" lang="en-US" sz="2800" b="1" i="0" u="none" strike="noStrike" kern="1200" cap="none" spc="0" normalizeH="0" baseline="0" noProof="0" dirty="0">
                <a:ln>
                  <a:noFill/>
                </a:ln>
                <a:solidFill>
                  <a:srgbClr val="00468C"/>
                </a:solidFill>
                <a:effectLst/>
                <a:uLnTx/>
                <a:uFillTx/>
                <a:latin typeface="Arial" panose="020B0604020202020204" pitchFamily="34" charset="0"/>
                <a:ea typeface="+mn-ea"/>
                <a:cs typeface="Arial" panose="020B0604020202020204" pitchFamily="34" charset="0"/>
              </a:rPr>
              <a:t>Clean New MCPs Database</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6" name="Straight Connector 25">
            <a:extLst>
              <a:ext uri="{FF2B5EF4-FFF2-40B4-BE49-F238E27FC236}">
                <a16:creationId xmlns:a16="http://schemas.microsoft.com/office/drawing/2014/main" id="{B2B8CDE2-CA5E-44BF-BE0E-4137C199971F}"/>
              </a:ext>
              <a:ext uri="{C183D7F6-B498-43B3-948B-1728B52AA6E4}">
                <adec:decorative xmlns:adec="http://schemas.microsoft.com/office/drawing/2017/decorative" val="1"/>
              </a:ext>
            </a:extLst>
          </p:cNvPr>
          <p:cNvCxnSpPr/>
          <p:nvPr/>
        </p:nvCxnSpPr>
        <p:spPr>
          <a:xfrm>
            <a:off x="505693" y="1807154"/>
            <a:ext cx="1925782" cy="0"/>
          </a:xfrm>
          <a:prstGeom prst="line">
            <a:avLst/>
          </a:prstGeom>
          <a:ln>
            <a:solidFill>
              <a:srgbClr val="8CC540"/>
            </a:solidFill>
          </a:ln>
        </p:spPr>
        <p:style>
          <a:lnRef idx="1">
            <a:schemeClr val="accent1"/>
          </a:lnRef>
          <a:fillRef idx="0">
            <a:schemeClr val="accent1"/>
          </a:fillRef>
          <a:effectRef idx="0">
            <a:schemeClr val="accent1"/>
          </a:effectRef>
          <a:fontRef idx="minor">
            <a:schemeClr val="tx1"/>
          </a:fontRef>
        </p:style>
      </p:cxnSp>
      <p:sp>
        <p:nvSpPr>
          <p:cNvPr id="27" name="Slide Number Placeholder 3">
            <a:extLst>
              <a:ext uri="{FF2B5EF4-FFF2-40B4-BE49-F238E27FC236}">
                <a16:creationId xmlns:a16="http://schemas.microsoft.com/office/drawing/2014/main" id="{E25EC0AF-4D99-4AE3-80DD-47A0FF545A3E}"/>
              </a:ext>
            </a:extLst>
          </p:cNvPr>
          <p:cNvSpPr>
            <a:spLocks noGrp="1"/>
          </p:cNvSpPr>
          <p:nvPr>
            <p:ph type="sldNum" sz="quarter" idx="4"/>
          </p:nvPr>
        </p:nvSpPr>
        <p:spPr>
          <a:xfrm>
            <a:off x="8610600" y="6356350"/>
            <a:ext cx="33320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D930E-1119-42B3-95EA-313AC48D19AF}" type="slidenum">
              <a:rPr kumimoji="0" lang="en-US" sz="1800" b="1" i="0" u="none" strike="noStrike" kern="1200" cap="none" spc="0" normalizeH="0" baseline="0" noProof="0" smtClean="0">
                <a:ln>
                  <a:noFill/>
                </a:ln>
                <a:solidFill>
                  <a:srgbClr val="124B9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800" b="1" i="0" u="none" strike="noStrike" kern="1200" cap="none" spc="0" normalizeH="0" baseline="0" noProof="0" dirty="0">
              <a:ln>
                <a:noFill/>
              </a:ln>
              <a:solidFill>
                <a:srgbClr val="124B9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41330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102" y="861360"/>
            <a:ext cx="10515600" cy="1101725"/>
          </a:xfrm>
        </p:spPr>
        <p:txBody>
          <a:bodyPr>
            <a:noAutofit/>
          </a:bodyPr>
          <a:lstStyle/>
          <a:p>
            <a:r>
              <a:rPr lang="en-US" sz="3500" dirty="0"/>
              <a:t>WEBSITE</a:t>
            </a:r>
          </a:p>
        </p:txBody>
      </p:sp>
      <p:sp>
        <p:nvSpPr>
          <p:cNvPr id="17" name="Content Placeholder 9">
            <a:extLst>
              <a:ext uri="{FF2B5EF4-FFF2-40B4-BE49-F238E27FC236}">
                <a16:creationId xmlns:a16="http://schemas.microsoft.com/office/drawing/2014/main" id="{416D418D-5F5C-4618-81F1-A0DE393332FF}"/>
              </a:ext>
            </a:extLst>
          </p:cNvPr>
          <p:cNvSpPr txBox="1">
            <a:spLocks/>
          </p:cNvSpPr>
          <p:nvPr/>
        </p:nvSpPr>
        <p:spPr>
          <a:xfrm>
            <a:off x="760825" y="2416808"/>
            <a:ext cx="4987636" cy="3756198"/>
          </a:xfrm>
          <a:prstGeom prst="rect">
            <a:avLst/>
          </a:prstGeom>
        </p:spPr>
        <p:txBody>
          <a:bodyPr>
            <a:normAutofit/>
          </a:bodyPr>
          <a:lstStyle>
            <a:lvl1pPr marL="228600" indent="-228600" algn="l" defTabSz="914400" rtl="0" eaLnBrk="1" latinLnBrk="0" hangingPunct="1">
              <a:lnSpc>
                <a:spcPct val="90000"/>
              </a:lnSpc>
              <a:spcBef>
                <a:spcPts val="1000"/>
              </a:spcBef>
              <a:buClr>
                <a:srgbClr val="124B9C"/>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24B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24B9C"/>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24B9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124B9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124B9C"/>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One-stop shop for everything:</a:t>
            </a:r>
          </a:p>
          <a:p>
            <a:pPr marL="685800" marR="0" lvl="1" indent="-228600" algn="l" defTabSz="914400" rtl="0" eaLnBrk="1" fontAlgn="auto" latinLnBrk="0" hangingPunct="1">
              <a:lnSpc>
                <a:spcPct val="90000"/>
              </a:lnSpc>
              <a:spcBef>
                <a:spcPts val="500"/>
              </a:spcBef>
              <a:spcAft>
                <a:spcPts val="0"/>
              </a:spcAft>
              <a:buClr>
                <a:srgbClr val="124B9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Access Portal to New MCPs</a:t>
            </a:r>
          </a:p>
          <a:p>
            <a:pPr marL="685800" marR="0" lvl="1" indent="-228600" algn="l" defTabSz="914400" rtl="0" eaLnBrk="1" fontAlgn="auto" latinLnBrk="0" hangingPunct="1">
              <a:lnSpc>
                <a:spcPct val="90000"/>
              </a:lnSpc>
              <a:spcBef>
                <a:spcPts val="500"/>
              </a:spcBef>
              <a:spcAft>
                <a:spcPts val="0"/>
              </a:spcAft>
              <a:buClr>
                <a:srgbClr val="124B9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Latest News</a:t>
            </a:r>
          </a:p>
          <a:p>
            <a:pPr marL="685800" marR="0" lvl="1" indent="-228600" algn="l" defTabSz="914400" rtl="0" eaLnBrk="1" fontAlgn="auto" latinLnBrk="0" hangingPunct="1">
              <a:lnSpc>
                <a:spcPct val="90000"/>
              </a:lnSpc>
              <a:spcBef>
                <a:spcPts val="500"/>
              </a:spcBef>
              <a:spcAft>
                <a:spcPts val="0"/>
              </a:spcAft>
              <a:buClr>
                <a:srgbClr val="124B9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Upcoming Events</a:t>
            </a:r>
          </a:p>
          <a:p>
            <a:pPr marL="685800" marR="0" lvl="1" indent="-228600" algn="l" defTabSz="914400" rtl="0" eaLnBrk="1" fontAlgn="auto" latinLnBrk="0" hangingPunct="1">
              <a:lnSpc>
                <a:spcPct val="90000"/>
              </a:lnSpc>
              <a:spcBef>
                <a:spcPts val="500"/>
              </a:spcBef>
              <a:spcAft>
                <a:spcPts val="0"/>
              </a:spcAft>
              <a:buClr>
                <a:srgbClr val="124B9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Templates</a:t>
            </a:r>
          </a:p>
          <a:p>
            <a:pPr marL="685800" marR="0" lvl="1" indent="-228600" algn="l" defTabSz="914400" rtl="0" eaLnBrk="1" fontAlgn="auto" latinLnBrk="0" hangingPunct="1">
              <a:lnSpc>
                <a:spcPct val="90000"/>
              </a:lnSpc>
              <a:spcBef>
                <a:spcPts val="500"/>
              </a:spcBef>
              <a:spcAft>
                <a:spcPts val="0"/>
              </a:spcAft>
              <a:buClr>
                <a:srgbClr val="124B9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Educational Resources</a:t>
            </a:r>
          </a:p>
          <a:p>
            <a:pPr marL="685800" marR="0" lvl="1" indent="-228600" algn="l" defTabSz="914400" rtl="0" eaLnBrk="1" fontAlgn="auto" latinLnBrk="0" hangingPunct="1">
              <a:lnSpc>
                <a:spcPct val="90000"/>
              </a:lnSpc>
              <a:spcBef>
                <a:spcPts val="500"/>
              </a:spcBef>
              <a:spcAft>
                <a:spcPts val="0"/>
              </a:spcAft>
              <a:buClr>
                <a:srgbClr val="124B9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Contact Form to Connect with MCP Liaisons</a:t>
            </a:r>
          </a:p>
        </p:txBody>
      </p:sp>
      <p:pic>
        <p:nvPicPr>
          <p:cNvPr id="5" name="Picture 4" descr="image of MPO portal">
            <a:hlinkClick r:id="rId3"/>
            <a:extLst>
              <a:ext uri="{FF2B5EF4-FFF2-40B4-BE49-F238E27FC236}">
                <a16:creationId xmlns:a16="http://schemas.microsoft.com/office/drawing/2014/main" id="{499EABF8-1533-4FEF-82D0-4CF5C8D17D38}"/>
              </a:ext>
            </a:extLst>
          </p:cNvPr>
          <p:cNvPicPr>
            <a:picLocks noChangeAspect="1"/>
          </p:cNvPicPr>
          <p:nvPr/>
        </p:nvPicPr>
        <p:blipFill rotWithShape="1">
          <a:blip r:embed="rId4"/>
          <a:srcRect t="7249" r="50000" b="4945"/>
          <a:stretch/>
        </p:blipFill>
        <p:spPr>
          <a:xfrm>
            <a:off x="5671902" y="2135271"/>
            <a:ext cx="6096000" cy="3010850"/>
          </a:xfrm>
          <a:prstGeom prst="rect">
            <a:avLst/>
          </a:prstGeom>
          <a:ln>
            <a:solidFill>
              <a:schemeClr val="bg1">
                <a:lumMod val="85000"/>
              </a:schemeClr>
            </a:solidFill>
          </a:ln>
        </p:spPr>
      </p:pic>
      <p:cxnSp>
        <p:nvCxnSpPr>
          <p:cNvPr id="26" name="Straight Connector 25">
            <a:extLst>
              <a:ext uri="{FF2B5EF4-FFF2-40B4-BE49-F238E27FC236}">
                <a16:creationId xmlns:a16="http://schemas.microsoft.com/office/drawing/2014/main" id="{B2B8CDE2-CA5E-44BF-BE0E-4137C199971F}"/>
              </a:ext>
              <a:ext uri="{C183D7F6-B498-43B3-948B-1728B52AA6E4}">
                <adec:decorative xmlns:adec="http://schemas.microsoft.com/office/drawing/2017/decorative" val="1"/>
              </a:ext>
            </a:extLst>
          </p:cNvPr>
          <p:cNvCxnSpPr/>
          <p:nvPr/>
        </p:nvCxnSpPr>
        <p:spPr>
          <a:xfrm>
            <a:off x="505693" y="1807154"/>
            <a:ext cx="1925782" cy="0"/>
          </a:xfrm>
          <a:prstGeom prst="line">
            <a:avLst/>
          </a:prstGeom>
          <a:ln>
            <a:solidFill>
              <a:srgbClr val="8CC540"/>
            </a:solidFill>
          </a:ln>
        </p:spPr>
        <p:style>
          <a:lnRef idx="1">
            <a:schemeClr val="accent1"/>
          </a:lnRef>
          <a:fillRef idx="0">
            <a:schemeClr val="accent1"/>
          </a:fillRef>
          <a:effectRef idx="0">
            <a:schemeClr val="accent1"/>
          </a:effectRef>
          <a:fontRef idx="minor">
            <a:schemeClr val="tx1"/>
          </a:fontRef>
        </p:style>
      </p:cxnSp>
      <p:sp>
        <p:nvSpPr>
          <p:cNvPr id="27" name="Slide Number Placeholder 3">
            <a:extLst>
              <a:ext uri="{FF2B5EF4-FFF2-40B4-BE49-F238E27FC236}">
                <a16:creationId xmlns:a16="http://schemas.microsoft.com/office/drawing/2014/main" id="{E25EC0AF-4D99-4AE3-80DD-47A0FF545A3E}"/>
              </a:ext>
            </a:extLst>
          </p:cNvPr>
          <p:cNvSpPr>
            <a:spLocks noGrp="1"/>
          </p:cNvSpPr>
          <p:nvPr>
            <p:ph type="sldNum" sz="quarter" idx="4"/>
          </p:nvPr>
        </p:nvSpPr>
        <p:spPr>
          <a:xfrm>
            <a:off x="8610600" y="6356350"/>
            <a:ext cx="33320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D930E-1119-42B3-95EA-313AC48D19AF}" type="slidenum">
              <a:rPr kumimoji="0" lang="en-US" sz="1800" b="1" i="0" u="none" strike="noStrike" kern="1200" cap="none" spc="0" normalizeH="0" baseline="0" noProof="0" smtClean="0">
                <a:ln>
                  <a:noFill/>
                </a:ln>
                <a:solidFill>
                  <a:srgbClr val="124B9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800" b="1" i="0" u="none" strike="noStrike" kern="1200" cap="none" spc="0" normalizeH="0" baseline="0" noProof="0" dirty="0">
              <a:ln>
                <a:noFill/>
              </a:ln>
              <a:solidFill>
                <a:srgbClr val="124B9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69746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102" y="861360"/>
            <a:ext cx="10515600" cy="1101725"/>
          </a:xfrm>
        </p:spPr>
        <p:txBody>
          <a:bodyPr>
            <a:noAutofit/>
          </a:bodyPr>
          <a:lstStyle/>
          <a:p>
            <a:r>
              <a:rPr lang="en-US" sz="3500" dirty="0"/>
              <a:t>WHAT’S NEXT / ACTION ITEMS</a:t>
            </a:r>
          </a:p>
        </p:txBody>
      </p:sp>
      <p:pic>
        <p:nvPicPr>
          <p:cNvPr id="7" name="Graphic 6">
            <a:extLst>
              <a:ext uri="{FF2B5EF4-FFF2-40B4-BE49-F238E27FC236}">
                <a16:creationId xmlns:a16="http://schemas.microsoft.com/office/drawing/2014/main" id="{CEE6A6FD-0DFC-48DA-A69C-CB8A94E6B05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7758" y="1956670"/>
            <a:ext cx="1101726" cy="1101726"/>
          </a:xfrm>
          <a:prstGeom prst="rect">
            <a:avLst/>
          </a:prstGeom>
        </p:spPr>
      </p:pic>
      <p:sp>
        <p:nvSpPr>
          <p:cNvPr id="12" name="Content Placeholder 2">
            <a:extLst>
              <a:ext uri="{FF2B5EF4-FFF2-40B4-BE49-F238E27FC236}">
                <a16:creationId xmlns:a16="http://schemas.microsoft.com/office/drawing/2014/main" id="{DAE9F89D-B271-4343-B8EE-C802EF55EE88}"/>
              </a:ext>
            </a:extLst>
          </p:cNvPr>
          <p:cNvSpPr txBox="1">
            <a:spLocks/>
          </p:cNvSpPr>
          <p:nvPr/>
        </p:nvSpPr>
        <p:spPr>
          <a:xfrm>
            <a:off x="2166464" y="2191527"/>
            <a:ext cx="2890972" cy="632011"/>
          </a:xfrm>
          <a:prstGeom prst="rect">
            <a:avLst/>
          </a:prstGeom>
        </p:spPr>
        <p:txBody>
          <a:bodyP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009DDC"/>
              </a:buClr>
              <a:buSzTx/>
              <a:buFont typeface="Arial" panose="020B0604020202020204" pitchFamily="34" charset="0"/>
              <a:buNone/>
              <a:tabLst/>
              <a:defRPr/>
            </a:pPr>
            <a:r>
              <a:rPr kumimoji="0" lang="en-US" sz="20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Visit the Website</a:t>
            </a:r>
          </a:p>
        </p:txBody>
      </p:sp>
      <p:pic>
        <p:nvPicPr>
          <p:cNvPr id="13" name="Graphic 12">
            <a:extLst>
              <a:ext uri="{FF2B5EF4-FFF2-40B4-BE49-F238E27FC236}">
                <a16:creationId xmlns:a16="http://schemas.microsoft.com/office/drawing/2014/main" id="{9CBBCFA4-BDDE-4E0F-AF05-0490D219FBA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73982" y="3187100"/>
            <a:ext cx="889278" cy="889278"/>
          </a:xfrm>
          <a:prstGeom prst="rect">
            <a:avLst/>
          </a:prstGeom>
        </p:spPr>
      </p:pic>
      <p:sp>
        <p:nvSpPr>
          <p:cNvPr id="11" name="Content Placeholder 2">
            <a:extLst>
              <a:ext uri="{FF2B5EF4-FFF2-40B4-BE49-F238E27FC236}">
                <a16:creationId xmlns:a16="http://schemas.microsoft.com/office/drawing/2014/main" id="{40FF3DA9-AE51-4B5C-86CD-56C1BAEAA4CB}"/>
              </a:ext>
            </a:extLst>
          </p:cNvPr>
          <p:cNvSpPr txBox="1">
            <a:spLocks/>
          </p:cNvSpPr>
          <p:nvPr/>
        </p:nvSpPr>
        <p:spPr>
          <a:xfrm>
            <a:off x="2166464" y="3310773"/>
            <a:ext cx="3168062" cy="524187"/>
          </a:xfrm>
          <a:prstGeom prst="rect">
            <a:avLst/>
          </a:prstGeom>
        </p:spPr>
        <p:txBody>
          <a:bodyP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20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Review New MCPs</a:t>
            </a:r>
          </a:p>
        </p:txBody>
      </p:sp>
      <p:pic>
        <p:nvPicPr>
          <p:cNvPr id="15" name="Graphic 14">
            <a:extLst>
              <a:ext uri="{FF2B5EF4-FFF2-40B4-BE49-F238E27FC236}">
                <a16:creationId xmlns:a16="http://schemas.microsoft.com/office/drawing/2014/main" id="{D8A74AC4-3CBF-4A11-BB8B-D531C3FB2B7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73982" y="4277405"/>
            <a:ext cx="889278" cy="889278"/>
          </a:xfrm>
          <a:prstGeom prst="rect">
            <a:avLst/>
          </a:prstGeom>
        </p:spPr>
      </p:pic>
      <p:sp>
        <p:nvSpPr>
          <p:cNvPr id="14" name="Content Placeholder 2">
            <a:extLst>
              <a:ext uri="{FF2B5EF4-FFF2-40B4-BE49-F238E27FC236}">
                <a16:creationId xmlns:a16="http://schemas.microsoft.com/office/drawing/2014/main" id="{AEA60C4D-F101-4102-AB64-410060A81F3C}"/>
              </a:ext>
            </a:extLst>
          </p:cNvPr>
          <p:cNvSpPr txBox="1">
            <a:spLocks/>
          </p:cNvSpPr>
          <p:nvPr/>
        </p:nvSpPr>
        <p:spPr>
          <a:xfrm>
            <a:off x="2166464" y="4439941"/>
            <a:ext cx="3168063" cy="632011"/>
          </a:xfrm>
          <a:prstGeom prst="rect">
            <a:avLst/>
          </a:prstGeom>
        </p:spPr>
        <p:txBody>
          <a:bodyP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20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Register for Upcoming Workshops </a:t>
            </a:r>
          </a:p>
        </p:txBody>
      </p:sp>
      <p:pic>
        <p:nvPicPr>
          <p:cNvPr id="19" name="Graphic 18">
            <a:extLst>
              <a:ext uri="{FF2B5EF4-FFF2-40B4-BE49-F238E27FC236}">
                <a16:creationId xmlns:a16="http://schemas.microsoft.com/office/drawing/2014/main" id="{908C885B-9A2C-4737-9F68-9EAE1F26BA9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73982" y="5450331"/>
            <a:ext cx="889278" cy="889278"/>
          </a:xfrm>
          <a:prstGeom prst="rect">
            <a:avLst/>
          </a:prstGeom>
        </p:spPr>
      </p:pic>
      <p:sp>
        <p:nvSpPr>
          <p:cNvPr id="18" name="TextBox 17">
            <a:extLst>
              <a:ext uri="{FF2B5EF4-FFF2-40B4-BE49-F238E27FC236}">
                <a16:creationId xmlns:a16="http://schemas.microsoft.com/office/drawing/2014/main" id="{26CD071B-3EFD-4723-81A8-A258FA8CD8A6}"/>
              </a:ext>
            </a:extLst>
          </p:cNvPr>
          <p:cNvSpPr txBox="1"/>
          <p:nvPr/>
        </p:nvSpPr>
        <p:spPr>
          <a:xfrm>
            <a:off x="2166464" y="5563267"/>
            <a:ext cx="356754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Looking forward to an even better MCP cycle in 2022!</a:t>
            </a: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3" name="Rectangle: Rounded Corners 2">
            <a:extLst>
              <a:ext uri="{FF2B5EF4-FFF2-40B4-BE49-F238E27FC236}">
                <a16:creationId xmlns:a16="http://schemas.microsoft.com/office/drawing/2014/main" id="{345ED12E-F3CE-48DA-8BFA-C67D388CD85F}"/>
              </a:ext>
              <a:ext uri="{C183D7F6-B498-43B3-948B-1728B52AA6E4}">
                <adec:decorative xmlns:adec="http://schemas.microsoft.com/office/drawing/2017/decorative" val="1"/>
              </a:ext>
            </a:extLst>
          </p:cNvPr>
          <p:cNvSpPr/>
          <p:nvPr/>
        </p:nvSpPr>
        <p:spPr>
          <a:xfrm>
            <a:off x="6494399" y="1980701"/>
            <a:ext cx="4862946" cy="4375649"/>
          </a:xfrm>
          <a:prstGeom prst="roundRect">
            <a:avLst/>
          </a:prstGeom>
          <a:solidFill>
            <a:srgbClr val="8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D133DB24-0B11-473F-912E-E60546D85BD7}"/>
              </a:ext>
            </a:extLst>
          </p:cNvPr>
          <p:cNvSpPr txBox="1">
            <a:spLocks/>
          </p:cNvSpPr>
          <p:nvPr/>
        </p:nvSpPr>
        <p:spPr>
          <a:xfrm>
            <a:off x="7073841" y="2322804"/>
            <a:ext cx="3704062" cy="632011"/>
          </a:xfrm>
          <a:prstGeom prst="rect">
            <a:avLst/>
          </a:prstGeom>
        </p:spPr>
        <p:txBody>
          <a:bodyP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Contact us with questions or ideas for improvement:</a:t>
            </a:r>
          </a:p>
        </p:txBody>
      </p:sp>
      <p:sp>
        <p:nvSpPr>
          <p:cNvPr id="17" name="Content Placeholder 2">
            <a:extLst>
              <a:ext uri="{FF2B5EF4-FFF2-40B4-BE49-F238E27FC236}">
                <a16:creationId xmlns:a16="http://schemas.microsoft.com/office/drawing/2014/main" id="{4B407639-7B0A-4F03-B934-436E4850A652}"/>
              </a:ext>
            </a:extLst>
          </p:cNvPr>
          <p:cNvSpPr txBox="1">
            <a:spLocks/>
          </p:cNvSpPr>
          <p:nvPr/>
        </p:nvSpPr>
        <p:spPr>
          <a:xfrm>
            <a:off x="6494399" y="3310773"/>
            <a:ext cx="4862946" cy="2687746"/>
          </a:xfrm>
          <a:prstGeom prst="rect">
            <a:avLst/>
          </a:prstGeom>
        </p:spPr>
        <p:txBody>
          <a:bodyP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DDC"/>
              </a:buClr>
              <a:buSzTx/>
              <a:buFont typeface="Arial" panose="020B0604020202020204" pitchFamily="34" charset="0"/>
              <a:buNone/>
              <a:tabLst/>
              <a:defRPr/>
            </a:pPr>
            <a:r>
              <a:rPr kumimoji="0" lang="en-US" sz="2000" b="1" i="0" u="none" strike="noStrike" kern="1200" cap="none" spc="0" normalizeH="0" baseline="0" noProof="0" dirty="0">
                <a:ln>
                  <a:noFill/>
                </a:ln>
                <a:solidFill>
                  <a:srgbClr val="124B9C"/>
                </a:solidFill>
                <a:effectLst/>
                <a:uLnTx/>
                <a:uFillTx/>
                <a:latin typeface="Arial" panose="020B0604020202020204" pitchFamily="34" charset="0"/>
                <a:ea typeface="+mn-ea"/>
                <a:cs typeface="Arial" panose="020B0604020202020204" pitchFamily="34" charset="0"/>
              </a:rPr>
              <a:t>BRYAN CALETKA</a:t>
            </a:r>
          </a:p>
          <a:p>
            <a:pPr marL="0" marR="0" lvl="0" indent="0" algn="ctr" defTabSz="914400" rtl="0" eaLnBrk="1" fontAlgn="auto" latinLnBrk="0" hangingPunct="1">
              <a:lnSpc>
                <a:spcPct val="90000"/>
              </a:lnSpc>
              <a:spcBef>
                <a:spcPts val="0"/>
              </a:spcBef>
              <a:spcAft>
                <a:spcPts val="0"/>
              </a:spcAft>
              <a:buClr>
                <a:srgbClr val="009DDC"/>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Director of Transportation</a:t>
            </a:r>
          </a:p>
          <a:p>
            <a:pPr marL="0" marR="0" lvl="0" indent="0" algn="ctr" defTabSz="914400" rtl="0" eaLnBrk="1" fontAlgn="auto" latinLnBrk="0" hangingPunct="1">
              <a:lnSpc>
                <a:spcPct val="90000"/>
              </a:lnSpc>
              <a:spcBef>
                <a:spcPts val="0"/>
              </a:spcBef>
              <a:spcAft>
                <a:spcPts val="0"/>
              </a:spcAft>
              <a:buClr>
                <a:srgbClr val="009DDC"/>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caletkab@browardmpo.org  </a:t>
            </a:r>
          </a:p>
          <a:p>
            <a:pPr marL="0" marR="0" lvl="0" indent="0" algn="ctr" defTabSz="914400" rtl="0" eaLnBrk="1" fontAlgn="auto" latinLnBrk="0" hangingPunct="1">
              <a:lnSpc>
                <a:spcPct val="90000"/>
              </a:lnSpc>
              <a:spcBef>
                <a:spcPts val="0"/>
              </a:spcBef>
              <a:spcAft>
                <a:spcPts val="0"/>
              </a:spcAft>
              <a:buClr>
                <a:srgbClr val="009DDC"/>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(954) 876-0070</a:t>
            </a:r>
          </a:p>
          <a:p>
            <a:pPr marL="0" marR="0" lvl="0" indent="0" algn="ctr"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2000" b="1" i="0" u="none" strike="noStrike" kern="1200" cap="none" spc="0" normalizeH="0" baseline="0" noProof="0" dirty="0">
                <a:ln>
                  <a:noFill/>
                </a:ln>
                <a:solidFill>
                  <a:srgbClr val="124B9C"/>
                </a:solidFill>
                <a:effectLst/>
                <a:uLnTx/>
                <a:uFillTx/>
                <a:latin typeface="Arial" panose="020B0604020202020204" pitchFamily="34" charset="0"/>
                <a:ea typeface="+mn-ea"/>
                <a:cs typeface="Arial" panose="020B0604020202020204" pitchFamily="34" charset="0"/>
              </a:rPr>
              <a:t>TODD BRAUER, AICP, PTP</a:t>
            </a:r>
          </a:p>
          <a:p>
            <a:pPr marL="0" marR="0" lvl="0" indent="0" algn="ctr"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President / COO</a:t>
            </a:r>
          </a:p>
          <a:p>
            <a:pPr marL="0" marR="0" lvl="0" indent="0" algn="ctr" defTabSz="914400" rtl="0" eaLnBrk="1" fontAlgn="t" latinLnBrk="0" hangingPunct="1">
              <a:lnSpc>
                <a:spcPct val="90000"/>
              </a:lnSpc>
              <a:spcBef>
                <a:spcPts val="0"/>
              </a:spcBef>
              <a:spcAft>
                <a:spcPts val="0"/>
              </a:spcAft>
              <a:buClr>
                <a:srgbClr val="009DDC"/>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tbrauer@whitehousegroup.com</a:t>
            </a:r>
          </a:p>
          <a:p>
            <a:pPr marL="0" marR="0" lvl="0" indent="0" algn="ctr" defTabSz="914400" rtl="0" eaLnBrk="1" fontAlgn="auto" latinLnBrk="0" hangingPunct="1">
              <a:lnSpc>
                <a:spcPct val="90000"/>
              </a:lnSpc>
              <a:spcBef>
                <a:spcPts val="0"/>
              </a:spcBef>
              <a:spcAft>
                <a:spcPts val="0"/>
              </a:spcAft>
              <a:buClr>
                <a:srgbClr val="009DDC"/>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(754) 701-1611</a:t>
            </a:r>
          </a:p>
          <a:p>
            <a:pPr marL="0" marR="0" lvl="0" indent="0" algn="ctr" defTabSz="914400" rtl="0" eaLnBrk="1" fontAlgn="auto" latinLnBrk="0" hangingPunct="1">
              <a:lnSpc>
                <a:spcPct val="100000"/>
              </a:lnSpc>
              <a:spcBef>
                <a:spcPts val="0"/>
              </a:spcBef>
              <a:spcAft>
                <a:spcPts val="0"/>
              </a:spcAft>
              <a:buClr>
                <a:srgbClr val="009DDC"/>
              </a:buClr>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6" name="Straight Connector 25">
            <a:extLst>
              <a:ext uri="{FF2B5EF4-FFF2-40B4-BE49-F238E27FC236}">
                <a16:creationId xmlns:a16="http://schemas.microsoft.com/office/drawing/2014/main" id="{B2B8CDE2-CA5E-44BF-BE0E-4137C199971F}"/>
              </a:ext>
              <a:ext uri="{C183D7F6-B498-43B3-948B-1728B52AA6E4}">
                <adec:decorative xmlns:adec="http://schemas.microsoft.com/office/drawing/2017/decorative" val="1"/>
              </a:ext>
            </a:extLst>
          </p:cNvPr>
          <p:cNvCxnSpPr/>
          <p:nvPr/>
        </p:nvCxnSpPr>
        <p:spPr>
          <a:xfrm>
            <a:off x="505693" y="1807154"/>
            <a:ext cx="1925782" cy="0"/>
          </a:xfrm>
          <a:prstGeom prst="line">
            <a:avLst/>
          </a:prstGeom>
          <a:ln>
            <a:solidFill>
              <a:srgbClr val="8CC540"/>
            </a:solidFill>
          </a:ln>
        </p:spPr>
        <p:style>
          <a:lnRef idx="1">
            <a:schemeClr val="accent1"/>
          </a:lnRef>
          <a:fillRef idx="0">
            <a:schemeClr val="accent1"/>
          </a:fillRef>
          <a:effectRef idx="0">
            <a:schemeClr val="accent1"/>
          </a:effectRef>
          <a:fontRef idx="minor">
            <a:schemeClr val="tx1"/>
          </a:fontRef>
        </p:style>
      </p:cxnSp>
      <p:sp>
        <p:nvSpPr>
          <p:cNvPr id="27" name="Slide Number Placeholder 3">
            <a:extLst>
              <a:ext uri="{FF2B5EF4-FFF2-40B4-BE49-F238E27FC236}">
                <a16:creationId xmlns:a16="http://schemas.microsoft.com/office/drawing/2014/main" id="{E25EC0AF-4D99-4AE3-80DD-47A0FF545A3E}"/>
              </a:ext>
            </a:extLst>
          </p:cNvPr>
          <p:cNvSpPr>
            <a:spLocks noGrp="1"/>
          </p:cNvSpPr>
          <p:nvPr>
            <p:ph type="sldNum" sz="quarter" idx="4"/>
          </p:nvPr>
        </p:nvSpPr>
        <p:spPr>
          <a:xfrm>
            <a:off x="8610600" y="6356350"/>
            <a:ext cx="33320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D930E-1119-42B3-95EA-313AC48D19AF}" type="slidenum">
              <a:rPr kumimoji="0" lang="en-US" sz="1800" b="1" i="0" u="none" strike="noStrike" kern="1200" cap="none" spc="0" normalizeH="0" baseline="0" noProof="0" smtClean="0">
                <a:ln>
                  <a:noFill/>
                </a:ln>
                <a:solidFill>
                  <a:srgbClr val="124B9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800" b="1" i="0" u="none" strike="noStrike" kern="1200" cap="none" spc="0" normalizeH="0" baseline="0" noProof="0" dirty="0">
              <a:ln>
                <a:noFill/>
              </a:ln>
              <a:solidFill>
                <a:srgbClr val="124B9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34741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1" hidden="1">
            <a:extLst>
              <a:ext uri="{FF2B5EF4-FFF2-40B4-BE49-F238E27FC236}">
                <a16:creationId xmlns:a16="http://schemas.microsoft.com/office/drawing/2014/main" id="{48DEAC2D-B779-4D96-8225-F6C3FB3ACE53}"/>
              </a:ext>
            </a:extLst>
          </p:cNvPr>
          <p:cNvSpPr>
            <a:spLocks noGrp="1" noChangeArrowheads="1"/>
          </p:cNvSpPr>
          <p:nvPr>
            <p:ph type="ctrTitle"/>
          </p:nvPr>
        </p:nvSpPr>
        <p:spPr/>
        <p:txBody>
          <a:bodyPr/>
          <a:lstStyle/>
          <a:p>
            <a:pPr eaLnBrk="1" hangingPunct="1"/>
            <a:r>
              <a:rPr lang="en-US" altLang="en-US" dirty="0"/>
              <a:t>Penny for transportation – where the change happens</a:t>
            </a:r>
          </a:p>
        </p:txBody>
      </p:sp>
      <p:sp>
        <p:nvSpPr>
          <p:cNvPr id="15363" name="Text Placeholder 2">
            <a:extLst>
              <a:ext uri="{FF2B5EF4-FFF2-40B4-BE49-F238E27FC236}">
                <a16:creationId xmlns:a16="http://schemas.microsoft.com/office/drawing/2014/main" id="{FA8253BB-DD43-4E81-999E-2E2EC419C64B}"/>
              </a:ext>
            </a:extLst>
          </p:cNvPr>
          <p:cNvSpPr>
            <a:spLocks noGrp="1" noChangeArrowheads="1"/>
          </p:cNvSpPr>
          <p:nvPr>
            <p:ph type="subTitle" idx="1"/>
          </p:nvPr>
        </p:nvSpPr>
        <p:spPr>
          <a:xfrm>
            <a:off x="1571195" y="2601119"/>
            <a:ext cx="9144000" cy="1655762"/>
          </a:xfrm>
        </p:spPr>
        <p:txBody>
          <a:bodyPr>
            <a:normAutofit fontScale="55000" lnSpcReduction="20000"/>
          </a:bodyPr>
          <a:lstStyle/>
          <a:p>
            <a:pPr marL="0" indent="0" algn="ctr">
              <a:buFont typeface="Arial" panose="020B0604020202020204" pitchFamily="34" charset="0"/>
              <a:buNone/>
              <a:defRPr/>
            </a:pPr>
            <a:endParaRPr lang="en-US" altLang="en-US" sz="4000" b="1" dirty="0">
              <a:solidFill>
                <a:srgbClr val="0070C0"/>
              </a:solidFill>
            </a:endParaRPr>
          </a:p>
          <a:p>
            <a:pPr algn="ctr">
              <a:defRPr/>
            </a:pPr>
            <a:endParaRPr lang="en-US" altLang="en-US" sz="4000" b="1" dirty="0">
              <a:solidFill>
                <a:srgbClr val="0070C0"/>
              </a:solidFill>
            </a:endParaRPr>
          </a:p>
          <a:p>
            <a:pPr marL="0" indent="0" algn="ctr">
              <a:buFont typeface="Arial" panose="020B0604020202020204" pitchFamily="34" charset="0"/>
              <a:buNone/>
              <a:defRPr/>
            </a:pPr>
            <a:r>
              <a:rPr lang="en-US" altLang="en-US" sz="7000" dirty="0"/>
              <a:t>Introduction of Regional Location-Based Services (LBS) Data</a:t>
            </a:r>
          </a:p>
          <a:p>
            <a:pPr marL="0" indent="0" algn="ctr">
              <a:buFont typeface="Arial" panose="020B0604020202020204" pitchFamily="34" charset="0"/>
              <a:buNone/>
              <a:defRPr/>
            </a:pPr>
            <a:endParaRPr lang="en-US" altLang="en-US" b="1" dirty="0">
              <a:solidFill>
                <a:srgbClr val="0070C0"/>
              </a:solidFill>
            </a:endParaRPr>
          </a:p>
        </p:txBody>
      </p:sp>
      <p:sp>
        <p:nvSpPr>
          <p:cNvPr id="3" name="Slide Number Placeholder 1">
            <a:extLst>
              <a:ext uri="{FF2B5EF4-FFF2-40B4-BE49-F238E27FC236}">
                <a16:creationId xmlns:a16="http://schemas.microsoft.com/office/drawing/2014/main" id="{F9812E28-735F-42DA-9631-C2FAD98D03AC}"/>
              </a:ext>
              <a:ext uri="{C183D7F6-B498-43B3-948B-1728B52AA6E4}">
                <adec:decorative xmlns:adec="http://schemas.microsoft.com/office/drawing/2017/decorative" val="1"/>
              </a:ext>
            </a:extLst>
          </p:cNvPr>
          <p:cNvSpPr txBox="1">
            <a:spLocks/>
          </p:cNvSpPr>
          <p:nvPr/>
        </p:nvSpPr>
        <p:spPr>
          <a:xfrm>
            <a:off x="9448800" y="6271290"/>
            <a:ext cx="27432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C46D5F41-4248-442F-8759-8917F7F83EDC}"/>
              </a:ext>
            </a:extLst>
          </p:cNvPr>
          <p:cNvSpPr txBox="1"/>
          <p:nvPr/>
        </p:nvSpPr>
        <p:spPr>
          <a:xfrm>
            <a:off x="3350835" y="4566101"/>
            <a:ext cx="5368412" cy="369332"/>
          </a:xfrm>
          <a:prstGeom prst="rect">
            <a:avLst/>
          </a:prstGeom>
          <a:noFill/>
        </p:spPr>
        <p:txBody>
          <a:bodyPr wrap="square" rtlCol="0">
            <a:spAutoFit/>
          </a:bodyPr>
          <a:lstStyle/>
          <a:p>
            <a:r>
              <a:rPr lang="en-US" dirty="0">
                <a:solidFill>
                  <a:srgbClr val="0070C0"/>
                </a:solidFill>
              </a:rPr>
              <a:t>Min-Tang Li, Ph.D., Licensed Engineer/Mobility Modeler</a:t>
            </a:r>
          </a:p>
        </p:txBody>
      </p:sp>
    </p:spTree>
    <p:extLst>
      <p:ext uri="{BB962C8B-B14F-4D97-AF65-F5344CB8AC3E}">
        <p14:creationId xmlns:p14="http://schemas.microsoft.com/office/powerpoint/2010/main" val="3461233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CCFEB5-B602-4F9D-8214-04D510242309}"/>
              </a:ext>
            </a:extLst>
          </p:cNvPr>
          <p:cNvSpPr>
            <a:spLocks noGrp="1"/>
          </p:cNvSpPr>
          <p:nvPr>
            <p:ph type="title"/>
          </p:nvPr>
        </p:nvSpPr>
        <p:spPr>
          <a:xfrm>
            <a:off x="838200" y="294005"/>
            <a:ext cx="10515600" cy="1325563"/>
          </a:xfrm>
        </p:spPr>
        <p:txBody>
          <a:bodyPr/>
          <a:lstStyle/>
          <a:p>
            <a:r>
              <a:rPr lang="en-US" dirty="0">
                <a:solidFill>
                  <a:schemeClr val="tx1"/>
                </a:solidFill>
              </a:rPr>
              <a:t>Agenda</a:t>
            </a:r>
          </a:p>
        </p:txBody>
      </p:sp>
      <p:sp>
        <p:nvSpPr>
          <p:cNvPr id="3" name="Content Placeholder 2">
            <a:extLst>
              <a:ext uri="{FF2B5EF4-FFF2-40B4-BE49-F238E27FC236}">
                <a16:creationId xmlns:a16="http://schemas.microsoft.com/office/drawing/2014/main" id="{06DB90B2-3D06-4D22-BB20-E4076A5DC69A}"/>
              </a:ext>
            </a:extLst>
          </p:cNvPr>
          <p:cNvSpPr txBox="1">
            <a:spLocks/>
          </p:cNvSpPr>
          <p:nvPr/>
        </p:nvSpPr>
        <p:spPr>
          <a:xfrm>
            <a:off x="838200" y="1619568"/>
            <a:ext cx="10564368" cy="4362640"/>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1C2A48"/>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1C2A48"/>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1C2A48"/>
                </a:solidFill>
                <a:latin typeface="Calibri" panose="020F050202020403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0" fontAlgn="base" latinLnBrk="0" hangingPunct="0">
              <a:lnSpc>
                <a:spcPct val="90000"/>
              </a:lnSpc>
              <a:spcBef>
                <a:spcPts val="1000"/>
              </a:spcBef>
              <a:spcAft>
                <a:spcPct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Background</a:t>
            </a:r>
          </a:p>
          <a:p>
            <a:pPr marL="457200" marR="0" lvl="0" indent="-457200" algn="l" defTabSz="914400" rtl="0" eaLnBrk="0" fontAlgn="base" latinLnBrk="0" hangingPunct="0">
              <a:lnSpc>
                <a:spcPct val="90000"/>
              </a:lnSpc>
              <a:spcBef>
                <a:spcPts val="1000"/>
              </a:spcBef>
              <a:spcAft>
                <a:spcPct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RITIX Trip Analytics</a:t>
            </a:r>
          </a:p>
          <a:p>
            <a:pPr marL="457200" marR="0" lvl="0" indent="-457200" algn="l" defTabSz="914400" rtl="0" eaLnBrk="0" fontAlgn="base" latinLnBrk="0" hangingPunct="0">
              <a:lnSpc>
                <a:spcPct val="90000"/>
              </a:lnSpc>
              <a:spcBef>
                <a:spcPts val="1000"/>
              </a:spcBef>
              <a:spcAft>
                <a:spcPct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Replica</a:t>
            </a:r>
          </a:p>
          <a:p>
            <a:pPr marL="914400" marR="0" lvl="1" indent="-457200" algn="l" defTabSz="914400" rtl="0" eaLnBrk="0" fontAlgn="base" latinLnBrk="0" hangingPunct="0">
              <a:lnSpc>
                <a:spcPct val="90000"/>
              </a:lnSpc>
              <a:spcBef>
                <a:spcPts val="5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Trends</a:t>
            </a:r>
          </a:p>
          <a:p>
            <a:pPr marL="914400" marR="0" lvl="1" indent="-457200" algn="l" defTabSz="914400" rtl="0" eaLnBrk="0" fontAlgn="base" latinLnBrk="0" hangingPunct="0">
              <a:lnSpc>
                <a:spcPct val="90000"/>
              </a:lnSpc>
              <a:spcBef>
                <a:spcPts val="5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Places</a:t>
            </a:r>
          </a:p>
          <a:p>
            <a:pPr marL="457200" marR="0" lvl="0" indent="-457200" algn="l" defTabSz="914400" rtl="0" eaLnBrk="0" fontAlgn="base" latinLnBrk="0" hangingPunct="0">
              <a:lnSpc>
                <a:spcPct val="90000"/>
              </a:lnSpc>
              <a:spcBef>
                <a:spcPts val="1000"/>
              </a:spcBef>
              <a:spcAft>
                <a:spcPct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Demo</a:t>
            </a:r>
          </a:p>
          <a:p>
            <a:pPr marL="0" marR="0" lvl="0" indent="0" algn="l" defTabSz="914400" rtl="0" eaLnBrk="0" fontAlgn="base" latinLnBrk="0" hangingPunct="0">
              <a:lnSpc>
                <a:spcPct val="90000"/>
              </a:lnSpc>
              <a:spcBef>
                <a:spcPts val="1000"/>
              </a:spcBef>
              <a:spcAft>
                <a:spcPct val="0"/>
              </a:spcAft>
              <a:buClrTx/>
              <a:buSz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0" marR="0" lvl="0" indent="0" algn="ctr" defTabSz="914400" rtl="0" eaLnBrk="0" fontAlgn="base" latinLnBrk="0" hangingPunct="0">
              <a:lnSpc>
                <a:spcPct val="90000"/>
              </a:lnSpc>
              <a:spcBef>
                <a:spcPts val="1000"/>
              </a:spcBef>
              <a:spcAft>
                <a:spcPct val="0"/>
              </a:spcAft>
              <a:buClrTx/>
              <a:buSzTx/>
              <a:buNone/>
              <a:tabLst/>
              <a:defRPr/>
            </a:pPr>
            <a:r>
              <a:rPr lang="en-US" i="1" dirty="0">
                <a:solidFill>
                  <a:prstClr val="black"/>
                </a:solidFill>
                <a:latin typeface="Calibri" panose="020F0502020204030204"/>
                <a:cs typeface="Times New Roman" panose="02020603050405020304" pitchFamily="18" charset="0"/>
              </a:rPr>
              <a:t>-- Please hold questions until the end of the demonstration--</a:t>
            </a: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cxnSp>
        <p:nvCxnSpPr>
          <p:cNvPr id="5" name="Connector: Elbow 4">
            <a:extLst>
              <a:ext uri="{FF2B5EF4-FFF2-40B4-BE49-F238E27FC236}">
                <a16:creationId xmlns:a16="http://schemas.microsoft.com/office/drawing/2014/main" id="{4817B2F9-8C67-43AB-8494-FF1C9F44F866}"/>
              </a:ext>
              <a:ext uri="{C183D7F6-B498-43B3-948B-1728B52AA6E4}">
                <adec:decorative xmlns:adec="http://schemas.microsoft.com/office/drawing/2017/decorative" val="1"/>
              </a:ext>
            </a:extLst>
          </p:cNvPr>
          <p:cNvCxnSpPr>
            <a:cxnSpLocks/>
          </p:cNvCxnSpPr>
          <p:nvPr/>
        </p:nvCxnSpPr>
        <p:spPr>
          <a:xfrm rot="16200000" flipH="1">
            <a:off x="1601674" y="4539553"/>
            <a:ext cx="613534" cy="466049"/>
          </a:xfrm>
          <a:prstGeom prst="bentConnector3">
            <a:avLst/>
          </a:prstGeom>
          <a:ln w="38100">
            <a:tailEnd type="triangle"/>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2186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26D5-B518-4AAA-BC4A-E4BABEC37640}"/>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49216D66-D3B0-412E-A5C2-EE15DD659288}"/>
              </a:ext>
            </a:extLst>
          </p:cNvPr>
          <p:cNvSpPr txBox="1">
            <a:spLocks/>
          </p:cNvSpPr>
          <p:nvPr/>
        </p:nvSpPr>
        <p:spPr>
          <a:xfrm>
            <a:off x="838200" y="1825625"/>
            <a:ext cx="10515600" cy="4351338"/>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1C2A48"/>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1C2A48"/>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1C2A48"/>
                </a:solidFill>
                <a:latin typeface="Calibri" panose="020F050202020403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Regional Data Acquisition Memorandum of Understanding (MOU)</a:t>
            </a:r>
          </a:p>
          <a:p>
            <a:pPr marL="914400" lvl="1" indent="-457200">
              <a:spcBef>
                <a:spcPts val="1000"/>
              </a:spcBef>
            </a:pPr>
            <a:r>
              <a:rPr lang="en-US" dirty="0">
                <a:solidFill>
                  <a:prstClr val="black"/>
                </a:solidFill>
                <a:latin typeface="Calibri" panose="020F0502020204030204"/>
                <a:cs typeface="Times New Roman" panose="02020603050405020304" pitchFamily="18" charset="0"/>
              </a:rPr>
              <a:t>Regional Partnership also delineated cost-sharing among the partners</a:t>
            </a:r>
          </a:p>
          <a:p>
            <a:pPr marL="914400" lvl="1" indent="-457200">
              <a:spcBef>
                <a:spcPts val="1000"/>
              </a:spcBef>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Surtax contributed $25,000 to the contract</a:t>
            </a:r>
          </a:p>
          <a:p>
            <a:pPr marL="0" marR="0" lvl="0" indent="0" algn="l" defTabSz="914400" rtl="0" eaLnBrk="0" fontAlgn="base" latinLnBrk="0" hangingPunct="0">
              <a:lnSpc>
                <a:spcPct val="90000"/>
              </a:lnSpc>
              <a:spcBef>
                <a:spcPts val="1000"/>
              </a:spcBef>
              <a:spcAft>
                <a:spcPct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Data Acquisition Contract managed by Broward MPO</a:t>
            </a:r>
          </a:p>
          <a:p>
            <a:pPr marL="914400" lvl="1" indent="-457200">
              <a:spcBef>
                <a:spcPts val="1000"/>
              </a:spcBef>
            </a:pPr>
            <a:r>
              <a:rPr lang="en-US" dirty="0">
                <a:solidFill>
                  <a:prstClr val="black"/>
                </a:solidFill>
                <a:latin typeface="Calibri" panose="020F0502020204030204"/>
                <a:cs typeface="Times New Roman" panose="02020603050405020304" pitchFamily="18" charset="0"/>
              </a:rPr>
              <a:t>Two vendors jointly submitted and were selected based on a competitive solicitation process (RLI) to mainly focus on improving data sources for the regional planning model</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1829502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6B2FB-4D17-41C8-8284-DCBD07010F57}"/>
              </a:ext>
            </a:extLst>
          </p:cNvPr>
          <p:cNvSpPr>
            <a:spLocks noGrp="1"/>
          </p:cNvSpPr>
          <p:nvPr>
            <p:ph type="title"/>
          </p:nvPr>
        </p:nvSpPr>
        <p:spPr>
          <a:xfrm>
            <a:off x="838200" y="365125"/>
            <a:ext cx="10515600" cy="930275"/>
          </a:xfrm>
        </p:spPr>
        <p:txBody>
          <a:bodyPr/>
          <a:lstStyle/>
          <a:p>
            <a:r>
              <a:rPr lang="en-US" dirty="0"/>
              <a:t>Regional Data Acquisition MOU</a:t>
            </a:r>
          </a:p>
        </p:txBody>
      </p:sp>
      <p:sp>
        <p:nvSpPr>
          <p:cNvPr id="3" name="Content Placeholder 2">
            <a:extLst>
              <a:ext uri="{FF2B5EF4-FFF2-40B4-BE49-F238E27FC236}">
                <a16:creationId xmlns:a16="http://schemas.microsoft.com/office/drawing/2014/main" id="{7BCA73D4-9E9F-4F6A-8184-7C8A5162715F}"/>
              </a:ext>
            </a:extLst>
          </p:cNvPr>
          <p:cNvSpPr txBox="1">
            <a:spLocks/>
          </p:cNvSpPr>
          <p:nvPr/>
        </p:nvSpPr>
        <p:spPr>
          <a:xfrm>
            <a:off x="838200" y="1419288"/>
            <a:ext cx="10515600" cy="4757676"/>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1C2A48"/>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1C2A48"/>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1C2A48"/>
                </a:solidFill>
                <a:latin typeface="Calibri" panose="020F050202020403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None/>
              <a:tabLst/>
              <a:defRPr/>
            </a:pPr>
            <a:r>
              <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rPr>
              <a:t>September 18, 2020, MOU was jointly signed into effect by 3 regional MPOs, FDOT D4&amp;6, and Broward County to acquire probed GPS/mobile spatial and temporal data mainly for southeast regional planning model (SERPM) development</a:t>
            </a: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endParaRPr>
          </a:p>
        </p:txBody>
      </p:sp>
      <p:pic>
        <p:nvPicPr>
          <p:cNvPr id="4" name="Picture 3" descr="image depicting the regional data acquisition MOU from FY 2020 - FY 2025">
            <a:extLst>
              <a:ext uri="{FF2B5EF4-FFF2-40B4-BE49-F238E27FC236}">
                <a16:creationId xmlns:a16="http://schemas.microsoft.com/office/drawing/2014/main" id="{208A20D9-17DD-49FA-AF93-C19032F6DE73}"/>
              </a:ext>
            </a:extLst>
          </p:cNvPr>
          <p:cNvPicPr>
            <a:picLocks noChangeAspect="1"/>
          </p:cNvPicPr>
          <p:nvPr/>
        </p:nvPicPr>
        <p:blipFill>
          <a:blip r:embed="rId2"/>
          <a:stretch>
            <a:fillRect/>
          </a:stretch>
        </p:blipFill>
        <p:spPr>
          <a:xfrm>
            <a:off x="533399" y="3268243"/>
            <a:ext cx="6353243" cy="2660711"/>
          </a:xfrm>
          <a:prstGeom prst="rect">
            <a:avLst/>
          </a:prstGeom>
        </p:spPr>
      </p:pic>
      <p:pic>
        <p:nvPicPr>
          <p:cNvPr id="5" name="Picture 4" descr="image depicting Broward County's total travel data collection from FY 2020 -FY 2024">
            <a:extLst>
              <a:ext uri="{FF2B5EF4-FFF2-40B4-BE49-F238E27FC236}">
                <a16:creationId xmlns:a16="http://schemas.microsoft.com/office/drawing/2014/main" id="{73659358-061A-4CE5-B5C7-E83036710931}"/>
              </a:ext>
            </a:extLst>
          </p:cNvPr>
          <p:cNvPicPr>
            <a:picLocks noChangeAspect="1"/>
          </p:cNvPicPr>
          <p:nvPr/>
        </p:nvPicPr>
        <p:blipFill>
          <a:blip r:embed="rId3"/>
          <a:stretch>
            <a:fillRect/>
          </a:stretch>
        </p:blipFill>
        <p:spPr>
          <a:xfrm>
            <a:off x="6886642" y="3228621"/>
            <a:ext cx="5189667" cy="2660711"/>
          </a:xfrm>
          <a:prstGeom prst="rect">
            <a:avLst/>
          </a:prstGeom>
        </p:spPr>
      </p:pic>
      <p:sp>
        <p:nvSpPr>
          <p:cNvPr id="6" name="Rectangle 5">
            <a:extLst>
              <a:ext uri="{FF2B5EF4-FFF2-40B4-BE49-F238E27FC236}">
                <a16:creationId xmlns:a16="http://schemas.microsoft.com/office/drawing/2014/main" id="{500CF857-A18B-4048-9BE8-04CC0DBCF53B}"/>
              </a:ext>
              <a:ext uri="{C183D7F6-B498-43B3-948B-1728B52AA6E4}">
                <adec:decorative xmlns:adec="http://schemas.microsoft.com/office/drawing/2017/decorative" val="1"/>
              </a:ext>
            </a:extLst>
          </p:cNvPr>
          <p:cNvSpPr/>
          <p:nvPr/>
        </p:nvSpPr>
        <p:spPr>
          <a:xfrm>
            <a:off x="7391400" y="5179633"/>
            <a:ext cx="4684909" cy="259080"/>
          </a:xfrm>
          <a:prstGeom prst="rect">
            <a:avLst/>
          </a:prstGeom>
          <a:no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8693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A8498-9987-4733-ADDA-41D07AE9D9E0}"/>
              </a:ext>
            </a:extLst>
          </p:cNvPr>
          <p:cNvSpPr>
            <a:spLocks noGrp="1"/>
          </p:cNvSpPr>
          <p:nvPr>
            <p:ph type="title"/>
          </p:nvPr>
        </p:nvSpPr>
        <p:spPr>
          <a:xfrm>
            <a:off x="838200" y="232924"/>
            <a:ext cx="10515600" cy="709613"/>
          </a:xfrm>
        </p:spPr>
        <p:txBody>
          <a:bodyPr>
            <a:normAutofit/>
          </a:bodyPr>
          <a:lstStyle/>
          <a:p>
            <a:r>
              <a:rPr lang="en-US" dirty="0"/>
              <a:t>Data Acquisition Contract </a:t>
            </a:r>
          </a:p>
        </p:txBody>
      </p:sp>
      <p:sp>
        <p:nvSpPr>
          <p:cNvPr id="3" name="Content Placeholder 2">
            <a:extLst>
              <a:ext uri="{FF2B5EF4-FFF2-40B4-BE49-F238E27FC236}">
                <a16:creationId xmlns:a16="http://schemas.microsoft.com/office/drawing/2014/main" id="{A544ED0B-5937-465C-992D-DB998A2C74D0}"/>
              </a:ext>
            </a:extLst>
          </p:cNvPr>
          <p:cNvSpPr txBox="1">
            <a:spLocks/>
          </p:cNvSpPr>
          <p:nvPr/>
        </p:nvSpPr>
        <p:spPr>
          <a:xfrm>
            <a:off x="609600" y="1114978"/>
            <a:ext cx="11353800" cy="4929783"/>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1C2A48"/>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1C2A48"/>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1C2A48"/>
                </a:solidFill>
                <a:latin typeface="Calibri" panose="020F050202020403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lang="en-US" dirty="0">
                <a:latin typeface="Calibri" panose="020F0502020204030204"/>
                <a:cs typeface="Times New Roman" panose="02020603050405020304" pitchFamily="18" charset="0"/>
              </a:rPr>
              <a:t>June 10, </a:t>
            </a:r>
            <a:r>
              <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rPr>
              <a:t>2021, INRIX/Replica Team were selected as the vendors to provide data for regional partners to use</a:t>
            </a: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rPr>
              <a:t>INRIX 8-month data, accessed via Regional Integrated Transportation Information System (RITIX), cover the following temporal spans:</a:t>
            </a:r>
          </a:p>
          <a:p>
            <a:pPr marL="914400" marR="0" lvl="1" indent="-460375" algn="l" defTabSz="914400" rtl="0" eaLnBrk="0" fontAlgn="base" latinLnBrk="0" hangingPunct="0">
              <a:lnSpc>
                <a:spcPct val="90000"/>
              </a:lnSpc>
              <a:spcBef>
                <a:spcPts val="500"/>
              </a:spcBef>
              <a:spcAft>
                <a:spcPct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rPr>
              <a:t>2019: </a:t>
            </a:r>
            <a:r>
              <a:rPr kumimoji="0" lang="en-US" sz="2800" b="0" i="0" u="none" strike="noStrike" kern="1200" cap="none" spc="0" normalizeH="0" baseline="0" noProof="0" dirty="0">
                <a:ln>
                  <a:noFill/>
                </a:ln>
                <a:solidFill>
                  <a:srgbClr val="1C2A48"/>
                </a:solidFill>
                <a:effectLst/>
                <a:highlight>
                  <a:srgbClr val="FFFE00"/>
                </a:highlight>
                <a:uLnTx/>
                <a:uFillTx/>
                <a:latin typeface="Calibri" panose="020F0502020204030204"/>
                <a:ea typeface="+mn-ea"/>
                <a:cs typeface="Times New Roman" panose="02020603050405020304" pitchFamily="18" charset="0"/>
              </a:rPr>
              <a:t>March – May</a:t>
            </a:r>
            <a:r>
              <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rPr>
              <a:t>, July, </a:t>
            </a:r>
            <a:r>
              <a:rPr kumimoji="0" lang="en-US" sz="2800" b="0" i="0" u="none" strike="noStrike" kern="1200" cap="none" spc="0" normalizeH="0" baseline="0" noProof="0" dirty="0">
                <a:ln>
                  <a:noFill/>
                </a:ln>
                <a:solidFill>
                  <a:srgbClr val="1C2A48"/>
                </a:solidFill>
                <a:effectLst/>
                <a:highlight>
                  <a:srgbClr val="FFFE00"/>
                </a:highlight>
                <a:uLnTx/>
                <a:uFillTx/>
                <a:latin typeface="Calibri" panose="020F0502020204030204"/>
                <a:ea typeface="+mn-ea"/>
                <a:cs typeface="Times New Roman" panose="02020603050405020304" pitchFamily="18" charset="0"/>
              </a:rPr>
              <a:t>September-November</a:t>
            </a:r>
          </a:p>
          <a:p>
            <a:pPr marL="914400" marR="0" lvl="1" indent="-460375" algn="l" defTabSz="914400" rtl="0" eaLnBrk="0" fontAlgn="base" latinLnBrk="0" hangingPunct="0">
              <a:lnSpc>
                <a:spcPct val="90000"/>
              </a:lnSpc>
              <a:spcBef>
                <a:spcPts val="500"/>
              </a:spcBef>
              <a:spcAft>
                <a:spcPct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rPr>
              <a:t>2020: Mid December – Mid January</a:t>
            </a:r>
          </a:p>
        </p:txBody>
      </p:sp>
      <p:pic>
        <p:nvPicPr>
          <p:cNvPr id="4" name="Picture 3" descr="image depicting the data acquisition contract and total minimum data requirements ">
            <a:extLst>
              <a:ext uri="{FF2B5EF4-FFF2-40B4-BE49-F238E27FC236}">
                <a16:creationId xmlns:a16="http://schemas.microsoft.com/office/drawing/2014/main" id="{27E99665-14F6-49D7-8195-2A06B0857FD2}"/>
              </a:ext>
            </a:extLst>
          </p:cNvPr>
          <p:cNvPicPr>
            <a:picLocks noChangeAspect="1"/>
          </p:cNvPicPr>
          <p:nvPr/>
        </p:nvPicPr>
        <p:blipFill>
          <a:blip r:embed="rId2"/>
          <a:stretch>
            <a:fillRect/>
          </a:stretch>
        </p:blipFill>
        <p:spPr>
          <a:xfrm>
            <a:off x="1536091" y="3763787"/>
            <a:ext cx="8840874" cy="2453415"/>
          </a:xfrm>
          <a:prstGeom prst="rect">
            <a:avLst/>
          </a:prstGeom>
        </p:spPr>
      </p:pic>
    </p:spTree>
    <p:extLst>
      <p:ext uri="{BB962C8B-B14F-4D97-AF65-F5344CB8AC3E}">
        <p14:creationId xmlns:p14="http://schemas.microsoft.com/office/powerpoint/2010/main" val="15696970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78754-C10E-42B3-AB8D-9E7165F4F619}"/>
              </a:ext>
            </a:extLst>
          </p:cNvPr>
          <p:cNvSpPr>
            <a:spLocks noGrp="1"/>
          </p:cNvSpPr>
          <p:nvPr>
            <p:ph type="title"/>
          </p:nvPr>
        </p:nvSpPr>
        <p:spPr/>
        <p:txBody>
          <a:bodyPr/>
          <a:lstStyle/>
          <a:p>
            <a:r>
              <a:rPr lang="en-US" dirty="0"/>
              <a:t>RITIX</a:t>
            </a:r>
          </a:p>
        </p:txBody>
      </p:sp>
      <p:sp>
        <p:nvSpPr>
          <p:cNvPr id="3" name="Content Placeholder 2">
            <a:extLst>
              <a:ext uri="{FF2B5EF4-FFF2-40B4-BE49-F238E27FC236}">
                <a16:creationId xmlns:a16="http://schemas.microsoft.com/office/drawing/2014/main" id="{1FB36E72-3A7B-4C5C-9AB3-B7DF0560E8F0}"/>
              </a:ext>
            </a:extLst>
          </p:cNvPr>
          <p:cNvSpPr txBox="1">
            <a:spLocks/>
          </p:cNvSpPr>
          <p:nvPr/>
        </p:nvSpPr>
        <p:spPr>
          <a:xfrm>
            <a:off x="838201" y="1828800"/>
            <a:ext cx="4038600" cy="4351338"/>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1C2A48"/>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1C2A48"/>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1C2A48"/>
                </a:solidFill>
                <a:latin typeface="Calibri" panose="020F050202020403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rPr>
              <a:t>ITS (Intelligent Transportation system) data warehouse and analytics platform for FDOT and others</a:t>
            </a: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endParaRPr>
          </a:p>
        </p:txBody>
      </p:sp>
      <p:pic>
        <p:nvPicPr>
          <p:cNvPr id="4" name="Picture 3" descr="A screenshot of the regional integrated transportation information system website">
            <a:extLst>
              <a:ext uri="{FF2B5EF4-FFF2-40B4-BE49-F238E27FC236}">
                <a16:creationId xmlns:a16="http://schemas.microsoft.com/office/drawing/2014/main" id="{4EA83DA3-4169-4CB2-AE61-5C65009C0A37}"/>
              </a:ext>
            </a:extLst>
          </p:cNvPr>
          <p:cNvPicPr>
            <a:picLocks noChangeAspect="1"/>
          </p:cNvPicPr>
          <p:nvPr/>
        </p:nvPicPr>
        <p:blipFill>
          <a:blip r:embed="rId2"/>
          <a:stretch>
            <a:fillRect/>
          </a:stretch>
        </p:blipFill>
        <p:spPr>
          <a:xfrm>
            <a:off x="5161864" y="685800"/>
            <a:ext cx="6727937" cy="5486400"/>
          </a:xfrm>
          <a:prstGeom prst="rect">
            <a:avLst/>
          </a:prstGeom>
        </p:spPr>
      </p:pic>
    </p:spTree>
    <p:extLst>
      <p:ext uri="{BB962C8B-B14F-4D97-AF65-F5344CB8AC3E}">
        <p14:creationId xmlns:p14="http://schemas.microsoft.com/office/powerpoint/2010/main" val="2993726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C58378-1EF7-4488-9D36-98701AD2E9CC}"/>
              </a:ext>
            </a:extLst>
          </p:cNvPr>
          <p:cNvSpPr>
            <a:spLocks noGrp="1"/>
          </p:cNvSpPr>
          <p:nvPr>
            <p:ph type="title"/>
          </p:nvPr>
        </p:nvSpPr>
        <p:spPr>
          <a:xfrm>
            <a:off x="838200" y="159483"/>
            <a:ext cx="10515600" cy="719872"/>
          </a:xfrm>
        </p:spPr>
        <p:txBody>
          <a:bodyPr>
            <a:normAutofit fontScale="90000"/>
          </a:bodyPr>
          <a:lstStyle/>
          <a:p>
            <a:r>
              <a:rPr lang="en-US" sz="4000" b="1" dirty="0">
                <a:solidFill>
                  <a:srgbClr val="0070C0"/>
                </a:solidFill>
              </a:rPr>
              <a:t>Eligible Uses-- Sec. 212.055(1)(d)(1)(4), Florida Statutes</a:t>
            </a:r>
          </a:p>
        </p:txBody>
      </p:sp>
      <p:sp>
        <p:nvSpPr>
          <p:cNvPr id="5" name="TextBox 4">
            <a:extLst>
              <a:ext uri="{FF2B5EF4-FFF2-40B4-BE49-F238E27FC236}">
                <a16:creationId xmlns:a16="http://schemas.microsoft.com/office/drawing/2014/main" id="{5D6BC882-D8E3-4B56-A89B-C2790D20870B}"/>
              </a:ext>
            </a:extLst>
          </p:cNvPr>
          <p:cNvSpPr txBox="1"/>
          <p:nvPr/>
        </p:nvSpPr>
        <p:spPr>
          <a:xfrm>
            <a:off x="500269" y="909436"/>
            <a:ext cx="10853531" cy="861774"/>
          </a:xfrm>
          <a:prstGeom prst="rect">
            <a:avLst/>
          </a:prstGeom>
          <a:noFill/>
        </p:spPr>
        <p:txBody>
          <a:bodyPr wrap="square">
            <a:spAutoFit/>
          </a:bodyPr>
          <a:lstStyle/>
          <a:p>
            <a:r>
              <a:rPr lang="en-US" sz="2800" dirty="0">
                <a:latin typeface="Calibri" panose="020F0502020204030204" pitchFamily="34" charset="0"/>
                <a:ea typeface="Exo 2"/>
                <a:cs typeface="Exo 2"/>
              </a:rPr>
              <a:t>Project eligibility recommendations by Surtax General Counsel </a:t>
            </a:r>
          </a:p>
          <a:p>
            <a:pPr algn="l"/>
            <a:endParaRPr lang="en-US" sz="2200" b="0" i="0" dirty="0">
              <a:effectLst/>
            </a:endParaRPr>
          </a:p>
        </p:txBody>
      </p:sp>
      <p:sp>
        <p:nvSpPr>
          <p:cNvPr id="6" name="TextBox 5">
            <a:extLst>
              <a:ext uri="{FF2B5EF4-FFF2-40B4-BE49-F238E27FC236}">
                <a16:creationId xmlns:a16="http://schemas.microsoft.com/office/drawing/2014/main" id="{77C48C67-A302-4599-8664-7AD9B24BB6CF}"/>
              </a:ext>
            </a:extLst>
          </p:cNvPr>
          <p:cNvSpPr txBox="1"/>
          <p:nvPr/>
        </p:nvSpPr>
        <p:spPr>
          <a:xfrm>
            <a:off x="734629" y="1537457"/>
            <a:ext cx="10384810" cy="4493538"/>
          </a:xfrm>
          <a:prstGeom prst="rect">
            <a:avLst/>
          </a:prstGeom>
          <a:noFill/>
        </p:spPr>
        <p:txBody>
          <a:bodyPr wrap="square">
            <a:spAutoFit/>
          </a:bodyPr>
          <a:lstStyle/>
          <a:p>
            <a:pPr algn="l"/>
            <a:r>
              <a:rPr lang="en-US" sz="2200" b="0" i="0" dirty="0">
                <a:effectLst/>
              </a:rPr>
              <a:t>“(d) Proceeds from the surtax shall be applied to as many or as few of the uses enumerated below in whatever combination the county commission deems appropriate:</a:t>
            </a:r>
          </a:p>
          <a:p>
            <a:pPr algn="l"/>
            <a:r>
              <a:rPr lang="en-US" sz="2200" dirty="0"/>
              <a:t>	</a:t>
            </a:r>
            <a:r>
              <a:rPr lang="en-US" sz="2200" b="0" i="0" dirty="0">
                <a:effectLst/>
              </a:rPr>
              <a:t>1. Deposited by the county in the trust fund and shall be used for the purposes of development, construction, equipment, maintenance, operation, supportive services, including a countywide bus system, on-demand transportation services, and related costs of a fixed guideway rapid transit system; . . .</a:t>
            </a:r>
          </a:p>
          <a:p>
            <a:pPr algn="l"/>
            <a:r>
              <a:rPr lang="en-US" sz="2200" dirty="0"/>
              <a:t>	4.    </a:t>
            </a:r>
            <a:r>
              <a:rPr lang="en-US" sz="2200" b="0" i="0" dirty="0">
                <a:effectLst/>
              </a:rPr>
              <a:t>Used by the county for the planning, development, construction, operation, and maintenance of roads and bridges in the county; for the planning, development, expansion, operation, and maintenance of bus and fixed guideway systems; for the planning, development, construction, operation, and maintenance of on-demand transportation services . . . Pursuant to an interlocal agreement entered into pursuant to chapter 163, the governing body of the county may distribute proceeds from the tax to a municipality. . .”</a:t>
            </a:r>
          </a:p>
        </p:txBody>
      </p:sp>
      <p:sp>
        <p:nvSpPr>
          <p:cNvPr id="2" name="Slide Number Placeholder 1">
            <a:extLst>
              <a:ext uri="{FF2B5EF4-FFF2-40B4-BE49-F238E27FC236}">
                <a16:creationId xmlns:a16="http://schemas.microsoft.com/office/drawing/2014/main" id="{4A30EEB0-4C98-42BD-BE84-21CF6F06FCEC}"/>
              </a:ext>
            </a:extLst>
          </p:cNvPr>
          <p:cNvSpPr>
            <a:spLocks noGrp="1"/>
          </p:cNvSpPr>
          <p:nvPr>
            <p:ph type="sldNum" sz="quarter" idx="12"/>
          </p:nvPr>
        </p:nvSpPr>
        <p:spPr/>
        <p:txBody>
          <a:bodyPr/>
          <a:lstStyle/>
          <a:p>
            <a:fld id="{1CD361C8-5E96-4539-87E7-B751E3449D19}" type="slidenum">
              <a:rPr lang="en-US" smtClean="0"/>
              <a:t>7</a:t>
            </a:fld>
            <a:endParaRPr lang="en-US"/>
          </a:p>
        </p:txBody>
      </p:sp>
    </p:spTree>
    <p:extLst>
      <p:ext uri="{BB962C8B-B14F-4D97-AF65-F5344CB8AC3E}">
        <p14:creationId xmlns:p14="http://schemas.microsoft.com/office/powerpoint/2010/main" val="42326163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CDCED-F702-4B1E-A77D-27F46476D6E2}"/>
              </a:ext>
            </a:extLst>
          </p:cNvPr>
          <p:cNvSpPr>
            <a:spLocks noGrp="1"/>
          </p:cNvSpPr>
          <p:nvPr>
            <p:ph type="title"/>
          </p:nvPr>
        </p:nvSpPr>
        <p:spPr>
          <a:xfrm>
            <a:off x="589935" y="232923"/>
            <a:ext cx="10763865" cy="1325563"/>
          </a:xfrm>
        </p:spPr>
        <p:txBody>
          <a:bodyPr/>
          <a:lstStyle/>
          <a:p>
            <a:r>
              <a:rPr lang="en-US" dirty="0"/>
              <a:t>RITIX Trip Analytics –</a:t>
            </a:r>
            <a:br>
              <a:rPr lang="en-US" dirty="0"/>
            </a:br>
            <a:r>
              <a:rPr lang="en-US" dirty="0"/>
              <a:t>INRIX Data</a:t>
            </a:r>
          </a:p>
        </p:txBody>
      </p:sp>
      <p:sp>
        <p:nvSpPr>
          <p:cNvPr id="3" name="Content Placeholder 2">
            <a:extLst>
              <a:ext uri="{FF2B5EF4-FFF2-40B4-BE49-F238E27FC236}">
                <a16:creationId xmlns:a16="http://schemas.microsoft.com/office/drawing/2014/main" id="{88891463-CA13-4F59-A010-6C461E847251}"/>
              </a:ext>
            </a:extLst>
          </p:cNvPr>
          <p:cNvSpPr txBox="1">
            <a:spLocks/>
          </p:cNvSpPr>
          <p:nvPr/>
        </p:nvSpPr>
        <p:spPr>
          <a:xfrm>
            <a:off x="448352" y="1558486"/>
            <a:ext cx="5085244" cy="4486275"/>
          </a:xfrm>
          <a:prstGeom prst="rect">
            <a:avLst/>
          </a:prstGeom>
        </p:spPr>
        <p:txBody>
          <a:bodyPr anchor="t">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1C2A48"/>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1C2A48"/>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1C2A48"/>
                </a:solidFill>
                <a:latin typeface="Calibri" panose="020F050202020403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hlinkClick r:id="rId2"/>
              </a:rPr>
              <a:t>Origin-Destination (OD) Matrix</a:t>
            </a:r>
            <a:endPar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endParaRP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hlinkClick r:id="rId3"/>
              </a:rPr>
              <a:t>Segment Analysis</a:t>
            </a:r>
            <a:endPar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endParaRP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hlinkClick r:id="rId4"/>
              </a:rPr>
              <a:t>Route Analysis</a:t>
            </a:r>
            <a:endPar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endParaRPr>
          </a:p>
        </p:txBody>
      </p:sp>
      <p:pic>
        <p:nvPicPr>
          <p:cNvPr id="4" name="Picture 3" descr="A screenshot of  the RITIX trip analytics website ">
            <a:extLst>
              <a:ext uri="{FF2B5EF4-FFF2-40B4-BE49-F238E27FC236}">
                <a16:creationId xmlns:a16="http://schemas.microsoft.com/office/drawing/2014/main" id="{F52D3193-DB0B-4FA5-B33C-4B64608C5C32}"/>
              </a:ext>
            </a:extLst>
          </p:cNvPr>
          <p:cNvPicPr>
            <a:picLocks noChangeAspect="1"/>
          </p:cNvPicPr>
          <p:nvPr/>
        </p:nvPicPr>
        <p:blipFill>
          <a:blip r:embed="rId5"/>
          <a:stretch>
            <a:fillRect/>
          </a:stretch>
        </p:blipFill>
        <p:spPr>
          <a:xfrm>
            <a:off x="5423233" y="799864"/>
            <a:ext cx="6682243" cy="5449141"/>
          </a:xfrm>
          <a:prstGeom prst="rect">
            <a:avLst/>
          </a:prstGeom>
        </p:spPr>
      </p:pic>
    </p:spTree>
    <p:extLst>
      <p:ext uri="{BB962C8B-B14F-4D97-AF65-F5344CB8AC3E}">
        <p14:creationId xmlns:p14="http://schemas.microsoft.com/office/powerpoint/2010/main" val="3200673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0D1A5-1A4C-4E20-AA72-FD2FCF64C64D}"/>
              </a:ext>
            </a:extLst>
          </p:cNvPr>
          <p:cNvSpPr>
            <a:spLocks noGrp="1"/>
          </p:cNvSpPr>
          <p:nvPr>
            <p:ph type="title"/>
          </p:nvPr>
        </p:nvSpPr>
        <p:spPr>
          <a:xfrm>
            <a:off x="838200" y="294006"/>
            <a:ext cx="10515600" cy="738382"/>
          </a:xfrm>
        </p:spPr>
        <p:txBody>
          <a:bodyPr/>
          <a:lstStyle/>
          <a:p>
            <a:r>
              <a:rPr lang="en-US" dirty="0"/>
              <a:t>Trip Analytics – OD Matrix</a:t>
            </a:r>
          </a:p>
        </p:txBody>
      </p:sp>
      <p:sp>
        <p:nvSpPr>
          <p:cNvPr id="3" name="Content Placeholder 2">
            <a:extLst>
              <a:ext uri="{FF2B5EF4-FFF2-40B4-BE49-F238E27FC236}">
                <a16:creationId xmlns:a16="http://schemas.microsoft.com/office/drawing/2014/main" id="{01EDFC28-C749-4F0F-A7D2-C09CA5DCA379}"/>
              </a:ext>
            </a:extLst>
          </p:cNvPr>
          <p:cNvSpPr txBox="1">
            <a:spLocks/>
          </p:cNvSpPr>
          <p:nvPr/>
        </p:nvSpPr>
        <p:spPr>
          <a:xfrm>
            <a:off x="515702" y="1386348"/>
            <a:ext cx="5908695" cy="473129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1C2A48"/>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1C2A48"/>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1C2A48"/>
                </a:solidFill>
                <a:latin typeface="Calibri" panose="020F050202020403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kumimoji="0" lang="en-US"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rPr>
              <a:t>The </a:t>
            </a:r>
            <a:r>
              <a:rPr lang="en-US" dirty="0">
                <a:latin typeface="Calibri" panose="020F0502020204030204"/>
                <a:cs typeface="Times New Roman" panose="02020603050405020304" pitchFamily="18" charset="0"/>
              </a:rPr>
              <a:t>Origin-Destination (OD) Matrix </a:t>
            </a:r>
            <a:r>
              <a:rPr kumimoji="0" lang="en-US"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rPr>
              <a:t>tool </a:t>
            </a:r>
            <a:r>
              <a:rPr kumimoji="0" lang="en-US" sz="24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rPr>
              <a:t>generates geography-to-geography trip tables based on trip start and endpoints. Zones can be a county, sub-county, or TAZ. Users can filter by date range, time-of-day, day-of-week, and by vehicle class.</a:t>
            </a: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rPr>
              <a:t>Matrix Layout</a:t>
            </a:r>
          </a:p>
          <a:p>
            <a:pPr marL="692150" marR="0" lvl="1" indent="-463550" algn="l" defTabSz="914400" rtl="0" eaLnBrk="0" fontAlgn="base" latinLnBrk="0" hangingPunct="0">
              <a:lnSpc>
                <a:spcPct val="90000"/>
              </a:lnSpc>
              <a:spcBef>
                <a:spcPts val="500"/>
              </a:spcBef>
              <a:spcAft>
                <a:spcPct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rPr>
              <a:t>Matching Axes – same number of OD axes</a:t>
            </a:r>
          </a:p>
          <a:p>
            <a:pPr marL="692150" marR="0" lvl="1" indent="-463550" algn="l" defTabSz="914400" rtl="0" eaLnBrk="0" fontAlgn="base" latinLnBrk="0" hangingPunct="0">
              <a:lnSpc>
                <a:spcPct val="90000"/>
              </a:lnSpc>
              <a:spcBef>
                <a:spcPts val="500"/>
              </a:spcBef>
              <a:spcAft>
                <a:spcPct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rPr>
              <a:t>Custom Axes – customized OD axes</a:t>
            </a:r>
          </a:p>
        </p:txBody>
      </p:sp>
      <p:pic>
        <p:nvPicPr>
          <p:cNvPr id="4" name="Picture 3" descr="A screenshot of  the RITIX trip analytics OD Matrix website">
            <a:extLst>
              <a:ext uri="{FF2B5EF4-FFF2-40B4-BE49-F238E27FC236}">
                <a16:creationId xmlns:a16="http://schemas.microsoft.com/office/drawing/2014/main" id="{E0327F07-F69E-4C15-A7D7-AEBD17AE288C}"/>
              </a:ext>
            </a:extLst>
          </p:cNvPr>
          <p:cNvPicPr>
            <a:picLocks noChangeAspect="1"/>
          </p:cNvPicPr>
          <p:nvPr/>
        </p:nvPicPr>
        <p:blipFill>
          <a:blip r:embed="rId2"/>
          <a:stretch>
            <a:fillRect/>
          </a:stretch>
        </p:blipFill>
        <p:spPr>
          <a:xfrm>
            <a:off x="6705600" y="1469629"/>
            <a:ext cx="5486400" cy="4473971"/>
          </a:xfrm>
          <a:prstGeom prst="rect">
            <a:avLst/>
          </a:prstGeom>
        </p:spPr>
      </p:pic>
    </p:spTree>
    <p:extLst>
      <p:ext uri="{BB962C8B-B14F-4D97-AF65-F5344CB8AC3E}">
        <p14:creationId xmlns:p14="http://schemas.microsoft.com/office/powerpoint/2010/main" val="34624168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36626-B5B6-40E1-BFB2-02B8B8B9021D}"/>
              </a:ext>
            </a:extLst>
          </p:cNvPr>
          <p:cNvSpPr>
            <a:spLocks noGrp="1"/>
          </p:cNvSpPr>
          <p:nvPr>
            <p:ph type="title"/>
          </p:nvPr>
        </p:nvSpPr>
        <p:spPr/>
        <p:txBody>
          <a:bodyPr/>
          <a:lstStyle/>
          <a:p>
            <a:r>
              <a:rPr lang="en-US" dirty="0"/>
              <a:t>Aggregated &amp; Anonymous Raw Data:</a:t>
            </a:r>
            <a:br>
              <a:rPr lang="en-US" dirty="0"/>
            </a:br>
            <a:r>
              <a:rPr lang="en-US" dirty="0"/>
              <a:t>Predefined OD Locations</a:t>
            </a:r>
          </a:p>
        </p:txBody>
      </p:sp>
      <p:pic>
        <p:nvPicPr>
          <p:cNvPr id="3" name="Picture 2" descr="A screenshot of aggregated and anonymous raw data">
            <a:extLst>
              <a:ext uri="{FF2B5EF4-FFF2-40B4-BE49-F238E27FC236}">
                <a16:creationId xmlns:a16="http://schemas.microsoft.com/office/drawing/2014/main" id="{271763A6-95B1-4435-8911-2B963CC07DE8}"/>
              </a:ext>
            </a:extLst>
          </p:cNvPr>
          <p:cNvPicPr>
            <a:picLocks noChangeAspect="1"/>
          </p:cNvPicPr>
          <p:nvPr/>
        </p:nvPicPr>
        <p:blipFill>
          <a:blip r:embed="rId2"/>
          <a:stretch>
            <a:fillRect/>
          </a:stretch>
        </p:blipFill>
        <p:spPr>
          <a:xfrm>
            <a:off x="609600" y="1828800"/>
            <a:ext cx="5486400" cy="4472189"/>
          </a:xfrm>
          <a:prstGeom prst="rect">
            <a:avLst/>
          </a:prstGeom>
        </p:spPr>
      </p:pic>
      <p:pic>
        <p:nvPicPr>
          <p:cNvPr id="4" name="Picture 3" descr="A screenshot of aggregated and anonymous raw data">
            <a:extLst>
              <a:ext uri="{FF2B5EF4-FFF2-40B4-BE49-F238E27FC236}">
                <a16:creationId xmlns:a16="http://schemas.microsoft.com/office/drawing/2014/main" id="{A25C4E41-492B-4154-B2E7-E094F8398C6F}"/>
              </a:ext>
            </a:extLst>
          </p:cNvPr>
          <p:cNvPicPr>
            <a:picLocks noChangeAspect="1"/>
          </p:cNvPicPr>
          <p:nvPr/>
        </p:nvPicPr>
        <p:blipFill>
          <a:blip r:embed="rId3"/>
          <a:stretch>
            <a:fillRect/>
          </a:stretch>
        </p:blipFill>
        <p:spPr>
          <a:xfrm>
            <a:off x="6096000" y="1825625"/>
            <a:ext cx="5486400" cy="4472189"/>
          </a:xfrm>
          <a:prstGeom prst="rect">
            <a:avLst/>
          </a:prstGeom>
        </p:spPr>
      </p:pic>
    </p:spTree>
    <p:extLst>
      <p:ext uri="{BB962C8B-B14F-4D97-AF65-F5344CB8AC3E}">
        <p14:creationId xmlns:p14="http://schemas.microsoft.com/office/powerpoint/2010/main" val="38697881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E0A9-F291-41AB-90C4-2320A92E4FDF}"/>
              </a:ext>
            </a:extLst>
          </p:cNvPr>
          <p:cNvSpPr>
            <a:spLocks noGrp="1"/>
          </p:cNvSpPr>
          <p:nvPr>
            <p:ph type="title"/>
          </p:nvPr>
        </p:nvSpPr>
        <p:spPr/>
        <p:txBody>
          <a:bodyPr/>
          <a:lstStyle/>
          <a:p>
            <a:r>
              <a:rPr lang="en-US" sz="4400" kern="1200" dirty="0">
                <a:solidFill>
                  <a:schemeClr val="tx1"/>
                </a:solidFill>
                <a:latin typeface="+mn-lt"/>
                <a:cs typeface="Times New Roman" panose="02020603050405020304" pitchFamily="18" charset="0"/>
                <a:hlinkClick r:id="rId2">
                  <a:extLst>
                    <a:ext uri="{A12FA001-AC4F-418D-AE19-62706E023703}">
                      <ahyp:hlinkClr xmlns:ahyp="http://schemas.microsoft.com/office/drawing/2018/hyperlinkcolor" val="tx"/>
                    </a:ext>
                  </a:extLst>
                </a:hlinkClick>
              </a:rPr>
              <a:t>Replica Trends</a:t>
            </a:r>
            <a:endParaRPr lang="en-US" dirty="0">
              <a:solidFill>
                <a:schemeClr val="tx1"/>
              </a:solidFill>
              <a:latin typeface="+mn-lt"/>
            </a:endParaRPr>
          </a:p>
        </p:txBody>
      </p:sp>
      <p:sp>
        <p:nvSpPr>
          <p:cNvPr id="8" name="Content Placeholder 2">
            <a:extLst>
              <a:ext uri="{FF2B5EF4-FFF2-40B4-BE49-F238E27FC236}">
                <a16:creationId xmlns:a16="http://schemas.microsoft.com/office/drawing/2014/main" id="{15498D6E-F96F-4DEE-A1C2-D39119B7A389}"/>
              </a:ext>
            </a:extLst>
          </p:cNvPr>
          <p:cNvSpPr txBox="1">
            <a:spLocks/>
          </p:cNvSpPr>
          <p:nvPr/>
        </p:nvSpPr>
        <p:spPr>
          <a:xfrm>
            <a:off x="838201" y="1641708"/>
            <a:ext cx="4419600" cy="1787292"/>
          </a:xfrm>
          <a:prstGeom prst="rect">
            <a:avLst/>
          </a:prstGeom>
        </p:spPr>
        <p:txBody>
          <a:bodyPr vert="horz" lIns="91440" tIns="45720" rIns="91440" bIns="45720" rtlCol="0" anchor="t">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1C2A48"/>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1C2A48"/>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1C2A48"/>
                </a:solidFill>
                <a:latin typeface="Calibri" panose="020F050202020403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Nationwide census-tract level fidelity and weekly updated data</a:t>
            </a:r>
          </a:p>
        </p:txBody>
      </p:sp>
      <p:pic>
        <p:nvPicPr>
          <p:cNvPr id="7" name="Picture 6" descr="A screenshot of the replica trends website">
            <a:extLst>
              <a:ext uri="{FF2B5EF4-FFF2-40B4-BE49-F238E27FC236}">
                <a16:creationId xmlns:a16="http://schemas.microsoft.com/office/drawing/2014/main" id="{0E49AFC3-E567-4E40-811F-88FCCC031570}"/>
              </a:ext>
            </a:extLst>
          </p:cNvPr>
          <p:cNvPicPr>
            <a:picLocks noChangeAspect="1"/>
          </p:cNvPicPr>
          <p:nvPr/>
        </p:nvPicPr>
        <p:blipFill>
          <a:blip r:embed="rId3"/>
          <a:stretch>
            <a:fillRect/>
          </a:stretch>
        </p:blipFill>
        <p:spPr>
          <a:xfrm>
            <a:off x="5314265" y="562477"/>
            <a:ext cx="6729721" cy="5486400"/>
          </a:xfrm>
          <a:prstGeom prst="rect">
            <a:avLst/>
          </a:prstGeom>
        </p:spPr>
      </p:pic>
    </p:spTree>
    <p:extLst>
      <p:ext uri="{BB962C8B-B14F-4D97-AF65-F5344CB8AC3E}">
        <p14:creationId xmlns:p14="http://schemas.microsoft.com/office/powerpoint/2010/main" val="30140656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7D4B1-7318-4C22-8161-B9108B2531F2}"/>
              </a:ext>
            </a:extLst>
          </p:cNvPr>
          <p:cNvSpPr>
            <a:spLocks noGrp="1"/>
          </p:cNvSpPr>
          <p:nvPr>
            <p:ph type="title"/>
          </p:nvPr>
        </p:nvSpPr>
        <p:spPr/>
        <p:txBody>
          <a:bodyPr/>
          <a:lstStyle/>
          <a:p>
            <a:r>
              <a:rPr lang="en-US" dirty="0">
                <a:solidFill>
                  <a:schemeClr val="tx1"/>
                </a:solidFill>
                <a:latin typeface="+mn-lt"/>
                <a:cs typeface="Times New Roman" panose="02020603050405020304" pitchFamily="18" charset="0"/>
                <a:hlinkClick r:id="rId2">
                  <a:extLst>
                    <a:ext uri="{A12FA001-AC4F-418D-AE19-62706E023703}">
                      <ahyp:hlinkClr xmlns:ahyp="http://schemas.microsoft.com/office/drawing/2018/hyperlinkcolor" val="tx"/>
                    </a:ext>
                  </a:extLst>
                </a:hlinkClick>
              </a:rPr>
              <a:t>Replica Places</a:t>
            </a:r>
            <a:endParaRPr lang="en-US" dirty="0">
              <a:solidFill>
                <a:schemeClr val="tx1"/>
              </a:solidFill>
              <a:latin typeface="+mn-lt"/>
            </a:endParaRPr>
          </a:p>
        </p:txBody>
      </p:sp>
      <p:sp>
        <p:nvSpPr>
          <p:cNvPr id="5" name="Content Placeholder 2">
            <a:extLst>
              <a:ext uri="{FF2B5EF4-FFF2-40B4-BE49-F238E27FC236}">
                <a16:creationId xmlns:a16="http://schemas.microsoft.com/office/drawing/2014/main" id="{A627D720-2436-4215-84F3-8165AB65B1AD}"/>
              </a:ext>
            </a:extLst>
          </p:cNvPr>
          <p:cNvSpPr txBox="1">
            <a:spLocks/>
          </p:cNvSpPr>
          <p:nvPr/>
        </p:nvSpPr>
        <p:spPr>
          <a:xfrm>
            <a:off x="838200" y="1524000"/>
            <a:ext cx="4558309" cy="3181684"/>
          </a:xfrm>
          <a:prstGeom prst="rect">
            <a:avLst/>
          </a:prstGeom>
        </p:spPr>
        <p:txBody>
          <a:bodyPr anchor="t">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1C2A48"/>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1C2A48"/>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1C2A48"/>
                </a:solidFill>
                <a:latin typeface="Calibri" panose="020F050202020403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rPr>
              <a:t>Modeled trip table for an average weekday and weekend day for each season, and a quality report that measures the model’s outputs against observed data.</a:t>
            </a:r>
          </a:p>
        </p:txBody>
      </p:sp>
      <p:pic>
        <p:nvPicPr>
          <p:cNvPr id="4" name="Picture 3" descr="A screenshot of the replica places website">
            <a:extLst>
              <a:ext uri="{FF2B5EF4-FFF2-40B4-BE49-F238E27FC236}">
                <a16:creationId xmlns:a16="http://schemas.microsoft.com/office/drawing/2014/main" id="{2E5A7E83-D7C2-422C-B0A0-4405CF589E1D}"/>
              </a:ext>
            </a:extLst>
          </p:cNvPr>
          <p:cNvPicPr>
            <a:picLocks noChangeAspect="1"/>
          </p:cNvPicPr>
          <p:nvPr/>
        </p:nvPicPr>
        <p:blipFill>
          <a:blip r:embed="rId3"/>
          <a:stretch>
            <a:fillRect/>
          </a:stretch>
        </p:blipFill>
        <p:spPr>
          <a:xfrm>
            <a:off x="5312251" y="562478"/>
            <a:ext cx="6729721" cy="5486400"/>
          </a:xfrm>
          <a:prstGeom prst="rect">
            <a:avLst/>
          </a:prstGeom>
        </p:spPr>
      </p:pic>
    </p:spTree>
    <p:extLst>
      <p:ext uri="{BB962C8B-B14F-4D97-AF65-F5344CB8AC3E}">
        <p14:creationId xmlns:p14="http://schemas.microsoft.com/office/powerpoint/2010/main" val="26055646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4785A-DC19-4711-B6FD-06E3908CE88C}"/>
              </a:ext>
            </a:extLst>
          </p:cNvPr>
          <p:cNvSpPr>
            <a:spLocks noGrp="1"/>
          </p:cNvSpPr>
          <p:nvPr>
            <p:ph type="title"/>
          </p:nvPr>
        </p:nvSpPr>
        <p:spPr/>
        <p:txBody>
          <a:bodyPr/>
          <a:lstStyle/>
          <a:p>
            <a:r>
              <a:rPr lang="en-US" dirty="0"/>
              <a:t>Demo</a:t>
            </a:r>
          </a:p>
        </p:txBody>
      </p:sp>
      <p:sp>
        <p:nvSpPr>
          <p:cNvPr id="3" name="Content Placeholder 2">
            <a:extLst>
              <a:ext uri="{FF2B5EF4-FFF2-40B4-BE49-F238E27FC236}">
                <a16:creationId xmlns:a16="http://schemas.microsoft.com/office/drawing/2014/main" id="{E22ECB3C-8EBD-4D0F-A73C-75BCF8BAED07}"/>
              </a:ext>
            </a:extLst>
          </p:cNvPr>
          <p:cNvSpPr txBox="1">
            <a:spLocks/>
          </p:cNvSpPr>
          <p:nvPr/>
        </p:nvSpPr>
        <p:spPr>
          <a:xfrm>
            <a:off x="838200" y="1524000"/>
            <a:ext cx="10820400" cy="3181684"/>
          </a:xfrm>
          <a:prstGeom prst="rect">
            <a:avLst/>
          </a:prstGeom>
        </p:spPr>
        <p:txBody>
          <a:bodyPr anchor="t">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1C2A48"/>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1C2A48"/>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1C2A48"/>
                </a:solidFill>
                <a:latin typeface="Calibri" panose="020F050202020403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C2A48"/>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hlinkClick r:id="rId2"/>
              </a:rPr>
              <a:t>https://ritis.org/</a:t>
            </a:r>
            <a:endPar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hlinkClick r:id="rId3"/>
              </a:rPr>
              <a:t>https://replicahq.com/</a:t>
            </a:r>
            <a:r>
              <a:rPr kumimoji="0" lang="en-US" sz="2800" b="0" i="0" u="none" strike="noStrike" kern="1200" cap="none" spc="0" normalizeH="0" baseline="0" noProof="0" dirty="0">
                <a:ln>
                  <a:noFill/>
                </a:ln>
                <a:solidFill>
                  <a:srgbClr val="1C2A48"/>
                </a:solidFill>
                <a:effectLst/>
                <a:uLnTx/>
                <a:uFillTx/>
                <a:latin typeface="Calibri" panose="020F0502020204030204"/>
                <a:ea typeface="+mn-ea"/>
                <a:cs typeface="Times New Roman" panose="02020603050405020304" pitchFamily="18" charset="0"/>
              </a:rPr>
              <a:t> </a:t>
            </a:r>
          </a:p>
        </p:txBody>
      </p:sp>
      <p:sp>
        <p:nvSpPr>
          <p:cNvPr id="5" name="TextBox 4">
            <a:extLst>
              <a:ext uri="{FF2B5EF4-FFF2-40B4-BE49-F238E27FC236}">
                <a16:creationId xmlns:a16="http://schemas.microsoft.com/office/drawing/2014/main" id="{513CFDAF-D580-47A7-BC35-D24278504D4B}"/>
              </a:ext>
            </a:extLst>
          </p:cNvPr>
          <p:cNvSpPr txBox="1"/>
          <p:nvPr/>
        </p:nvSpPr>
        <p:spPr>
          <a:xfrm>
            <a:off x="2070674" y="3586808"/>
            <a:ext cx="7303401" cy="1138773"/>
          </a:xfrm>
          <a:prstGeom prst="rect">
            <a:avLst/>
          </a:prstGeom>
          <a:noFill/>
        </p:spPr>
        <p:txBody>
          <a:bodyPr wrap="square" rtlCol="0">
            <a:spAutoFit/>
          </a:bodyPr>
          <a:lstStyle/>
          <a:p>
            <a:endParaRPr lang="en-US" dirty="0"/>
          </a:p>
          <a:p>
            <a:endParaRPr lang="en-US" dirty="0"/>
          </a:p>
          <a:p>
            <a:r>
              <a:rPr lang="en-US" sz="3200" dirty="0"/>
              <a:t>Discussion? Questions?</a:t>
            </a:r>
          </a:p>
        </p:txBody>
      </p:sp>
    </p:spTree>
    <p:extLst>
      <p:ext uri="{BB962C8B-B14F-4D97-AF65-F5344CB8AC3E}">
        <p14:creationId xmlns:p14="http://schemas.microsoft.com/office/powerpoint/2010/main" val="11541739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B8259-BA45-400F-B58A-FC7D233DB7A7}"/>
              </a:ext>
            </a:extLst>
          </p:cNvPr>
          <p:cNvSpPr>
            <a:spLocks noGrp="1"/>
          </p:cNvSpPr>
          <p:nvPr>
            <p:ph type="title"/>
          </p:nvPr>
        </p:nvSpPr>
        <p:spPr/>
        <p:txBody>
          <a:bodyPr/>
          <a:lstStyle/>
          <a:p>
            <a:r>
              <a:rPr lang="en-US" dirty="0"/>
              <a:t>NON-AGENDA &amp; ADJOURN</a:t>
            </a:r>
          </a:p>
        </p:txBody>
      </p:sp>
      <p:sp>
        <p:nvSpPr>
          <p:cNvPr id="3" name="Text Placeholder 2">
            <a:extLst>
              <a:ext uri="{FF2B5EF4-FFF2-40B4-BE49-F238E27FC236}">
                <a16:creationId xmlns:a16="http://schemas.microsoft.com/office/drawing/2014/main" id="{D50192B0-1E28-45E5-A85B-AAE8223945D8}"/>
              </a:ext>
            </a:extLst>
          </p:cNvPr>
          <p:cNvSpPr>
            <a:spLocks noGrp="1"/>
          </p:cNvSpPr>
          <p:nvPr>
            <p:ph type="body" idx="1"/>
          </p:nvPr>
        </p:nvSpPr>
        <p:spPr/>
        <p:txBody>
          <a:bodyPr/>
          <a:lstStyle/>
          <a:p>
            <a:r>
              <a:rPr lang="en-US" dirty="0"/>
              <a:t>Regular Meeting of Oversight Board November 19, 2021</a:t>
            </a:r>
          </a:p>
        </p:txBody>
      </p:sp>
      <p:sp>
        <p:nvSpPr>
          <p:cNvPr id="4" name="Slide Number Placeholder 3">
            <a:extLst>
              <a:ext uri="{FF2B5EF4-FFF2-40B4-BE49-F238E27FC236}">
                <a16:creationId xmlns:a16="http://schemas.microsoft.com/office/drawing/2014/main" id="{9FDDA9F1-E4E0-4D57-83FE-5AE204DA67E5}"/>
              </a:ext>
            </a:extLst>
          </p:cNvPr>
          <p:cNvSpPr>
            <a:spLocks noGrp="1"/>
          </p:cNvSpPr>
          <p:nvPr>
            <p:ph type="sldNum" sz="quarter" idx="12"/>
          </p:nvPr>
        </p:nvSpPr>
        <p:spPr/>
        <p:txBody>
          <a:bodyPr/>
          <a:lstStyle/>
          <a:p>
            <a:fld id="{1CD361C8-5E96-4539-87E7-B751E3449D19}" type="slidenum">
              <a:rPr lang="en-US" smtClean="0"/>
              <a:t>76</a:t>
            </a:fld>
            <a:endParaRPr lang="en-US"/>
          </a:p>
        </p:txBody>
      </p:sp>
    </p:spTree>
    <p:extLst>
      <p:ext uri="{BB962C8B-B14F-4D97-AF65-F5344CB8AC3E}">
        <p14:creationId xmlns:p14="http://schemas.microsoft.com/office/powerpoint/2010/main" val="30950813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B06C3-6663-4690-96C1-B2A0C485C3CF}"/>
              </a:ext>
            </a:extLst>
          </p:cNvPr>
          <p:cNvSpPr>
            <a:spLocks noGrp="1"/>
          </p:cNvSpPr>
          <p:nvPr>
            <p:ph type="title"/>
          </p:nvPr>
        </p:nvSpPr>
        <p:spPr/>
        <p:txBody>
          <a:bodyPr/>
          <a:lstStyle/>
          <a:p>
            <a:r>
              <a:rPr lang="en-US" dirty="0"/>
              <a:t>LUNCH BREAK</a:t>
            </a:r>
          </a:p>
        </p:txBody>
      </p:sp>
      <p:sp>
        <p:nvSpPr>
          <p:cNvPr id="3" name="Text Placeholder 2">
            <a:extLst>
              <a:ext uri="{FF2B5EF4-FFF2-40B4-BE49-F238E27FC236}">
                <a16:creationId xmlns:a16="http://schemas.microsoft.com/office/drawing/2014/main" id="{866156F1-A2F3-44B6-A569-D1E432EC355C}"/>
              </a:ext>
            </a:extLst>
          </p:cNvPr>
          <p:cNvSpPr>
            <a:spLocks noGrp="1"/>
          </p:cNvSpPr>
          <p:nvPr>
            <p:ph type="body" idx="1"/>
          </p:nvPr>
        </p:nvSpPr>
        <p:spPr/>
        <p:txBody>
          <a:bodyPr/>
          <a:lstStyle/>
          <a:p>
            <a:r>
              <a:rPr lang="en-US" dirty="0"/>
              <a:t>Oversight Board Members should report to Workshop Room, 430</a:t>
            </a:r>
          </a:p>
        </p:txBody>
      </p:sp>
      <p:sp>
        <p:nvSpPr>
          <p:cNvPr id="4" name="Slide Number Placeholder 3">
            <a:extLst>
              <a:ext uri="{FF2B5EF4-FFF2-40B4-BE49-F238E27FC236}">
                <a16:creationId xmlns:a16="http://schemas.microsoft.com/office/drawing/2014/main" id="{E7F46A84-9CB7-4DC3-8449-BFFCBED8FB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D361C8-5E96-4539-87E7-B751E3449D1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86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5A7D-9DB1-4E56-850C-39F2587F8A61}"/>
              </a:ext>
            </a:extLst>
          </p:cNvPr>
          <p:cNvSpPr>
            <a:spLocks noGrp="1"/>
          </p:cNvSpPr>
          <p:nvPr>
            <p:ph type="title"/>
          </p:nvPr>
        </p:nvSpPr>
        <p:spPr/>
        <p:txBody>
          <a:bodyPr/>
          <a:lstStyle/>
          <a:p>
            <a:r>
              <a:rPr lang="en-US" dirty="0"/>
              <a:t>Action Items 2 and 3</a:t>
            </a:r>
          </a:p>
        </p:txBody>
      </p:sp>
      <p:sp>
        <p:nvSpPr>
          <p:cNvPr id="3" name="Content Placeholder 2">
            <a:extLst>
              <a:ext uri="{FF2B5EF4-FFF2-40B4-BE49-F238E27FC236}">
                <a16:creationId xmlns:a16="http://schemas.microsoft.com/office/drawing/2014/main" id="{A4F3925E-CBAC-42ED-BAD3-6D10C15F9F93}"/>
              </a:ext>
            </a:extLst>
          </p:cNvPr>
          <p:cNvSpPr>
            <a:spLocks noGrp="1"/>
          </p:cNvSpPr>
          <p:nvPr>
            <p:ph idx="1"/>
          </p:nvPr>
        </p:nvSpPr>
        <p:spPr/>
        <p:txBody>
          <a:bodyPr/>
          <a:lstStyle/>
          <a:p>
            <a:pPr marL="342900" marR="0" indent="-342900" algn="just">
              <a:spcBef>
                <a:spcPts val="0"/>
              </a:spcBef>
              <a:spcAft>
                <a:spcPts val="0"/>
              </a:spcAft>
              <a:buFont typeface="+mj-lt"/>
              <a:buAutoNum type="arabicPeriod"/>
            </a:pPr>
            <a:r>
              <a:rPr lang="en-US" sz="2800" b="1" u="sng" dirty="0">
                <a:effectLst/>
                <a:latin typeface="Calibri" panose="020F0502020204030204" pitchFamily="34" charset="0"/>
                <a:ea typeface="Exo 2"/>
                <a:cs typeface="Exo 2"/>
              </a:rPr>
              <a:t>Motion to Approve</a:t>
            </a:r>
            <a:r>
              <a:rPr lang="en-US" sz="2800" b="1" dirty="0">
                <a:effectLst/>
                <a:latin typeface="Calibri" panose="020F0502020204030204" pitchFamily="34" charset="0"/>
                <a:ea typeface="Exo 2"/>
                <a:cs typeface="Exo 2"/>
              </a:rPr>
              <a:t> </a:t>
            </a:r>
            <a:r>
              <a:rPr lang="en-US" sz="2800" dirty="0">
                <a:effectLst/>
                <a:latin typeface="Calibri" panose="020F0502020204030204" pitchFamily="34" charset="0"/>
                <a:ea typeface="Exo 2"/>
                <a:cs typeface="Exo 2"/>
              </a:rPr>
              <a:t>surtax funding in the not-to-exceed amount of $2.75M per year for up to five years ($13.75M total) for a Broward County Transit (BCT) Community Micro-transit Pilot Program</a:t>
            </a:r>
          </a:p>
          <a:p>
            <a:pPr marL="342900" marR="0" indent="-342900" algn="just">
              <a:spcBef>
                <a:spcPts val="0"/>
              </a:spcBef>
              <a:spcAft>
                <a:spcPts val="0"/>
              </a:spcAft>
              <a:buFont typeface="+mj-lt"/>
              <a:buAutoNum type="arabicPeriod"/>
            </a:pPr>
            <a:endParaRPr lang="en-US" dirty="0">
              <a:latin typeface="Calibri" panose="020F0502020204030204" pitchFamily="34" charset="0"/>
              <a:ea typeface="Exo 2"/>
              <a:cs typeface="Exo 2"/>
            </a:endParaRPr>
          </a:p>
          <a:p>
            <a:pPr marL="0" marR="0" indent="0" algn="just">
              <a:spcBef>
                <a:spcPts val="0"/>
              </a:spcBef>
              <a:spcAft>
                <a:spcPts val="0"/>
              </a:spcAft>
              <a:buNone/>
            </a:pPr>
            <a:endParaRPr lang="en-US" sz="2800" dirty="0">
              <a:effectLst/>
              <a:latin typeface="Calibri" panose="020F0502020204030204" pitchFamily="34" charset="0"/>
              <a:ea typeface="Exo 2"/>
              <a:cs typeface="Exo 2"/>
            </a:endParaRPr>
          </a:p>
          <a:p>
            <a:pPr marL="514350" marR="0" indent="-514350">
              <a:spcBef>
                <a:spcPts val="0"/>
              </a:spcBef>
              <a:spcAft>
                <a:spcPts val="0"/>
              </a:spcAft>
              <a:buFont typeface="+mj-lt"/>
              <a:buAutoNum type="arabicPeriod" startAt="2"/>
            </a:pPr>
            <a:r>
              <a:rPr lang="en-US" sz="2800" b="1" u="sng" dirty="0">
                <a:effectLst/>
                <a:latin typeface="Calibri" panose="020F0502020204030204" pitchFamily="34" charset="0"/>
                <a:ea typeface="Exo 2"/>
                <a:cs typeface="Exo 2"/>
              </a:rPr>
              <a:t>Motion to Approve</a:t>
            </a:r>
            <a:r>
              <a:rPr lang="en-US" sz="2800" b="1" dirty="0">
                <a:effectLst/>
                <a:latin typeface="Calibri" panose="020F0502020204030204" pitchFamily="34" charset="0"/>
                <a:ea typeface="Exo 2"/>
                <a:cs typeface="Exo 2"/>
              </a:rPr>
              <a:t> </a:t>
            </a:r>
            <a:r>
              <a:rPr lang="en-US" sz="2800" dirty="0">
                <a:effectLst/>
                <a:latin typeface="Calibri" panose="020F0502020204030204" pitchFamily="34" charset="0"/>
                <a:ea typeface="Exo 2"/>
                <a:cs typeface="Exo 2"/>
              </a:rPr>
              <a:t>surtax funding in the not-to-exceed amount of $2M per year for up to five years ($10M total) for a BCT </a:t>
            </a:r>
            <a:r>
              <a:rPr lang="en-US" sz="2800" dirty="0">
                <a:latin typeface="+mn-lt"/>
              </a:rPr>
              <a:t>Late Shift Connect Pilot Program </a:t>
            </a:r>
            <a:endParaRPr lang="en-US" sz="2800" dirty="0">
              <a:effectLst/>
              <a:latin typeface="Exo 2"/>
              <a:ea typeface="Exo 2"/>
              <a:cs typeface="Exo 2"/>
            </a:endParaRPr>
          </a:p>
          <a:p>
            <a:endParaRPr lang="en-US" dirty="0"/>
          </a:p>
        </p:txBody>
      </p:sp>
      <p:sp>
        <p:nvSpPr>
          <p:cNvPr id="4" name="Slide Number Placeholder 3">
            <a:extLst>
              <a:ext uri="{FF2B5EF4-FFF2-40B4-BE49-F238E27FC236}">
                <a16:creationId xmlns:a16="http://schemas.microsoft.com/office/drawing/2014/main" id="{67A4040F-C7F9-4B7E-BAFF-03ADB195F339}"/>
              </a:ext>
            </a:extLst>
          </p:cNvPr>
          <p:cNvSpPr>
            <a:spLocks noGrp="1"/>
          </p:cNvSpPr>
          <p:nvPr>
            <p:ph type="sldNum" sz="quarter" idx="12"/>
          </p:nvPr>
        </p:nvSpPr>
        <p:spPr/>
        <p:txBody>
          <a:bodyPr/>
          <a:lstStyle/>
          <a:p>
            <a:fld id="{1CD361C8-5E96-4539-87E7-B751E3449D19}" type="slidenum">
              <a:rPr lang="en-US" smtClean="0"/>
              <a:t>8</a:t>
            </a:fld>
            <a:endParaRPr lang="en-US"/>
          </a:p>
        </p:txBody>
      </p:sp>
      <p:sp>
        <p:nvSpPr>
          <p:cNvPr id="5" name="TextBox 4">
            <a:extLst>
              <a:ext uri="{FF2B5EF4-FFF2-40B4-BE49-F238E27FC236}">
                <a16:creationId xmlns:a16="http://schemas.microsoft.com/office/drawing/2014/main" id="{F430F176-B218-472B-9CB6-381C4494D649}"/>
              </a:ext>
            </a:extLst>
          </p:cNvPr>
          <p:cNvSpPr txBox="1"/>
          <p:nvPr/>
        </p:nvSpPr>
        <p:spPr>
          <a:xfrm>
            <a:off x="5075261" y="6273294"/>
            <a:ext cx="26834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Light" panose="020F0302020204030204" pitchFamily="34" charset="0"/>
                <a:ea typeface="Calibri" panose="020F0502020204030204" pitchFamily="34" charset="0"/>
                <a:cs typeface="+mn-cs"/>
              </a:rPr>
              <a:t>Updated Content on 11.17.21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871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3"/>
        <p:cNvGrpSpPr/>
        <p:nvPr/>
      </p:nvGrpSpPr>
      <p:grpSpPr>
        <a:xfrm>
          <a:off x="0" y="0"/>
          <a:ext cx="0" cy="0"/>
          <a:chOff x="0" y="0"/>
          <a:chExt cx="0" cy="0"/>
        </a:xfrm>
      </p:grpSpPr>
      <p:sp>
        <p:nvSpPr>
          <p:cNvPr id="3" name="Title 2">
            <a:extLst>
              <a:ext uri="{FF2B5EF4-FFF2-40B4-BE49-F238E27FC236}">
                <a16:creationId xmlns:a16="http://schemas.microsoft.com/office/drawing/2014/main" id="{6F90D34C-F155-4336-AB7B-262CC16F1457}"/>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Autofit/>
          </a:bodyPr>
          <a:lstStyle/>
          <a:p>
            <a:r>
              <a:rPr lang="en-US" dirty="0"/>
              <a:t>Action item 4</a:t>
            </a:r>
          </a:p>
        </p:txBody>
      </p:sp>
      <p:pic>
        <p:nvPicPr>
          <p:cNvPr id="5" name="Picture 4" descr="A picture of a drainage improvement project ">
            <a:extLst>
              <a:ext uri="{FF2B5EF4-FFF2-40B4-BE49-F238E27FC236}">
                <a16:creationId xmlns:a16="http://schemas.microsoft.com/office/drawing/2014/main" id="{448290D7-B497-4AE4-B9E1-A8CBBCA997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9846" y="59635"/>
            <a:ext cx="4154255" cy="2935353"/>
          </a:xfrm>
          <a:prstGeom prst="rect">
            <a:avLst/>
          </a:prstGeom>
          <a:ln w="12700">
            <a:solidFill>
              <a:schemeClr val="tx1"/>
            </a:solidFill>
          </a:ln>
        </p:spPr>
      </p:pic>
      <p:sp>
        <p:nvSpPr>
          <p:cNvPr id="84" name="Google Shape;84;p13"/>
          <p:cNvSpPr txBox="1"/>
          <p:nvPr/>
        </p:nvSpPr>
        <p:spPr>
          <a:xfrm>
            <a:off x="5065858" y="0"/>
            <a:ext cx="5857064" cy="3152984"/>
          </a:xfrm>
          <a:prstGeom prst="rect">
            <a:avLst/>
          </a:prstGeom>
          <a:noFill/>
          <a:ln>
            <a:noFill/>
          </a:ln>
        </p:spPr>
        <p:txBody>
          <a:bodyPr spcFirstLastPara="1" wrap="square" lIns="91425" tIns="45700" rIns="91425" bIns="45700" anchor="t" anchorCtr="0">
            <a:noAutofit/>
          </a:bodyPr>
          <a:lstStyle/>
          <a:p>
            <a:pPr>
              <a:buClr>
                <a:srgbClr val="000000"/>
              </a:buClr>
            </a:pPr>
            <a:r>
              <a:rPr lang="en-US" sz="2800" kern="0" dirty="0">
                <a:latin typeface="Calibri" panose="020F0502020204030204" pitchFamily="34" charset="0"/>
                <a:ea typeface="Rockwell"/>
                <a:cs typeface="Calibri" panose="020F0502020204030204" pitchFamily="34" charset="0"/>
                <a:sym typeface="Rockwell"/>
              </a:rPr>
              <a:t>Action Item 4:</a:t>
            </a:r>
          </a:p>
          <a:p>
            <a:pPr>
              <a:buClr>
                <a:srgbClr val="000000"/>
              </a:buClr>
            </a:pPr>
            <a:r>
              <a:rPr lang="en-US" sz="2000" b="1" kern="0" dirty="0">
                <a:solidFill>
                  <a:srgbClr val="BF9000"/>
                </a:solidFill>
                <a:latin typeface="Rockwell"/>
                <a:ea typeface="Rockwell"/>
                <a:cs typeface="Rockwell"/>
                <a:sym typeface="Rockwell"/>
              </a:rPr>
              <a:t>D104 Broadview Park Neighborhood Drainage Improvement Project</a:t>
            </a:r>
          </a:p>
          <a:p>
            <a:pPr>
              <a:buClr>
                <a:srgbClr val="000000"/>
              </a:buClr>
            </a:pPr>
            <a:r>
              <a:rPr lang="en-US" sz="1600" b="1" kern="0" dirty="0">
                <a:solidFill>
                  <a:srgbClr val="FF0000"/>
                </a:solidFill>
                <a:latin typeface="Rockwell"/>
                <a:ea typeface="Rockwell"/>
                <a:cs typeface="Rockwell"/>
                <a:sym typeface="Rockwell"/>
              </a:rPr>
              <a:t>*NEW PROJECT*</a:t>
            </a:r>
            <a:br>
              <a:rPr lang="en-US" sz="1600" b="1" kern="0" dirty="0">
                <a:solidFill>
                  <a:srgbClr val="BF9000"/>
                </a:solidFill>
                <a:latin typeface="Rockwell"/>
                <a:ea typeface="Rockwell"/>
                <a:cs typeface="Rockwell"/>
                <a:sym typeface="Rockwell"/>
              </a:rPr>
            </a:br>
            <a:r>
              <a:rPr lang="en-US" sz="1400" b="1" kern="0" dirty="0">
                <a:solidFill>
                  <a:srgbClr val="000000"/>
                </a:solidFill>
                <a:latin typeface="Calibri" panose="020F0502020204030204" pitchFamily="34" charset="0"/>
                <a:ea typeface="Rockwell"/>
                <a:cs typeface="Calibri" panose="020F0502020204030204" pitchFamily="34" charset="0"/>
                <a:sym typeface="Rockwell"/>
              </a:rPr>
              <a:t>Broward Municipal Services District</a:t>
            </a:r>
            <a:br>
              <a:rPr lang="en-US" sz="2400" b="1" kern="0" dirty="0">
                <a:solidFill>
                  <a:srgbClr val="BF9000"/>
                </a:solidFill>
                <a:latin typeface="Rockwell"/>
                <a:ea typeface="Rockwell"/>
                <a:cs typeface="Rockwell"/>
                <a:sym typeface="Rockwell"/>
              </a:rPr>
            </a:br>
            <a:endParaRPr sz="900" kern="0" dirty="0">
              <a:solidFill>
                <a:srgbClr val="000000"/>
              </a:solidFill>
              <a:latin typeface="Calibri"/>
              <a:ea typeface="Calibri"/>
              <a:cs typeface="Calibri"/>
              <a:sym typeface="Calibri"/>
            </a:endParaRPr>
          </a:p>
          <a:p>
            <a:pPr>
              <a:buClr>
                <a:srgbClr val="000000"/>
              </a:buClr>
            </a:pPr>
            <a:r>
              <a:rPr lang="en-US" sz="1300" kern="0" dirty="0">
                <a:solidFill>
                  <a:srgbClr val="000000"/>
                </a:solidFill>
                <a:latin typeface="Calibri"/>
                <a:ea typeface="Calibri"/>
                <a:cs typeface="Calibri"/>
                <a:sym typeface="Calibri"/>
              </a:rPr>
              <a:t>Replace aged drainage piping and install green stormwater management infrastructure to reduce roadway flooding in Broadview Park.  FL Dept. of Economic Opportunity (DEO) is currently reviewing a grant application for this project (total cost-$21.7M, DEO grant for $16.7M and County match of $5M).  DEO requires a planning study to fully define scope and schedule before final grant approval, which is expected in 1</a:t>
            </a:r>
            <a:r>
              <a:rPr lang="en-US" sz="1300" kern="0" baseline="30000" dirty="0">
                <a:solidFill>
                  <a:srgbClr val="000000"/>
                </a:solidFill>
                <a:latin typeface="Calibri"/>
                <a:ea typeface="Calibri"/>
                <a:cs typeface="Calibri"/>
                <a:sym typeface="Calibri"/>
              </a:rPr>
              <a:t>st</a:t>
            </a:r>
            <a:r>
              <a:rPr lang="en-US" sz="1300" kern="0" dirty="0">
                <a:solidFill>
                  <a:srgbClr val="000000"/>
                </a:solidFill>
                <a:latin typeface="Calibri"/>
                <a:ea typeface="Calibri"/>
                <a:cs typeface="Calibri"/>
                <a:sym typeface="Calibri"/>
              </a:rPr>
              <a:t> Quarter of 2022.  If grant is approved, a future request for remaining $4.5M County match will be submitted for MAP funding approval.</a:t>
            </a:r>
          </a:p>
        </p:txBody>
      </p:sp>
      <p:sp>
        <p:nvSpPr>
          <p:cNvPr id="93" name="Google Shape;93;p13"/>
          <p:cNvSpPr txBox="1"/>
          <p:nvPr/>
        </p:nvSpPr>
        <p:spPr>
          <a:xfrm>
            <a:off x="10983268" y="459552"/>
            <a:ext cx="1272323" cy="469800"/>
          </a:xfrm>
          <a:prstGeom prst="rect">
            <a:avLst/>
          </a:prstGeom>
          <a:noFill/>
          <a:ln>
            <a:noFill/>
          </a:ln>
        </p:spPr>
        <p:txBody>
          <a:bodyPr spcFirstLastPara="1" wrap="square" lIns="91425" tIns="45700" rIns="91425" bIns="45700" anchor="t" anchorCtr="0">
            <a:noAutofit/>
          </a:bodyPr>
          <a:lstStyle/>
          <a:p>
            <a:pPr>
              <a:buClr>
                <a:srgbClr val="000000"/>
              </a:buClr>
            </a:pPr>
            <a:r>
              <a:rPr lang="en-US" sz="1200" kern="0" dirty="0">
                <a:solidFill>
                  <a:srgbClr val="000000"/>
                </a:solidFill>
                <a:latin typeface="Calibri"/>
                <a:ea typeface="Calibri"/>
                <a:cs typeface="Calibri"/>
                <a:sym typeface="Calibri"/>
              </a:rPr>
              <a:t>Broward County Public Works</a:t>
            </a:r>
            <a:endParaRPr sz="1200" kern="0" dirty="0">
              <a:solidFill>
                <a:srgbClr val="000000"/>
              </a:solidFill>
              <a:latin typeface="Arial"/>
              <a:cs typeface="Arial"/>
              <a:sym typeface="Arial"/>
            </a:endParaRPr>
          </a:p>
          <a:p>
            <a:pPr>
              <a:buClr>
                <a:srgbClr val="000000"/>
              </a:buClr>
            </a:pPr>
            <a:r>
              <a:rPr lang="en-US" sz="1200" kern="0" dirty="0">
                <a:solidFill>
                  <a:srgbClr val="000000"/>
                </a:solidFill>
                <a:latin typeface="Calibri"/>
                <a:ea typeface="Calibri"/>
                <a:cs typeface="Calibri"/>
                <a:sym typeface="Calibri"/>
              </a:rPr>
              <a:t>November 2021</a:t>
            </a:r>
            <a:endParaRPr sz="1200" kern="0" dirty="0">
              <a:solidFill>
                <a:srgbClr val="000000"/>
              </a:solidFill>
              <a:latin typeface="Arial"/>
              <a:cs typeface="Arial"/>
              <a:sym typeface="Arial"/>
            </a:endParaRPr>
          </a:p>
        </p:txBody>
      </p:sp>
      <p:pic>
        <p:nvPicPr>
          <p:cNvPr id="12" name="Picture 11" descr="A second picture of a drainage improvement project ">
            <a:extLst>
              <a:ext uri="{FF2B5EF4-FFF2-40B4-BE49-F238E27FC236}">
                <a16:creationId xmlns:a16="http://schemas.microsoft.com/office/drawing/2014/main" id="{5765051A-D190-4136-8E27-D147BD3056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9847" y="3217437"/>
            <a:ext cx="4154254" cy="3075929"/>
          </a:xfrm>
          <a:prstGeom prst="rect">
            <a:avLst/>
          </a:prstGeom>
          <a:ln w="12700">
            <a:solidFill>
              <a:schemeClr val="tx1"/>
            </a:solidFill>
          </a:ln>
        </p:spPr>
      </p:pic>
      <p:sp>
        <p:nvSpPr>
          <p:cNvPr id="85" name="Google Shape;85;p13"/>
          <p:cNvSpPr txBox="1"/>
          <p:nvPr/>
        </p:nvSpPr>
        <p:spPr>
          <a:xfrm>
            <a:off x="5085258" y="3272146"/>
            <a:ext cx="2628300" cy="1095173"/>
          </a:xfrm>
          <a:prstGeom prst="rect">
            <a:avLst/>
          </a:prstGeom>
          <a:noFill/>
          <a:ln>
            <a:noFill/>
          </a:ln>
        </p:spPr>
        <p:txBody>
          <a:bodyPr spcFirstLastPara="1" wrap="square" lIns="91425" tIns="45700" rIns="91425" bIns="45700" anchor="t" anchorCtr="0">
            <a:noAutofit/>
          </a:bodyPr>
          <a:lstStyle/>
          <a:p>
            <a:pPr>
              <a:buClr>
                <a:srgbClr val="000000"/>
              </a:buClr>
            </a:pPr>
            <a:r>
              <a:rPr lang="en-US" sz="1400" b="1" kern="0" dirty="0">
                <a:solidFill>
                  <a:srgbClr val="000000"/>
                </a:solidFill>
                <a:latin typeface="Calibri"/>
                <a:ea typeface="Calibri"/>
                <a:cs typeface="Calibri"/>
                <a:sym typeface="Calibri"/>
              </a:rPr>
              <a:t>Schedule:</a:t>
            </a:r>
            <a:endParaRPr sz="1400" kern="0" dirty="0">
              <a:solidFill>
                <a:srgbClr val="000000"/>
              </a:solidFill>
              <a:latin typeface="Arial"/>
              <a:cs typeface="Arial"/>
              <a:sym typeface="Arial"/>
            </a:endParaRPr>
          </a:p>
          <a:p>
            <a:pPr>
              <a:buClr>
                <a:srgbClr val="000000"/>
              </a:buClr>
            </a:pPr>
            <a:r>
              <a:rPr lang="en-US" sz="1200" kern="0" dirty="0">
                <a:solidFill>
                  <a:srgbClr val="000000"/>
                </a:solidFill>
                <a:latin typeface="Calibri"/>
                <a:ea typeface="Calibri"/>
                <a:cs typeface="Calibri"/>
                <a:sym typeface="Calibri"/>
              </a:rPr>
              <a:t>Current Study Start – 2022</a:t>
            </a:r>
          </a:p>
          <a:p>
            <a:pPr>
              <a:buClr>
                <a:srgbClr val="000000"/>
              </a:buClr>
            </a:pPr>
            <a:r>
              <a:rPr lang="en-US" sz="1200" kern="0" dirty="0">
                <a:solidFill>
                  <a:srgbClr val="000000"/>
                </a:solidFill>
                <a:latin typeface="Calibri"/>
                <a:ea typeface="Calibri"/>
                <a:cs typeface="Calibri"/>
                <a:sym typeface="Calibri"/>
              </a:rPr>
              <a:t>FT21-25 Cap. Plan Start –N/A</a:t>
            </a:r>
            <a:br>
              <a:rPr lang="en-US" sz="1200" kern="0" dirty="0">
                <a:solidFill>
                  <a:srgbClr val="000000"/>
                </a:solidFill>
                <a:latin typeface="Calibri"/>
                <a:ea typeface="Calibri"/>
                <a:cs typeface="Calibri"/>
                <a:sym typeface="Calibri"/>
              </a:rPr>
            </a:br>
            <a:r>
              <a:rPr lang="en-US" sz="1200" kern="0" dirty="0">
                <a:solidFill>
                  <a:srgbClr val="000000"/>
                </a:solidFill>
                <a:latin typeface="Calibri"/>
                <a:ea typeface="Calibri"/>
                <a:cs typeface="Calibri"/>
                <a:sym typeface="Calibri"/>
              </a:rPr>
              <a:t>Reasons for Change </a:t>
            </a:r>
            <a:r>
              <a:rPr lang="en-US" sz="1200" dirty="0">
                <a:solidFill>
                  <a:srgbClr val="000000"/>
                </a:solidFill>
                <a:latin typeface="Calibri"/>
                <a:ea typeface="Calibri"/>
                <a:cs typeface="Calibri"/>
                <a:sym typeface="Calibri"/>
              </a:rPr>
              <a:t>–</a:t>
            </a:r>
            <a:r>
              <a:rPr lang="en-US" sz="1200" kern="0" dirty="0">
                <a:solidFill>
                  <a:srgbClr val="000000"/>
                </a:solidFill>
                <a:latin typeface="Calibri"/>
                <a:ea typeface="Calibri"/>
                <a:cs typeface="Calibri"/>
                <a:sym typeface="Calibri"/>
              </a:rPr>
              <a:t> New Project</a:t>
            </a:r>
            <a:endParaRPr sz="1400" kern="0" dirty="0">
              <a:solidFill>
                <a:srgbClr val="000000"/>
              </a:solidFill>
              <a:latin typeface="Arial"/>
              <a:cs typeface="Arial"/>
              <a:sym typeface="Arial"/>
            </a:endParaRPr>
          </a:p>
        </p:txBody>
      </p:sp>
      <p:sp>
        <p:nvSpPr>
          <p:cNvPr id="86" name="Google Shape;86;p13"/>
          <p:cNvSpPr txBox="1"/>
          <p:nvPr/>
        </p:nvSpPr>
        <p:spPr>
          <a:xfrm>
            <a:off x="8285359" y="3074912"/>
            <a:ext cx="2886939" cy="1411568"/>
          </a:xfrm>
          <a:prstGeom prst="rect">
            <a:avLst/>
          </a:prstGeom>
          <a:noFill/>
          <a:ln>
            <a:noFill/>
          </a:ln>
        </p:spPr>
        <p:txBody>
          <a:bodyPr spcFirstLastPara="1" wrap="square" lIns="91425" tIns="45700" rIns="91425" bIns="45700" anchor="t" anchorCtr="0">
            <a:noAutofit/>
          </a:bodyPr>
          <a:lstStyle/>
          <a:p>
            <a:pPr>
              <a:buClr>
                <a:srgbClr val="000000"/>
              </a:buClr>
            </a:pPr>
            <a:r>
              <a:rPr lang="en-US" sz="1400" b="1" kern="0" dirty="0">
                <a:solidFill>
                  <a:srgbClr val="000000"/>
                </a:solidFill>
                <a:latin typeface="Calibri"/>
                <a:ea typeface="Calibri"/>
                <a:cs typeface="Calibri"/>
                <a:sym typeface="Calibri"/>
              </a:rPr>
              <a:t>Capital Cost Estimate:</a:t>
            </a:r>
            <a:endParaRPr sz="1400" kern="0" dirty="0">
              <a:solidFill>
                <a:srgbClr val="000000"/>
              </a:solidFill>
              <a:latin typeface="Arial"/>
              <a:cs typeface="Arial"/>
              <a:sym typeface="Arial"/>
            </a:endParaRPr>
          </a:p>
          <a:p>
            <a:pPr>
              <a:buClr>
                <a:srgbClr val="000000"/>
              </a:buClr>
            </a:pPr>
            <a:r>
              <a:rPr lang="en-US" sz="1200" kern="0" dirty="0">
                <a:solidFill>
                  <a:srgbClr val="000000"/>
                </a:solidFill>
                <a:latin typeface="Calibri"/>
                <a:cs typeface="Calibri"/>
                <a:sym typeface="Calibri"/>
              </a:rPr>
              <a:t>Current</a:t>
            </a:r>
            <a:r>
              <a:rPr lang="en-US" sz="1400" kern="0" dirty="0">
                <a:solidFill>
                  <a:srgbClr val="000000"/>
                </a:solidFill>
                <a:latin typeface="Calibri"/>
                <a:ea typeface="Calibri"/>
                <a:cs typeface="Calibri"/>
                <a:sym typeface="Calibri"/>
              </a:rPr>
              <a:t> </a:t>
            </a:r>
            <a:r>
              <a:rPr lang="en-US" sz="1200" kern="0" dirty="0">
                <a:solidFill>
                  <a:srgbClr val="000000"/>
                </a:solidFill>
                <a:latin typeface="Calibri"/>
                <a:cs typeface="Calibri"/>
                <a:sym typeface="Calibri"/>
              </a:rPr>
              <a:t>Capital Cost - $5M (County match)</a:t>
            </a:r>
          </a:p>
          <a:p>
            <a:pPr>
              <a:buClr>
                <a:srgbClr val="000000"/>
              </a:buClr>
            </a:pPr>
            <a:r>
              <a:rPr lang="en-US" sz="1200" kern="0" dirty="0">
                <a:solidFill>
                  <a:srgbClr val="000000"/>
                </a:solidFill>
                <a:latin typeface="Calibri"/>
                <a:cs typeface="Calibri"/>
                <a:sym typeface="Calibri"/>
              </a:rPr>
              <a:t>FY21-25 Cap. Plan Cost – N/A</a:t>
            </a:r>
            <a:br>
              <a:rPr lang="en-US" sz="1200" kern="0" dirty="0">
                <a:solidFill>
                  <a:srgbClr val="000000"/>
                </a:solidFill>
                <a:latin typeface="Calibri"/>
                <a:cs typeface="Calibri"/>
                <a:sym typeface="Calibri"/>
              </a:rPr>
            </a:br>
            <a:r>
              <a:rPr lang="en-US" sz="1200" kern="0" dirty="0">
                <a:solidFill>
                  <a:srgbClr val="000000"/>
                </a:solidFill>
                <a:latin typeface="Calibri"/>
                <a:cs typeface="Calibri"/>
                <a:sym typeface="Calibri"/>
              </a:rPr>
              <a:t>Reasons for Change – New Project</a:t>
            </a:r>
          </a:p>
          <a:p>
            <a:pPr>
              <a:buClr>
                <a:srgbClr val="000000"/>
              </a:buClr>
            </a:pPr>
            <a:endParaRPr lang="en-US" sz="700" b="1" kern="0" dirty="0">
              <a:solidFill>
                <a:srgbClr val="000000"/>
              </a:solidFill>
              <a:latin typeface="Calibri"/>
              <a:ea typeface="Calibri"/>
              <a:cs typeface="Calibri"/>
              <a:sym typeface="Calibri"/>
            </a:endParaRPr>
          </a:p>
          <a:p>
            <a:pPr>
              <a:buClr>
                <a:srgbClr val="000000"/>
              </a:buClr>
            </a:pPr>
            <a:r>
              <a:rPr lang="en-US" sz="1400" b="1" kern="0" dirty="0">
                <a:solidFill>
                  <a:srgbClr val="000000"/>
                </a:solidFill>
                <a:latin typeface="Calibri"/>
                <a:ea typeface="Calibri"/>
                <a:cs typeface="Calibri"/>
                <a:sym typeface="Calibri"/>
              </a:rPr>
              <a:t>FY2022 Budget Request:</a:t>
            </a:r>
            <a:endParaRPr sz="1400" i="1" kern="0" dirty="0">
              <a:solidFill>
                <a:srgbClr val="FFC000"/>
              </a:solidFill>
              <a:latin typeface="Arial"/>
              <a:cs typeface="Arial"/>
              <a:sym typeface="Arial"/>
            </a:endParaRPr>
          </a:p>
          <a:p>
            <a:pPr>
              <a:buClr>
                <a:srgbClr val="000000"/>
              </a:buClr>
            </a:pPr>
            <a:r>
              <a:rPr lang="en-US" sz="1200" kern="0" dirty="0">
                <a:solidFill>
                  <a:srgbClr val="000000"/>
                </a:solidFill>
                <a:latin typeface="Calibri"/>
                <a:ea typeface="Calibri"/>
                <a:cs typeface="Calibri"/>
                <a:sym typeface="Calibri"/>
              </a:rPr>
              <a:t>$500,000 for Planning Study</a:t>
            </a:r>
            <a:endParaRPr sz="1200" b="1" i="1" kern="0" dirty="0">
              <a:solidFill>
                <a:srgbClr val="DFA800"/>
              </a:solidFill>
              <a:latin typeface="Calibri" panose="020F0502020204030204" pitchFamily="34" charset="0"/>
              <a:cs typeface="Calibri" panose="020F0502020204030204" pitchFamily="34" charset="0"/>
              <a:sym typeface="Arial"/>
            </a:endParaRPr>
          </a:p>
        </p:txBody>
      </p:sp>
      <p:pic>
        <p:nvPicPr>
          <p:cNvPr id="8" name="Picture 7" descr="A map showing the location of the Broadview Park neighborhood drainage improvement project ">
            <a:extLst>
              <a:ext uri="{FF2B5EF4-FFF2-40B4-BE49-F238E27FC236}">
                <a16:creationId xmlns:a16="http://schemas.microsoft.com/office/drawing/2014/main" id="{1D6B525F-8B26-4B59-96B8-838E4DE3E5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24504" y="4486481"/>
            <a:ext cx="3949536" cy="2066316"/>
          </a:xfrm>
          <a:prstGeom prst="rect">
            <a:avLst/>
          </a:prstGeom>
          <a:ln w="12700">
            <a:solidFill>
              <a:schemeClr val="tx1"/>
            </a:solidFill>
          </a:ln>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1B44C1CD4D9840A2CD308F677DCB74" ma:contentTypeVersion="1" ma:contentTypeDescription="Create a new document." ma:contentTypeScope="" ma:versionID="5c2b23e5a3228d4c1de58167e80b3388">
  <xsd:schema xmlns:xsd="http://www.w3.org/2001/XMLSchema" xmlns:xs="http://www.w3.org/2001/XMLSchema" xmlns:p="http://schemas.microsoft.com/office/2006/metadata/properties" xmlns:ns1="http://schemas.microsoft.com/sharepoint/v3" targetNamespace="http://schemas.microsoft.com/office/2006/metadata/properties" ma:root="true" ma:fieldsID="3308a522be373e67b2fc7608512c8a6f"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763FFB6-E5AA-47C5-9EA7-BD9BCA7736F2}"/>
</file>

<file path=customXml/itemProps2.xml><?xml version="1.0" encoding="utf-8"?>
<ds:datastoreItem xmlns:ds="http://schemas.openxmlformats.org/officeDocument/2006/customXml" ds:itemID="{4027FDB8-9FB3-41F7-8825-460FB691D7D4}"/>
</file>

<file path=customXml/itemProps3.xml><?xml version="1.0" encoding="utf-8"?>
<ds:datastoreItem xmlns:ds="http://schemas.openxmlformats.org/officeDocument/2006/customXml" ds:itemID="{54000122-87FE-498F-B4EA-76F594F75859}"/>
</file>

<file path=docProps/app.xml><?xml version="1.0" encoding="utf-8"?>
<Properties xmlns="http://schemas.openxmlformats.org/officeDocument/2006/extended-properties" xmlns:vt="http://schemas.openxmlformats.org/officeDocument/2006/docPropsVTypes">
  <Template/>
  <TotalTime>3500</TotalTime>
  <Words>5890</Words>
  <Application>Microsoft Office PowerPoint</Application>
  <PresentationFormat>Widescreen</PresentationFormat>
  <Paragraphs>699</Paragraphs>
  <Slides>77</Slides>
  <Notes>30</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77</vt:i4>
      </vt:variant>
    </vt:vector>
  </HeadingPairs>
  <TitlesOfParts>
    <vt:vector size="96" baseType="lpstr">
      <vt:lpstr>Arial</vt:lpstr>
      <vt:lpstr>Arial Narrow</vt:lpstr>
      <vt:lpstr>Bahnschrift</vt:lpstr>
      <vt:lpstr>Calibri</vt:lpstr>
      <vt:lpstr>Calibri Light</vt:lpstr>
      <vt:lpstr>Century Gothic</vt:lpstr>
      <vt:lpstr>Courier New</vt:lpstr>
      <vt:lpstr>Exo 2</vt:lpstr>
      <vt:lpstr>Gotham Medium</vt:lpstr>
      <vt:lpstr>Open Sans Light</vt:lpstr>
      <vt:lpstr>Rockwell</vt:lpstr>
      <vt:lpstr>Wingdings</vt:lpstr>
      <vt:lpstr>1_Office Theme</vt:lpstr>
      <vt:lpstr>3_Office Theme</vt:lpstr>
      <vt:lpstr>Default Design</vt:lpstr>
      <vt:lpstr>4_Office Theme</vt:lpstr>
      <vt:lpstr>5_Office Theme</vt:lpstr>
      <vt:lpstr>2_Office Theme</vt:lpstr>
      <vt:lpstr>Office Theme</vt:lpstr>
      <vt:lpstr>Independent Transportation Surtax Oversight Board  Regular Meeting</vt:lpstr>
      <vt:lpstr>Regular agenda</vt:lpstr>
      <vt:lpstr>Action Item 1</vt:lpstr>
      <vt:lpstr>Action Item 2: Community Microtransit Pilot Program </vt:lpstr>
      <vt:lpstr>Action Item 3: Late Shift Connect Pilot Program </vt:lpstr>
      <vt:lpstr>Discussion? Q&amp;A? </vt:lpstr>
      <vt:lpstr>Eligible Uses-- Sec. 212.055(1)(d)(1)(4), Florida Statutes</vt:lpstr>
      <vt:lpstr>Action Items 2 and 3</vt:lpstr>
      <vt:lpstr>Action item 4</vt:lpstr>
      <vt:lpstr> Discussion? Q&amp;A? </vt:lpstr>
      <vt:lpstr>Eligible Uses- Sec. 212.055(1)(d)(1)(4), Florida Statutes</vt:lpstr>
      <vt:lpstr>Action Item #4</vt:lpstr>
      <vt:lpstr>Action Item 5: Pat Salerno Interchange</vt:lpstr>
      <vt:lpstr>Pat Salerno interface</vt:lpstr>
      <vt:lpstr>Pat Salerno Drive (PSD) Interchange (cont.)</vt:lpstr>
      <vt:lpstr>Action Item 5: Pat Salerno Interchange cont…</vt:lpstr>
      <vt:lpstr>Discussion? Q&amp;A </vt:lpstr>
      <vt:lpstr>Action Item 5</vt:lpstr>
      <vt:lpstr>Action Item 6: Broward Commuter Rail Briefing and Request for Surtax Funding </vt:lpstr>
      <vt:lpstr>BPartnership Approach between FDOT and Broward County CR PD&amp;E Study</vt:lpstr>
      <vt:lpstr>Project Development &amp; Environment (PD&amp;E)</vt:lpstr>
      <vt:lpstr>Project Funding &amp; Financing</vt:lpstr>
      <vt:lpstr>Project Funding &amp; Financing (cont’d.)</vt:lpstr>
      <vt:lpstr>Context</vt:lpstr>
      <vt:lpstr>A Look at Commuter Rail in the U.S. (2019)</vt:lpstr>
      <vt:lpstr>BCR’s Future/Feasibility              Challenges</vt:lpstr>
      <vt:lpstr>Request for surtax funds for initial study &amp; planning</vt:lpstr>
      <vt:lpstr> Discussion? Q&amp;A </vt:lpstr>
      <vt:lpstr>Eligible Uses-- Sec. 212.055(1)(d)(1)(4),Florida Statutes</vt:lpstr>
      <vt:lpstr>Action Item 6</vt:lpstr>
      <vt:lpstr>Presentations</vt:lpstr>
      <vt:lpstr>Broward Commuter Rail (BCR) PD&amp;E Update</vt:lpstr>
      <vt:lpstr>FDOT commuter rail presentation</vt:lpstr>
      <vt:lpstr>Importance and Benefits of Commuter Rail</vt:lpstr>
      <vt:lpstr>Study Overview</vt:lpstr>
      <vt:lpstr>Rail Services in the FEC Corridor</vt:lpstr>
      <vt:lpstr>Environmental Considerations</vt:lpstr>
      <vt:lpstr>Traffic Analysis Approach</vt:lpstr>
      <vt:lpstr>New River Crossing Alternatives Overview</vt:lpstr>
      <vt:lpstr>New River Crossing Analysis</vt:lpstr>
      <vt:lpstr>Alternatives Overview</vt:lpstr>
      <vt:lpstr>Alternatives  Overview</vt:lpstr>
      <vt:lpstr>Cost Effectiveness / Funding Assumptions</vt:lpstr>
      <vt:lpstr> Next Steps</vt:lpstr>
      <vt:lpstr>Questions?</vt:lpstr>
      <vt:lpstr>Federal Legislative Update/Infrastructure Package</vt:lpstr>
      <vt:lpstr>Infrastructure Investment and Jobs Act (IIJA)</vt:lpstr>
      <vt:lpstr>Biden Initial Infrastructure Proposal vs. IIJA</vt:lpstr>
      <vt:lpstr>IIJA Key Takeaways</vt:lpstr>
      <vt:lpstr>Surface Transportation Programs</vt:lpstr>
      <vt:lpstr>Transit Funding</vt:lpstr>
      <vt:lpstr>What to Expect: Timing, Next Steps, Etc.</vt:lpstr>
      <vt:lpstr>Questions? </vt:lpstr>
      <vt:lpstr>Surtax Services Update </vt:lpstr>
      <vt:lpstr>MUNICIPAL CAPITAL PROJECTS (MCPs) UPDATE NEW TOOLS AND ASSISTANCE</vt:lpstr>
      <vt:lpstr>BRYAN CALETKA Director of Transportation</vt:lpstr>
      <vt:lpstr>ROLE OF THE MPO</vt:lpstr>
      <vt:lpstr>ROLE OF THE MPO </vt:lpstr>
      <vt:lpstr>What’s The Difference Between Cycle 1 And New MCPs?</vt:lpstr>
      <vt:lpstr>MCP LIAISON TEAM</vt:lpstr>
      <vt:lpstr>OBJECTIVES FOR 2022 APPLICATION PERIOD</vt:lpstr>
      <vt:lpstr>WEBSITE</vt:lpstr>
      <vt:lpstr>WHAT’S NEXT / ACTION ITEMS</vt:lpstr>
      <vt:lpstr>Penny for transportation – where the change happens</vt:lpstr>
      <vt:lpstr>Agenda</vt:lpstr>
      <vt:lpstr>Background</vt:lpstr>
      <vt:lpstr>Regional Data Acquisition MOU</vt:lpstr>
      <vt:lpstr>Data Acquisition Contract </vt:lpstr>
      <vt:lpstr>RITIX</vt:lpstr>
      <vt:lpstr>RITIX Trip Analytics – INRIX Data</vt:lpstr>
      <vt:lpstr>Trip Analytics – OD Matrix</vt:lpstr>
      <vt:lpstr>Aggregated &amp; Anonymous Raw Data: Predefined OD Locations</vt:lpstr>
      <vt:lpstr>Replica Trends</vt:lpstr>
      <vt:lpstr>Replica Places</vt:lpstr>
      <vt:lpstr>Demo</vt:lpstr>
      <vt:lpstr>NON-AGENDA &amp; ADJOURN</vt:lpstr>
      <vt:lpstr>LUNCH BREAK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Swift, Shawn</dc:creator>
  <cp:lastModifiedBy>Burnett, Roy</cp:lastModifiedBy>
  <cp:revision>357</cp:revision>
  <cp:lastPrinted>2021-11-18T16:48:11Z</cp:lastPrinted>
  <dcterms:created xsi:type="dcterms:W3CDTF">2020-01-14T15:47:45Z</dcterms:created>
  <dcterms:modified xsi:type="dcterms:W3CDTF">2021-11-18T17:27:58Z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0x010100471B44C1CD4D9840A2CD308F677DCB74</vt:lpwstr>
  </property>
</Properties>
</file>